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242" autoAdjust="0"/>
    <p:restoredTop sz="94646"/>
  </p:normalViewPr>
  <p:slideViewPr>
    <p:cSldViewPr snapToGrid="0">
      <p:cViewPr>
        <p:scale>
          <a:sx n="102" d="100"/>
          <a:sy n="102" d="100"/>
        </p:scale>
        <p:origin x="1184"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rts/_rels/chart1.xml.rels><?xml version="1.0" encoding="UTF-8" standalone="yes"?>
<Relationships xmlns="http://schemas.openxmlformats.org/package/2006/relationships"><Relationship Id="rId1" Type="http://schemas.openxmlformats.org/officeDocument/2006/relationships/package" Target="../embeddings/Foglio_di_lavoro_di_Microsoft_Excel.xlsx"/></Relationships>
</file>

<file path=ppt/charts/_rels/chart2.xml.rels><?xml version="1.0" encoding="UTF-8" standalone="yes"?>
<Relationships xmlns="http://schemas.openxmlformats.org/package/2006/relationships"><Relationship Id="rId1" Type="http://schemas.openxmlformats.org/officeDocument/2006/relationships/package" Target="../embeddings/Foglio_di_lavoro_di_Microsoft_Excel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c:style val="2"/>
  <c:chart>
    <c:title>
      <c:tx>
        <c:rich>
          <a:bodyPr rot="0"/>
          <a:lstStyle/>
          <a:p>
            <a:pPr>
              <a:defRPr sz="1600" b="1" i="0" u="none" strike="noStrike">
                <a:solidFill>
                  <a:srgbClr val="F2F2F2"/>
                </a:solidFill>
                <a:effectLst>
                  <a:outerShdw blurRad="63500" dist="38100" dir="5400000" algn="tl">
                    <a:srgbClr val="000000">
                      <a:alpha val="40000"/>
                    </a:srgbClr>
                  </a:outerShdw>
                </a:effectLst>
                <a:latin typeface="Calibri"/>
              </a:defRPr>
            </a:pPr>
            <a:r>
              <a:rPr lang="it-IT" sz="1600" b="1" i="0" u="none" strike="noStrike">
                <a:solidFill>
                  <a:srgbClr val="F2F2F2"/>
                </a:solidFill>
                <a:effectLst>
                  <a:outerShdw blurRad="63500" dist="38100" dir="5400000" algn="tl">
                    <a:srgbClr val="000000">
                      <a:alpha val="40000"/>
                    </a:srgbClr>
                  </a:outerShdw>
                </a:effectLst>
                <a:latin typeface="Calibri"/>
              </a:rPr>
              <a:t>MASCHI</a:t>
            </a:r>
          </a:p>
        </c:rich>
      </c:tx>
      <c:layout>
        <c:manualLayout>
          <c:xMode val="edge"/>
          <c:yMode val="edge"/>
          <c:x val="0.433305"/>
          <c:y val="0"/>
          <c:w val="0.13339000000000001"/>
          <c:h val="0.14827599999999999"/>
        </c:manualLayout>
      </c:layout>
      <c:overlay val="1"/>
      <c:spPr>
        <a:noFill/>
        <a:effectLst/>
      </c:spPr>
    </c:title>
    <c:autoTitleDeleted val="0"/>
    <c:plotArea>
      <c:layout>
        <c:manualLayout>
          <c:layoutTarget val="inner"/>
          <c:xMode val="edge"/>
          <c:yMode val="edge"/>
          <c:x val="9.2392000000000002E-2"/>
          <c:y val="0.14827599999999999"/>
          <c:w val="0.90260799999999997"/>
          <c:h val="0.67272900000000002"/>
        </c:manualLayout>
      </c:layout>
      <c:barChart>
        <c:barDir val="col"/>
        <c:grouping val="clustered"/>
        <c:varyColors val="0"/>
        <c:ser>
          <c:idx val="0"/>
          <c:order val="0"/>
          <c:tx>
            <c:strRef>
              <c:f>Sheet1!$B$1</c:f>
              <c:strCache>
                <c:ptCount val="1"/>
                <c:pt idx="0">
                  <c:v>CAMPIONE</c:v>
                </c:pt>
              </c:strCache>
            </c:strRef>
          </c:tx>
          <c:spPr>
            <a:solidFill>
              <a:schemeClr val="accent1"/>
            </a:solidFill>
            <a:ln w="12700" cap="flat">
              <a:noFill/>
              <a:miter lim="400000"/>
            </a:ln>
            <a:effectLst>
              <a:outerShdw blurRad="63500" dist="19050" dir="5400000" algn="tl">
                <a:srgbClr val="000000">
                  <a:alpha val="63000"/>
                </a:srgbClr>
              </a:outerShdw>
            </a:effectLst>
          </c:spPr>
          <c:invertIfNegative val="0"/>
          <c:cat>
            <c:strRef>
              <c:f>Sheet1!$A$2:$A$6</c:f>
              <c:strCache>
                <c:ptCount val="5"/>
                <c:pt idx="0">
                  <c:v>20-29</c:v>
                </c:pt>
                <c:pt idx="1">
                  <c:v>30-29</c:v>
                </c:pt>
                <c:pt idx="2">
                  <c:v>40-49</c:v>
                </c:pt>
                <c:pt idx="3">
                  <c:v>50-59</c:v>
                </c:pt>
                <c:pt idx="4">
                  <c:v>TOTALE</c:v>
                </c:pt>
              </c:strCache>
            </c:strRef>
          </c:cat>
          <c:val>
            <c:numRef>
              <c:f>Sheet1!$B$2:$B$6</c:f>
              <c:numCache>
                <c:formatCode>General</c:formatCode>
                <c:ptCount val="5"/>
                <c:pt idx="0">
                  <c:v>9.7000000000000003E-2</c:v>
                </c:pt>
                <c:pt idx="1">
                  <c:v>0.11650000000000001</c:v>
                </c:pt>
                <c:pt idx="2">
                  <c:v>0.14069999999999999</c:v>
                </c:pt>
                <c:pt idx="3">
                  <c:v>0.13589999999999999</c:v>
                </c:pt>
                <c:pt idx="4">
                  <c:v>0.49030000000000001</c:v>
                </c:pt>
              </c:numCache>
            </c:numRef>
          </c:val>
          <c:extLst>
            <c:ext xmlns:c16="http://schemas.microsoft.com/office/drawing/2014/chart" uri="{C3380CC4-5D6E-409C-BE32-E72D297353CC}">
              <c16:uniqueId val="{00000000-E443-4385-8028-824E55242150}"/>
            </c:ext>
          </c:extLst>
        </c:ser>
        <c:ser>
          <c:idx val="1"/>
          <c:order val="1"/>
          <c:tx>
            <c:strRef>
              <c:f>Sheet1!$C$1</c:f>
              <c:strCache>
                <c:ptCount val="1"/>
                <c:pt idx="0">
                  <c:v>CITTA' MILANO</c:v>
                </c:pt>
              </c:strCache>
            </c:strRef>
          </c:tx>
          <c:spPr>
            <a:solidFill>
              <a:srgbClr val="FF9900"/>
            </a:solidFill>
            <a:ln w="12700" cap="flat">
              <a:noFill/>
              <a:miter lim="400000"/>
            </a:ln>
            <a:effectLst>
              <a:outerShdw blurRad="63500" dist="19050" dir="5400000" algn="tl">
                <a:srgbClr val="000000">
                  <a:alpha val="63000"/>
                </a:srgbClr>
              </a:outerShdw>
            </a:effectLst>
          </c:spPr>
          <c:invertIfNegative val="0"/>
          <c:cat>
            <c:strRef>
              <c:f>Sheet1!$A$2:$A$6</c:f>
              <c:strCache>
                <c:ptCount val="5"/>
                <c:pt idx="0">
                  <c:v>20-29</c:v>
                </c:pt>
                <c:pt idx="1">
                  <c:v>30-29</c:v>
                </c:pt>
                <c:pt idx="2">
                  <c:v>40-49</c:v>
                </c:pt>
                <c:pt idx="3">
                  <c:v>50-59</c:v>
                </c:pt>
                <c:pt idx="4">
                  <c:v>TOTALE</c:v>
                </c:pt>
              </c:strCache>
            </c:strRef>
          </c:cat>
          <c:val>
            <c:numRef>
              <c:f>Sheet1!$C$2:$C$6</c:f>
              <c:numCache>
                <c:formatCode>General</c:formatCode>
                <c:ptCount val="5"/>
                <c:pt idx="0">
                  <c:v>9.5899999999999999E-2</c:v>
                </c:pt>
                <c:pt idx="1">
                  <c:v>0.12659999999999999</c:v>
                </c:pt>
                <c:pt idx="2">
                  <c:v>0.14119999999999999</c:v>
                </c:pt>
                <c:pt idx="3">
                  <c:v>0.1406</c:v>
                </c:pt>
                <c:pt idx="4">
                  <c:v>0.49569999999999997</c:v>
                </c:pt>
              </c:numCache>
            </c:numRef>
          </c:val>
          <c:extLst>
            <c:ext xmlns:c16="http://schemas.microsoft.com/office/drawing/2014/chart" uri="{C3380CC4-5D6E-409C-BE32-E72D297353CC}">
              <c16:uniqueId val="{00000001-E443-4385-8028-824E55242150}"/>
            </c:ext>
          </c:extLst>
        </c:ser>
        <c:dLbls>
          <c:showLegendKey val="0"/>
          <c:showVal val="0"/>
          <c:showCatName val="0"/>
          <c:showSerName val="0"/>
          <c:showPercent val="0"/>
          <c:showBubbleSize val="0"/>
        </c:dLbls>
        <c:gapWidth val="100"/>
        <c:overlap val="-24"/>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F2F2F2">
                <a:alpha val="54000"/>
              </a:srgbClr>
            </a:solidFill>
            <a:prstDash val="solid"/>
            <a:round/>
          </a:ln>
        </c:spPr>
        <c:txPr>
          <a:bodyPr rot="0"/>
          <a:lstStyle/>
          <a:p>
            <a:pPr>
              <a:defRPr sz="900" b="0" i="0" u="none" strike="noStrike">
                <a:solidFill>
                  <a:srgbClr val="D9D9D9"/>
                </a:solidFill>
                <a:latin typeface="Calibri"/>
              </a:defRPr>
            </a:pPr>
            <a:endParaRPr lang="it-IT"/>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F2F2F2">
                  <a:alpha val="10000"/>
                </a:srgbClr>
              </a:solidFill>
              <a:prstDash val="solid"/>
              <a:round/>
            </a:ln>
          </c:spPr>
        </c:majorGridlines>
        <c:numFmt formatCode="0.00%" sourceLinked="0"/>
        <c:majorTickMark val="none"/>
        <c:minorTickMark val="none"/>
        <c:tickLblPos val="nextTo"/>
        <c:spPr>
          <a:ln w="12700" cap="flat">
            <a:noFill/>
            <a:prstDash val="solid"/>
            <a:round/>
          </a:ln>
        </c:spPr>
        <c:txPr>
          <a:bodyPr rot="0"/>
          <a:lstStyle/>
          <a:p>
            <a:pPr>
              <a:defRPr sz="900" b="0" i="0" u="none" strike="noStrike">
                <a:solidFill>
                  <a:srgbClr val="D9D9D9"/>
                </a:solidFill>
                <a:latin typeface="Calibri"/>
              </a:defRPr>
            </a:pPr>
            <a:endParaRPr lang="it-IT"/>
          </a:p>
        </c:txPr>
        <c:crossAx val="2094734552"/>
        <c:crosses val="autoZero"/>
        <c:crossBetween val="between"/>
        <c:majorUnit val="0.125"/>
        <c:minorUnit val="6.25E-2"/>
      </c:valAx>
      <c:spPr>
        <a:noFill/>
        <a:ln w="12700" cap="flat">
          <a:noFill/>
          <a:miter lim="400000"/>
        </a:ln>
        <a:effectLst/>
      </c:spPr>
    </c:plotArea>
    <c:legend>
      <c:legendPos val="b"/>
      <c:layout>
        <c:manualLayout>
          <c:xMode val="edge"/>
          <c:yMode val="edge"/>
          <c:x val="0.33521299999999998"/>
          <c:y val="0.93505199999999999"/>
          <c:w val="0.36081000000000002"/>
          <c:h val="6.49483E-2"/>
        </c:manualLayout>
      </c:layout>
      <c:overlay val="1"/>
      <c:spPr>
        <a:noFill/>
        <a:ln w="12700" cap="flat">
          <a:noFill/>
          <a:miter lim="400000"/>
        </a:ln>
        <a:effectLst/>
      </c:spPr>
      <c:txPr>
        <a:bodyPr rot="0"/>
        <a:lstStyle/>
        <a:p>
          <a:pPr>
            <a:defRPr sz="900" b="0" i="0" u="none" strike="noStrike">
              <a:solidFill>
                <a:srgbClr val="D9D9D9"/>
              </a:solidFill>
              <a:latin typeface="Calibri"/>
            </a:defRPr>
          </a:pPr>
          <a:endParaRPr lang="it-IT"/>
        </a:p>
      </c:txPr>
    </c:legend>
    <c:plotVisOnly val="1"/>
    <c:dispBlanksAs val="gap"/>
    <c:showDLblsOverMax val="1"/>
  </c:chart>
  <c:spPr>
    <a:gradFill flip="none" rotWithShape="1">
      <a:gsLst>
        <a:gs pos="0">
          <a:srgbClr val="595959"/>
        </a:gs>
        <a:gs pos="100000">
          <a:srgbClr val="262626"/>
        </a:gs>
      </a:gsLst>
      <a:path path="circle">
        <a:fillToRect l="37721" t="-19636" r="62278" b="119636"/>
      </a:path>
    </a:gradFill>
    <a:ln w="25400" cap="flat">
      <a:solidFill>
        <a:srgbClr val="F8D8CA"/>
      </a:solidFill>
      <a:prstDash val="solid"/>
      <a:round/>
    </a:ln>
    <a:effectLst>
      <a:glow rad="228600">
        <a:schemeClr val="accent3">
          <a:satMod val="175000"/>
          <a:alpha val="40000"/>
        </a:schemeClr>
      </a:glow>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c:style val="2"/>
  <c:chart>
    <c:title>
      <c:tx>
        <c:rich>
          <a:bodyPr rot="0"/>
          <a:lstStyle/>
          <a:p>
            <a:pPr>
              <a:defRPr sz="1600" b="1" i="0" u="none" strike="noStrike">
                <a:solidFill>
                  <a:srgbClr val="F2F2F2"/>
                </a:solidFill>
                <a:effectLst>
                  <a:outerShdw blurRad="63500" dist="38100" dir="5400000" algn="tl">
                    <a:srgbClr val="000000">
                      <a:alpha val="40000"/>
                    </a:srgbClr>
                  </a:outerShdw>
                </a:effectLst>
                <a:latin typeface="Calibri"/>
              </a:defRPr>
            </a:pPr>
            <a:r>
              <a:rPr lang="it-IT" sz="1600" b="1" i="0" u="none" strike="noStrike">
                <a:solidFill>
                  <a:srgbClr val="F2F2F2"/>
                </a:solidFill>
                <a:effectLst>
                  <a:outerShdw blurRad="63500" dist="38100" dir="5400000" algn="tl">
                    <a:srgbClr val="000000">
                      <a:alpha val="40000"/>
                    </a:srgbClr>
                  </a:outerShdw>
                </a:effectLst>
                <a:latin typeface="Calibri"/>
              </a:rPr>
              <a:t>FEMMINE</a:t>
            </a:r>
          </a:p>
        </c:rich>
      </c:tx>
      <c:layout>
        <c:manualLayout>
          <c:xMode val="edge"/>
          <c:yMode val="edge"/>
          <c:x val="0.424126"/>
          <c:y val="0"/>
          <c:w val="0.151749"/>
          <c:h val="0.14827599999999999"/>
        </c:manualLayout>
      </c:layout>
      <c:overlay val="1"/>
      <c:spPr>
        <a:noFill/>
        <a:effectLst/>
      </c:spPr>
    </c:title>
    <c:autoTitleDeleted val="0"/>
    <c:plotArea>
      <c:layout>
        <c:manualLayout>
          <c:layoutTarget val="inner"/>
          <c:xMode val="edge"/>
          <c:yMode val="edge"/>
          <c:x val="8.64679E-2"/>
          <c:y val="0.14827599999999999"/>
          <c:w val="0.90853200000000001"/>
          <c:h val="0.67272900000000002"/>
        </c:manualLayout>
      </c:layout>
      <c:barChart>
        <c:barDir val="col"/>
        <c:grouping val="clustered"/>
        <c:varyColors val="0"/>
        <c:ser>
          <c:idx val="0"/>
          <c:order val="0"/>
          <c:tx>
            <c:strRef>
              <c:f>Sheet1!$B$1</c:f>
              <c:strCache>
                <c:ptCount val="1"/>
                <c:pt idx="0">
                  <c:v>CAMPIONE</c:v>
                </c:pt>
              </c:strCache>
            </c:strRef>
          </c:tx>
          <c:spPr>
            <a:solidFill>
              <a:schemeClr val="accent1"/>
            </a:solidFill>
            <a:ln w="12700" cap="flat">
              <a:noFill/>
              <a:miter lim="400000"/>
            </a:ln>
            <a:effectLst>
              <a:outerShdw blurRad="63500" dist="19050" dir="5400000" algn="tl">
                <a:srgbClr val="000000">
                  <a:alpha val="63000"/>
                </a:srgbClr>
              </a:outerShdw>
            </a:effectLst>
          </c:spPr>
          <c:invertIfNegative val="0"/>
          <c:cat>
            <c:strRef>
              <c:f>Sheet1!$A$2:$A$6</c:f>
              <c:strCache>
                <c:ptCount val="5"/>
                <c:pt idx="0">
                  <c:v>20-29</c:v>
                </c:pt>
                <c:pt idx="1">
                  <c:v>30-39</c:v>
                </c:pt>
                <c:pt idx="2">
                  <c:v>40-49</c:v>
                </c:pt>
                <c:pt idx="3">
                  <c:v>50-59</c:v>
                </c:pt>
                <c:pt idx="4">
                  <c:v>TOTALE</c:v>
                </c:pt>
              </c:strCache>
            </c:strRef>
          </c:cat>
          <c:val>
            <c:numRef>
              <c:f>Sheet1!$B$2:$B$6</c:f>
              <c:numCache>
                <c:formatCode>General</c:formatCode>
                <c:ptCount val="5"/>
                <c:pt idx="0">
                  <c:v>0.1019</c:v>
                </c:pt>
                <c:pt idx="1">
                  <c:v>0.12130000000000001</c:v>
                </c:pt>
                <c:pt idx="2">
                  <c:v>0.13100000000000001</c:v>
                </c:pt>
                <c:pt idx="3">
                  <c:v>0.15529999999999999</c:v>
                </c:pt>
                <c:pt idx="4">
                  <c:v>0.50970000000000004</c:v>
                </c:pt>
              </c:numCache>
            </c:numRef>
          </c:val>
          <c:extLst>
            <c:ext xmlns:c16="http://schemas.microsoft.com/office/drawing/2014/chart" uri="{C3380CC4-5D6E-409C-BE32-E72D297353CC}">
              <c16:uniqueId val="{00000000-410B-43F7-9F29-9396A09E87D6}"/>
            </c:ext>
          </c:extLst>
        </c:ser>
        <c:ser>
          <c:idx val="1"/>
          <c:order val="1"/>
          <c:tx>
            <c:strRef>
              <c:f>Sheet1!$C$1</c:f>
              <c:strCache>
                <c:ptCount val="1"/>
                <c:pt idx="0">
                  <c:v>CITTA' MILANO</c:v>
                </c:pt>
              </c:strCache>
            </c:strRef>
          </c:tx>
          <c:spPr>
            <a:solidFill>
              <a:srgbClr val="FF9900"/>
            </a:solidFill>
            <a:ln w="12700" cap="flat">
              <a:noFill/>
              <a:miter lim="400000"/>
            </a:ln>
            <a:effectLst>
              <a:outerShdw blurRad="63500" dist="19050" dir="5400000" algn="tl">
                <a:srgbClr val="000000">
                  <a:alpha val="63000"/>
                </a:srgbClr>
              </a:outerShdw>
            </a:effectLst>
          </c:spPr>
          <c:invertIfNegative val="0"/>
          <c:cat>
            <c:strRef>
              <c:f>Sheet1!$A$2:$A$6</c:f>
              <c:strCache>
                <c:ptCount val="5"/>
                <c:pt idx="0">
                  <c:v>20-29</c:v>
                </c:pt>
                <c:pt idx="1">
                  <c:v>30-39</c:v>
                </c:pt>
                <c:pt idx="2">
                  <c:v>40-49</c:v>
                </c:pt>
                <c:pt idx="3">
                  <c:v>50-59</c:v>
                </c:pt>
                <c:pt idx="4">
                  <c:v>TOTALE</c:v>
                </c:pt>
              </c:strCache>
            </c:strRef>
          </c:cat>
          <c:val>
            <c:numRef>
              <c:f>Sheet1!$C$2:$C$6</c:f>
              <c:numCache>
                <c:formatCode>General</c:formatCode>
                <c:ptCount val="5"/>
                <c:pt idx="0">
                  <c:v>8.6999999999999994E-2</c:v>
                </c:pt>
                <c:pt idx="1">
                  <c:v>0.12180000000000001</c:v>
                </c:pt>
                <c:pt idx="2">
                  <c:v>0.14000000000000001</c:v>
                </c:pt>
                <c:pt idx="3">
                  <c:v>0.1469</c:v>
                </c:pt>
                <c:pt idx="4">
                  <c:v>0.49569999999999997</c:v>
                </c:pt>
              </c:numCache>
            </c:numRef>
          </c:val>
          <c:extLst>
            <c:ext xmlns:c16="http://schemas.microsoft.com/office/drawing/2014/chart" uri="{C3380CC4-5D6E-409C-BE32-E72D297353CC}">
              <c16:uniqueId val="{00000001-410B-43F7-9F29-9396A09E87D6}"/>
            </c:ext>
          </c:extLst>
        </c:ser>
        <c:dLbls>
          <c:showLegendKey val="0"/>
          <c:showVal val="0"/>
          <c:showCatName val="0"/>
          <c:showSerName val="0"/>
          <c:showPercent val="0"/>
          <c:showBubbleSize val="0"/>
        </c:dLbls>
        <c:gapWidth val="100"/>
        <c:overlap val="-24"/>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F2F2F2">
                <a:alpha val="54000"/>
              </a:srgbClr>
            </a:solidFill>
            <a:prstDash val="solid"/>
            <a:round/>
          </a:ln>
        </c:spPr>
        <c:txPr>
          <a:bodyPr rot="0"/>
          <a:lstStyle/>
          <a:p>
            <a:pPr>
              <a:defRPr sz="900" b="0" i="0" u="none" strike="noStrike">
                <a:solidFill>
                  <a:srgbClr val="D9D9D9"/>
                </a:solidFill>
                <a:latin typeface="Calibri"/>
              </a:defRPr>
            </a:pPr>
            <a:endParaRPr lang="it-IT"/>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F2F2F2">
                  <a:alpha val="10000"/>
                </a:srgbClr>
              </a:solidFill>
              <a:prstDash val="solid"/>
              <a:round/>
            </a:ln>
          </c:spPr>
        </c:majorGridlines>
        <c:numFmt formatCode="0.00%" sourceLinked="0"/>
        <c:majorTickMark val="none"/>
        <c:minorTickMark val="none"/>
        <c:tickLblPos val="nextTo"/>
        <c:spPr>
          <a:ln w="12700" cap="flat">
            <a:noFill/>
            <a:prstDash val="solid"/>
            <a:round/>
          </a:ln>
        </c:spPr>
        <c:txPr>
          <a:bodyPr rot="0"/>
          <a:lstStyle/>
          <a:p>
            <a:pPr>
              <a:defRPr sz="900" b="0" i="0" u="none" strike="noStrike">
                <a:solidFill>
                  <a:srgbClr val="D9D9D9"/>
                </a:solidFill>
                <a:latin typeface="Calibri"/>
              </a:defRPr>
            </a:pPr>
            <a:endParaRPr lang="it-IT"/>
          </a:p>
        </c:txPr>
        <c:crossAx val="2094734552"/>
        <c:crosses val="autoZero"/>
        <c:crossBetween val="between"/>
        <c:majorUnit val="0.15"/>
        <c:minorUnit val="7.4999999999999997E-2"/>
      </c:valAx>
      <c:spPr>
        <a:noFill/>
        <a:ln w="12700" cap="flat">
          <a:noFill/>
          <a:miter lim="400000"/>
        </a:ln>
        <a:effectLst>
          <a:glow rad="228600">
            <a:schemeClr val="accent3">
              <a:satMod val="175000"/>
              <a:alpha val="40000"/>
            </a:schemeClr>
          </a:glow>
        </a:effectLst>
      </c:spPr>
    </c:plotArea>
    <c:legend>
      <c:legendPos val="b"/>
      <c:layout>
        <c:manualLayout>
          <c:xMode val="edge"/>
          <c:yMode val="edge"/>
          <c:x val="0.345779"/>
          <c:y val="0.93505199999999999"/>
          <c:w val="0.337675"/>
          <c:h val="6.49483E-2"/>
        </c:manualLayout>
      </c:layout>
      <c:overlay val="1"/>
      <c:spPr>
        <a:noFill/>
        <a:ln w="12700" cap="flat">
          <a:noFill/>
          <a:miter lim="400000"/>
        </a:ln>
        <a:effectLst/>
      </c:spPr>
      <c:txPr>
        <a:bodyPr rot="0"/>
        <a:lstStyle/>
        <a:p>
          <a:pPr>
            <a:defRPr sz="900" b="0" i="0" u="none" strike="noStrike">
              <a:solidFill>
                <a:srgbClr val="D9D9D9"/>
              </a:solidFill>
              <a:latin typeface="Calibri"/>
            </a:defRPr>
          </a:pPr>
          <a:endParaRPr lang="it-IT"/>
        </a:p>
      </c:txPr>
    </c:legend>
    <c:plotVisOnly val="1"/>
    <c:dispBlanksAs val="gap"/>
    <c:showDLblsOverMax val="1"/>
  </c:chart>
  <c:spPr>
    <a:gradFill flip="none" rotWithShape="1">
      <a:gsLst>
        <a:gs pos="0">
          <a:srgbClr val="595959"/>
        </a:gs>
        <a:gs pos="100000">
          <a:srgbClr val="262626"/>
        </a:gs>
      </a:gsLst>
      <a:path path="circle">
        <a:fillToRect l="37721" t="-19636" r="62278" b="119636"/>
      </a:path>
    </a:gradFill>
    <a:ln w="25400" cap="flat">
      <a:solidFill>
        <a:srgbClr val="F8D8CA"/>
      </a:solidFill>
      <a:prstDash val="solid"/>
      <a:round/>
    </a:ln>
    <a:effectLst>
      <a:glow rad="228600">
        <a:schemeClr val="accent3">
          <a:satMod val="175000"/>
          <a:alpha val="40000"/>
        </a:schemeClr>
      </a:glow>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3" name="Shape 253"/>
          <p:cNvSpPr>
            <a:spLocks noGrp="1" noRot="1" noChangeAspect="1"/>
          </p:cNvSpPr>
          <p:nvPr>
            <p:ph type="sldImg"/>
          </p:nvPr>
        </p:nvSpPr>
        <p:spPr>
          <a:xfrm>
            <a:off x="1143000" y="685800"/>
            <a:ext cx="4572000" cy="3429000"/>
          </a:xfrm>
          <a:prstGeom prst="rect">
            <a:avLst/>
          </a:prstGeom>
        </p:spPr>
        <p:txBody>
          <a:bodyPr/>
          <a:lstStyle/>
          <a:p>
            <a:endParaRPr/>
          </a:p>
        </p:txBody>
      </p:sp>
      <p:sp>
        <p:nvSpPr>
          <p:cNvPr id="254" name="Shape 25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017740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Diapositiva titolo">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2" name="Body Level One…"/>
          <p:cNvSpPr txBox="1">
            <a:spLocks noGrp="1"/>
          </p:cNvSpPr>
          <p:nvPr>
            <p:ph type="body" sz="quarter" idx="1"/>
          </p:nvPr>
        </p:nvSpPr>
        <p:spPr>
          <a:xfrm>
            <a:off x="1524000" y="3602037"/>
            <a:ext cx="9144000" cy="1655764"/>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Diapositiva titolo">
    <p:spTree>
      <p:nvGrpSpPr>
        <p:cNvPr id="1" name=""/>
        <p:cNvGrpSpPr/>
        <p:nvPr/>
      </p:nvGrpSpPr>
      <p:grpSpPr>
        <a:xfrm>
          <a:off x="0" y="0"/>
          <a:ext cx="0" cy="0"/>
          <a:chOff x="0" y="0"/>
          <a:chExt cx="0" cy="0"/>
        </a:xfrm>
      </p:grpSpPr>
      <p:sp>
        <p:nvSpPr>
          <p:cNvPr id="92" name="Title Text"/>
          <p:cNvSpPr txBox="1">
            <a:spLocks noGrp="1"/>
          </p:cNvSpPr>
          <p:nvPr>
            <p:ph type="title"/>
          </p:nvPr>
        </p:nvSpPr>
        <p:spPr>
          <a:xfrm>
            <a:off x="1524000" y="1122362"/>
            <a:ext cx="9144000" cy="2387601"/>
          </a:xfrm>
          <a:prstGeom prst="rect">
            <a:avLst/>
          </a:prstGeom>
        </p:spPr>
        <p:txBody>
          <a:bodyPr lIns="45719" tIns="45719" rIns="45719" bIns="45719" anchor="b"/>
          <a:lstStyle>
            <a:lvl1pPr algn="ctr">
              <a:defRPr sz="6000"/>
            </a:lvl1pPr>
          </a:lstStyle>
          <a:p>
            <a:r>
              <a:t>Title Text</a:t>
            </a:r>
          </a:p>
        </p:txBody>
      </p:sp>
      <p:sp>
        <p:nvSpPr>
          <p:cNvPr id="93" name="Body Level One…"/>
          <p:cNvSpPr txBox="1">
            <a:spLocks noGrp="1"/>
          </p:cNvSpPr>
          <p:nvPr>
            <p:ph type="body" sz="quarter" idx="1"/>
          </p:nvPr>
        </p:nvSpPr>
        <p:spPr>
          <a:xfrm>
            <a:off x="1524000" y="3602037"/>
            <a:ext cx="9144000" cy="1655763"/>
          </a:xfrm>
          <a:prstGeom prst="rect">
            <a:avLst/>
          </a:prstGeom>
        </p:spPr>
        <p:txBody>
          <a:bodyPr lIns="45719" tIns="45719" rIns="45719" bIns="45719"/>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xfrm>
            <a:off x="11095176" y="6414760"/>
            <a:ext cx="258624" cy="248305"/>
          </a:xfrm>
          <a:prstGeom prst="rect">
            <a:avLst/>
          </a:prstGeom>
        </p:spPr>
        <p:txBody>
          <a:bodyPr lIns="45719" tIns="45719" rIns="45719" bIns="45719"/>
          <a:lstStyle>
            <a:lvl1pPr>
              <a:defRPr>
                <a:latin typeface="+mn-lt"/>
                <a:ea typeface="+mn-ea"/>
                <a:cs typeface="+mn-cs"/>
                <a:sym typeface="Calibri"/>
              </a:defRPr>
            </a:lvl1pPr>
          </a:lstStyle>
          <a:p>
            <a:fld id="{86CB4B4D-7CA3-9044-876B-883B54F8677D}" type="slidenum">
              <a:t>‹N›</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olo e contenuto">
    <p:spTree>
      <p:nvGrpSpPr>
        <p:cNvPr id="1" name=""/>
        <p:cNvGrpSpPr/>
        <p:nvPr/>
      </p:nvGrpSpPr>
      <p:grpSpPr>
        <a:xfrm>
          <a:off x="0" y="0"/>
          <a:ext cx="0" cy="0"/>
          <a:chOff x="0" y="0"/>
          <a:chExt cx="0" cy="0"/>
        </a:xfrm>
      </p:grpSpPr>
      <p:sp>
        <p:nvSpPr>
          <p:cNvPr id="101" name="Title Text"/>
          <p:cNvSpPr txBox="1">
            <a:spLocks noGrp="1"/>
          </p:cNvSpPr>
          <p:nvPr>
            <p:ph type="title"/>
          </p:nvPr>
        </p:nvSpPr>
        <p:spPr>
          <a:prstGeom prst="rect">
            <a:avLst/>
          </a:prstGeom>
        </p:spPr>
        <p:txBody>
          <a:bodyPr lIns="45719" tIns="45719" rIns="45719" bIns="45719"/>
          <a:lstStyle/>
          <a:p>
            <a:r>
              <a:t>Title Text</a:t>
            </a:r>
          </a:p>
        </p:txBody>
      </p:sp>
      <p:sp>
        <p:nvSpPr>
          <p:cNvPr id="102" name="Body Level One…"/>
          <p:cNvSpPr txBox="1">
            <a:spLocks noGrp="1"/>
          </p:cNvSpPr>
          <p:nvPr>
            <p:ph type="body" idx="1"/>
          </p:nvPr>
        </p:nvSpPr>
        <p:spPr>
          <a:prstGeom prst="rect">
            <a:avLst/>
          </a:prstGeom>
        </p:spPr>
        <p:txBody>
          <a:bodyPr lIns="45719" tIns="45719" rIns="45719" bIns="45719"/>
          <a:lstStyle>
            <a:lvl3pPr marL="1234439" indent="-320039"/>
          </a:lstStyle>
          <a:p>
            <a:r>
              <a:t>Body Level One</a:t>
            </a:r>
          </a:p>
          <a:p>
            <a:pPr lvl="1"/>
            <a:r>
              <a:t>Body Level Two</a:t>
            </a:r>
          </a:p>
          <a:p>
            <a:pPr lvl="2"/>
            <a:r>
              <a:t>Body Level Three</a:t>
            </a:r>
          </a:p>
          <a:p>
            <a:pPr lvl="3"/>
            <a:r>
              <a:t>Body Level Four</a:t>
            </a:r>
          </a:p>
          <a:p>
            <a:pPr lvl="4"/>
            <a:r>
              <a:t>Body Level Five</a:t>
            </a:r>
          </a:p>
        </p:txBody>
      </p:sp>
      <p:sp>
        <p:nvSpPr>
          <p:cNvPr id="103" name="Slide Number"/>
          <p:cNvSpPr txBox="1">
            <a:spLocks noGrp="1"/>
          </p:cNvSpPr>
          <p:nvPr>
            <p:ph type="sldNum" sz="quarter" idx="2"/>
          </p:nvPr>
        </p:nvSpPr>
        <p:spPr>
          <a:xfrm>
            <a:off x="11095176" y="6414760"/>
            <a:ext cx="258624" cy="248305"/>
          </a:xfrm>
          <a:prstGeom prst="rect">
            <a:avLst/>
          </a:prstGeom>
        </p:spPr>
        <p:txBody>
          <a:bodyPr lIns="45719" tIns="45719" rIns="45719" bIns="45719"/>
          <a:lstStyle>
            <a:lvl1pPr>
              <a:defRPr>
                <a:latin typeface="+mn-lt"/>
                <a:ea typeface="+mn-ea"/>
                <a:cs typeface="+mn-cs"/>
                <a:sym typeface="Calibri"/>
              </a:defRPr>
            </a:lvl1pPr>
          </a:lstStyle>
          <a:p>
            <a:fld id="{86CB4B4D-7CA3-9044-876B-883B54F8677D}" type="slidenum">
              <a:t>‹N›</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Intestazione sezione">
    <p:spTree>
      <p:nvGrpSpPr>
        <p:cNvPr id="1" name=""/>
        <p:cNvGrpSpPr/>
        <p:nvPr/>
      </p:nvGrpSpPr>
      <p:grpSpPr>
        <a:xfrm>
          <a:off x="0" y="0"/>
          <a:ext cx="0" cy="0"/>
          <a:chOff x="0" y="0"/>
          <a:chExt cx="0" cy="0"/>
        </a:xfrm>
      </p:grpSpPr>
      <p:sp>
        <p:nvSpPr>
          <p:cNvPr id="110" name="Title Text"/>
          <p:cNvSpPr txBox="1">
            <a:spLocks noGrp="1"/>
          </p:cNvSpPr>
          <p:nvPr>
            <p:ph type="title"/>
          </p:nvPr>
        </p:nvSpPr>
        <p:spPr>
          <a:xfrm>
            <a:off x="831850" y="1709738"/>
            <a:ext cx="10515600" cy="2852737"/>
          </a:xfrm>
          <a:prstGeom prst="rect">
            <a:avLst/>
          </a:prstGeom>
        </p:spPr>
        <p:txBody>
          <a:bodyPr lIns="45719" tIns="45719" rIns="45719" bIns="45719" anchor="b"/>
          <a:lstStyle>
            <a:lvl1pPr>
              <a:defRPr sz="6000"/>
            </a:lvl1pPr>
          </a:lstStyle>
          <a:p>
            <a:r>
              <a:t>Title Text</a:t>
            </a:r>
          </a:p>
        </p:txBody>
      </p:sp>
      <p:sp>
        <p:nvSpPr>
          <p:cNvPr id="111" name="Body Level One…"/>
          <p:cNvSpPr txBox="1">
            <a:spLocks noGrp="1"/>
          </p:cNvSpPr>
          <p:nvPr>
            <p:ph type="body" sz="quarter" idx="1"/>
          </p:nvPr>
        </p:nvSpPr>
        <p:spPr>
          <a:xfrm>
            <a:off x="831850" y="4589462"/>
            <a:ext cx="10515600" cy="1500188"/>
          </a:xfrm>
          <a:prstGeom prst="rect">
            <a:avLst/>
          </a:prstGeom>
        </p:spPr>
        <p:txBody>
          <a:bodyPr lIns="45719" tIns="45719" rIns="45719" bIns="45719"/>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12" name="Slide Number"/>
          <p:cNvSpPr txBox="1">
            <a:spLocks noGrp="1"/>
          </p:cNvSpPr>
          <p:nvPr>
            <p:ph type="sldNum" sz="quarter" idx="2"/>
          </p:nvPr>
        </p:nvSpPr>
        <p:spPr>
          <a:xfrm>
            <a:off x="11095176" y="6414760"/>
            <a:ext cx="258624" cy="248305"/>
          </a:xfrm>
          <a:prstGeom prst="rect">
            <a:avLst/>
          </a:prstGeom>
        </p:spPr>
        <p:txBody>
          <a:bodyPr lIns="45719" tIns="45719" rIns="45719" bIns="45719"/>
          <a:lstStyle>
            <a:lvl1pPr>
              <a:defRPr>
                <a:latin typeface="+mn-lt"/>
                <a:ea typeface="+mn-ea"/>
                <a:cs typeface="+mn-cs"/>
                <a:sym typeface="Calibri"/>
              </a:defRPr>
            </a:lvl1pPr>
          </a:lstStyle>
          <a:p>
            <a:fld id="{86CB4B4D-7CA3-9044-876B-883B54F8677D}" type="slidenum">
              <a:t>‹N›</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Due contenuti">
    <p:spTree>
      <p:nvGrpSpPr>
        <p:cNvPr id="1" name=""/>
        <p:cNvGrpSpPr/>
        <p:nvPr/>
      </p:nvGrpSpPr>
      <p:grpSpPr>
        <a:xfrm>
          <a:off x="0" y="0"/>
          <a:ext cx="0" cy="0"/>
          <a:chOff x="0" y="0"/>
          <a:chExt cx="0" cy="0"/>
        </a:xfrm>
      </p:grpSpPr>
      <p:sp>
        <p:nvSpPr>
          <p:cNvPr id="119" name="Title Text"/>
          <p:cNvSpPr txBox="1">
            <a:spLocks noGrp="1"/>
          </p:cNvSpPr>
          <p:nvPr>
            <p:ph type="title"/>
          </p:nvPr>
        </p:nvSpPr>
        <p:spPr>
          <a:prstGeom prst="rect">
            <a:avLst/>
          </a:prstGeom>
        </p:spPr>
        <p:txBody>
          <a:bodyPr lIns="45719" tIns="45719" rIns="45719" bIns="45719"/>
          <a:lstStyle/>
          <a:p>
            <a:r>
              <a:t>Title Text</a:t>
            </a:r>
          </a:p>
        </p:txBody>
      </p:sp>
      <p:sp>
        <p:nvSpPr>
          <p:cNvPr id="120" name="Body Level One…"/>
          <p:cNvSpPr txBox="1">
            <a:spLocks noGrp="1"/>
          </p:cNvSpPr>
          <p:nvPr>
            <p:ph type="body" sz="half" idx="1"/>
          </p:nvPr>
        </p:nvSpPr>
        <p:spPr>
          <a:xfrm>
            <a:off x="838200" y="1825625"/>
            <a:ext cx="5181600" cy="4351338"/>
          </a:xfrm>
          <a:prstGeom prst="rect">
            <a:avLst/>
          </a:prstGeom>
        </p:spPr>
        <p:txBody>
          <a:bodyPr lIns="45719" tIns="45719" rIns="45719" bIns="45719"/>
          <a:lstStyle>
            <a:lvl3pPr marL="1234439" indent="-320039"/>
          </a:lstStyle>
          <a:p>
            <a:r>
              <a:t>Body Level One</a:t>
            </a:r>
          </a:p>
          <a:p>
            <a:pPr lvl="1"/>
            <a:r>
              <a:t>Body Level Two</a:t>
            </a:r>
          </a:p>
          <a:p>
            <a:pPr lvl="2"/>
            <a:r>
              <a:t>Body Level Three</a:t>
            </a:r>
          </a:p>
          <a:p>
            <a:pPr lvl="3"/>
            <a:r>
              <a:t>Body Level Four</a:t>
            </a:r>
          </a:p>
          <a:p>
            <a:pPr lvl="4"/>
            <a:r>
              <a:t>Body Level Five</a:t>
            </a:r>
          </a:p>
        </p:txBody>
      </p:sp>
      <p:sp>
        <p:nvSpPr>
          <p:cNvPr id="121" name="Slide Number"/>
          <p:cNvSpPr txBox="1">
            <a:spLocks noGrp="1"/>
          </p:cNvSpPr>
          <p:nvPr>
            <p:ph type="sldNum" sz="quarter" idx="2"/>
          </p:nvPr>
        </p:nvSpPr>
        <p:spPr>
          <a:xfrm>
            <a:off x="11095176" y="6414760"/>
            <a:ext cx="258624" cy="248305"/>
          </a:xfrm>
          <a:prstGeom prst="rect">
            <a:avLst/>
          </a:prstGeom>
        </p:spPr>
        <p:txBody>
          <a:bodyPr lIns="45719" tIns="45719" rIns="45719" bIns="45719"/>
          <a:lstStyle>
            <a:lvl1pPr>
              <a:defRPr>
                <a:latin typeface="+mn-lt"/>
                <a:ea typeface="+mn-ea"/>
                <a:cs typeface="+mn-cs"/>
                <a:sym typeface="Calibri"/>
              </a:defRPr>
            </a:lvl1pPr>
          </a:lstStyle>
          <a:p>
            <a:fld id="{86CB4B4D-7CA3-9044-876B-883B54F8677D}" type="slidenum">
              <a:t>‹N›</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onfronto">
    <p:spTree>
      <p:nvGrpSpPr>
        <p:cNvPr id="1" name=""/>
        <p:cNvGrpSpPr/>
        <p:nvPr/>
      </p:nvGrpSpPr>
      <p:grpSpPr>
        <a:xfrm>
          <a:off x="0" y="0"/>
          <a:ext cx="0" cy="0"/>
          <a:chOff x="0" y="0"/>
          <a:chExt cx="0" cy="0"/>
        </a:xfrm>
      </p:grpSpPr>
      <p:sp>
        <p:nvSpPr>
          <p:cNvPr id="128" name="Title Text"/>
          <p:cNvSpPr txBox="1">
            <a:spLocks noGrp="1"/>
          </p:cNvSpPr>
          <p:nvPr>
            <p:ph type="title"/>
          </p:nvPr>
        </p:nvSpPr>
        <p:spPr>
          <a:xfrm>
            <a:off x="839787" y="365125"/>
            <a:ext cx="10515601" cy="1325563"/>
          </a:xfrm>
          <a:prstGeom prst="rect">
            <a:avLst/>
          </a:prstGeom>
        </p:spPr>
        <p:txBody>
          <a:bodyPr lIns="45719" tIns="45719" rIns="45719" bIns="45719"/>
          <a:lstStyle/>
          <a:p>
            <a:r>
              <a:t>Title Text</a:t>
            </a:r>
          </a:p>
        </p:txBody>
      </p:sp>
      <p:sp>
        <p:nvSpPr>
          <p:cNvPr id="129" name="Body Level One…"/>
          <p:cNvSpPr txBox="1">
            <a:spLocks noGrp="1"/>
          </p:cNvSpPr>
          <p:nvPr>
            <p:ph type="body" sz="quarter" idx="1"/>
          </p:nvPr>
        </p:nvSpPr>
        <p:spPr>
          <a:xfrm>
            <a:off x="839787" y="1681163"/>
            <a:ext cx="5157789" cy="823913"/>
          </a:xfrm>
          <a:prstGeom prst="rect">
            <a:avLst/>
          </a:prstGeom>
        </p:spPr>
        <p:txBody>
          <a:bodyPr lIns="45719" tIns="45719" rIns="45719" bIns="45719"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130" name="Text Placeholder 4"/>
          <p:cNvSpPr>
            <a:spLocks noGrp="1"/>
          </p:cNvSpPr>
          <p:nvPr>
            <p:ph type="body" sz="quarter" idx="21"/>
          </p:nvPr>
        </p:nvSpPr>
        <p:spPr>
          <a:xfrm>
            <a:off x="6172200" y="1681163"/>
            <a:ext cx="5183188" cy="823913"/>
          </a:xfrm>
          <a:prstGeom prst="rect">
            <a:avLst/>
          </a:prstGeom>
        </p:spPr>
        <p:txBody>
          <a:bodyPr lIns="45719" tIns="45719" rIns="45719" bIns="45719" anchor="b"/>
          <a:lstStyle/>
          <a:p>
            <a:pPr marL="0" indent="0">
              <a:buSzTx/>
              <a:buFontTx/>
              <a:buNone/>
              <a:defRPr sz="2400" b="1"/>
            </a:pPr>
            <a:endParaRPr/>
          </a:p>
        </p:txBody>
      </p:sp>
      <p:sp>
        <p:nvSpPr>
          <p:cNvPr id="131" name="Slide Number"/>
          <p:cNvSpPr txBox="1">
            <a:spLocks noGrp="1"/>
          </p:cNvSpPr>
          <p:nvPr>
            <p:ph type="sldNum" sz="quarter" idx="2"/>
          </p:nvPr>
        </p:nvSpPr>
        <p:spPr>
          <a:xfrm>
            <a:off x="11095176" y="6414760"/>
            <a:ext cx="258624" cy="248305"/>
          </a:xfrm>
          <a:prstGeom prst="rect">
            <a:avLst/>
          </a:prstGeom>
        </p:spPr>
        <p:txBody>
          <a:bodyPr lIns="45719" tIns="45719" rIns="45719" bIns="45719"/>
          <a:lstStyle>
            <a:lvl1pPr>
              <a:defRPr>
                <a:latin typeface="+mn-lt"/>
                <a:ea typeface="+mn-ea"/>
                <a:cs typeface="+mn-cs"/>
                <a:sym typeface="Calibri"/>
              </a:defRPr>
            </a:lvl1pPr>
          </a:lstStyle>
          <a:p>
            <a:fld id="{86CB4B4D-7CA3-9044-876B-883B54F8677D}" type="slidenum">
              <a:t>‹N›</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Solo titolo">
    <p:spTree>
      <p:nvGrpSpPr>
        <p:cNvPr id="1" name=""/>
        <p:cNvGrpSpPr/>
        <p:nvPr/>
      </p:nvGrpSpPr>
      <p:grpSpPr>
        <a:xfrm>
          <a:off x="0" y="0"/>
          <a:ext cx="0" cy="0"/>
          <a:chOff x="0" y="0"/>
          <a:chExt cx="0" cy="0"/>
        </a:xfrm>
      </p:grpSpPr>
      <p:sp>
        <p:nvSpPr>
          <p:cNvPr id="138" name="Title Text"/>
          <p:cNvSpPr txBox="1">
            <a:spLocks noGrp="1"/>
          </p:cNvSpPr>
          <p:nvPr>
            <p:ph type="title"/>
          </p:nvPr>
        </p:nvSpPr>
        <p:spPr>
          <a:prstGeom prst="rect">
            <a:avLst/>
          </a:prstGeom>
        </p:spPr>
        <p:txBody>
          <a:bodyPr lIns="45719" tIns="45719" rIns="45719" bIns="45719"/>
          <a:lstStyle/>
          <a:p>
            <a:r>
              <a:t>Title Text</a:t>
            </a:r>
          </a:p>
        </p:txBody>
      </p:sp>
      <p:sp>
        <p:nvSpPr>
          <p:cNvPr id="139" name="Slide Number"/>
          <p:cNvSpPr txBox="1">
            <a:spLocks noGrp="1"/>
          </p:cNvSpPr>
          <p:nvPr>
            <p:ph type="sldNum" sz="quarter" idx="2"/>
          </p:nvPr>
        </p:nvSpPr>
        <p:spPr>
          <a:xfrm>
            <a:off x="11095176" y="6414760"/>
            <a:ext cx="258624" cy="248305"/>
          </a:xfrm>
          <a:prstGeom prst="rect">
            <a:avLst/>
          </a:prstGeom>
        </p:spPr>
        <p:txBody>
          <a:bodyPr lIns="45719" tIns="45719" rIns="45719" bIns="45719"/>
          <a:lstStyle>
            <a:lvl1pPr>
              <a:defRPr>
                <a:latin typeface="+mn-lt"/>
                <a:ea typeface="+mn-ea"/>
                <a:cs typeface="+mn-cs"/>
                <a:sym typeface="Calibri"/>
              </a:defRPr>
            </a:lvl1pPr>
          </a:lstStyle>
          <a:p>
            <a:fld id="{86CB4B4D-7CA3-9044-876B-883B54F8677D}" type="slidenum">
              <a:t>‹N›</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Vuota">
    <p:spTree>
      <p:nvGrpSpPr>
        <p:cNvPr id="1" name=""/>
        <p:cNvGrpSpPr/>
        <p:nvPr/>
      </p:nvGrpSpPr>
      <p:grpSpPr>
        <a:xfrm>
          <a:off x="0" y="0"/>
          <a:ext cx="0" cy="0"/>
          <a:chOff x="0" y="0"/>
          <a:chExt cx="0" cy="0"/>
        </a:xfrm>
      </p:grpSpPr>
      <p:sp>
        <p:nvSpPr>
          <p:cNvPr id="146" name="Slide Number"/>
          <p:cNvSpPr txBox="1">
            <a:spLocks noGrp="1"/>
          </p:cNvSpPr>
          <p:nvPr>
            <p:ph type="sldNum" sz="quarter" idx="2"/>
          </p:nvPr>
        </p:nvSpPr>
        <p:spPr>
          <a:xfrm>
            <a:off x="11095176" y="6414760"/>
            <a:ext cx="258624" cy="248305"/>
          </a:xfrm>
          <a:prstGeom prst="rect">
            <a:avLst/>
          </a:prstGeom>
        </p:spPr>
        <p:txBody>
          <a:bodyPr lIns="45719" tIns="45719" rIns="45719" bIns="45719"/>
          <a:lstStyle>
            <a:lvl1pPr>
              <a:defRPr>
                <a:latin typeface="+mn-lt"/>
                <a:ea typeface="+mn-ea"/>
                <a:cs typeface="+mn-cs"/>
                <a:sym typeface="Calibri"/>
              </a:defRPr>
            </a:lvl1pPr>
          </a:lstStyle>
          <a:p>
            <a:fld id="{86CB4B4D-7CA3-9044-876B-883B54F8677D}" type="slidenum">
              <a:t>‹N›</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ontenuto con didascalia">
    <p:spTree>
      <p:nvGrpSpPr>
        <p:cNvPr id="1" name=""/>
        <p:cNvGrpSpPr/>
        <p:nvPr/>
      </p:nvGrpSpPr>
      <p:grpSpPr>
        <a:xfrm>
          <a:off x="0" y="0"/>
          <a:ext cx="0" cy="0"/>
          <a:chOff x="0" y="0"/>
          <a:chExt cx="0" cy="0"/>
        </a:xfrm>
      </p:grpSpPr>
      <p:sp>
        <p:nvSpPr>
          <p:cNvPr id="153" name="Title Text"/>
          <p:cNvSpPr txBox="1">
            <a:spLocks noGrp="1"/>
          </p:cNvSpPr>
          <p:nvPr>
            <p:ph type="title"/>
          </p:nvPr>
        </p:nvSpPr>
        <p:spPr>
          <a:xfrm>
            <a:off x="839787" y="457200"/>
            <a:ext cx="3932239" cy="1600200"/>
          </a:xfrm>
          <a:prstGeom prst="rect">
            <a:avLst/>
          </a:prstGeom>
        </p:spPr>
        <p:txBody>
          <a:bodyPr lIns="45719" tIns="45719" rIns="45719" bIns="45719" anchor="b"/>
          <a:lstStyle>
            <a:lvl1pPr>
              <a:defRPr sz="3200"/>
            </a:lvl1pPr>
          </a:lstStyle>
          <a:p>
            <a:r>
              <a:t>Title Text</a:t>
            </a:r>
          </a:p>
        </p:txBody>
      </p:sp>
      <p:sp>
        <p:nvSpPr>
          <p:cNvPr id="154" name="Body Level One…"/>
          <p:cNvSpPr txBox="1">
            <a:spLocks noGrp="1"/>
          </p:cNvSpPr>
          <p:nvPr>
            <p:ph type="body" sz="half" idx="1"/>
          </p:nvPr>
        </p:nvSpPr>
        <p:spPr>
          <a:xfrm>
            <a:off x="5183187" y="987425"/>
            <a:ext cx="6172201" cy="4873625"/>
          </a:xfrm>
          <a:prstGeom prst="rect">
            <a:avLst/>
          </a:prstGeom>
        </p:spPr>
        <p:txBody>
          <a:bodyPr lIns="45719" tIns="45719" rIns="45719" bIns="45719"/>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155" name="Text Placeholder 3"/>
          <p:cNvSpPr>
            <a:spLocks noGrp="1"/>
          </p:cNvSpPr>
          <p:nvPr>
            <p:ph type="body" sz="quarter" idx="21"/>
          </p:nvPr>
        </p:nvSpPr>
        <p:spPr>
          <a:xfrm>
            <a:off x="839787" y="2057400"/>
            <a:ext cx="3932239" cy="3811588"/>
          </a:xfrm>
          <a:prstGeom prst="rect">
            <a:avLst/>
          </a:prstGeom>
        </p:spPr>
        <p:txBody>
          <a:bodyPr lIns="45719" tIns="45719" rIns="45719" bIns="45719"/>
          <a:lstStyle/>
          <a:p>
            <a:pPr marL="0" indent="0">
              <a:buSzTx/>
              <a:buFontTx/>
              <a:buNone/>
              <a:defRPr sz="1600"/>
            </a:pPr>
            <a:endParaRPr/>
          </a:p>
        </p:txBody>
      </p:sp>
      <p:sp>
        <p:nvSpPr>
          <p:cNvPr id="156" name="Slide Number"/>
          <p:cNvSpPr txBox="1">
            <a:spLocks noGrp="1"/>
          </p:cNvSpPr>
          <p:nvPr>
            <p:ph type="sldNum" sz="quarter" idx="2"/>
          </p:nvPr>
        </p:nvSpPr>
        <p:spPr>
          <a:xfrm>
            <a:off x="11095176" y="6414760"/>
            <a:ext cx="258624" cy="248305"/>
          </a:xfrm>
          <a:prstGeom prst="rect">
            <a:avLst/>
          </a:prstGeom>
        </p:spPr>
        <p:txBody>
          <a:bodyPr lIns="45719" tIns="45719" rIns="45719" bIns="45719"/>
          <a:lstStyle>
            <a:lvl1pPr>
              <a:defRPr>
                <a:latin typeface="+mn-lt"/>
                <a:ea typeface="+mn-ea"/>
                <a:cs typeface="+mn-cs"/>
                <a:sym typeface="Calibri"/>
              </a:defRPr>
            </a:lvl1pPr>
          </a:lstStyle>
          <a:p>
            <a:fld id="{86CB4B4D-7CA3-9044-876B-883B54F8677D}" type="slidenum">
              <a:t>‹N›</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Immagine con didascalia">
    <p:spTree>
      <p:nvGrpSpPr>
        <p:cNvPr id="1" name=""/>
        <p:cNvGrpSpPr/>
        <p:nvPr/>
      </p:nvGrpSpPr>
      <p:grpSpPr>
        <a:xfrm>
          <a:off x="0" y="0"/>
          <a:ext cx="0" cy="0"/>
          <a:chOff x="0" y="0"/>
          <a:chExt cx="0" cy="0"/>
        </a:xfrm>
      </p:grpSpPr>
      <p:sp>
        <p:nvSpPr>
          <p:cNvPr id="163" name="Title Text"/>
          <p:cNvSpPr txBox="1">
            <a:spLocks noGrp="1"/>
          </p:cNvSpPr>
          <p:nvPr>
            <p:ph type="title"/>
          </p:nvPr>
        </p:nvSpPr>
        <p:spPr>
          <a:xfrm>
            <a:off x="839787" y="457200"/>
            <a:ext cx="3932239" cy="1600200"/>
          </a:xfrm>
          <a:prstGeom prst="rect">
            <a:avLst/>
          </a:prstGeom>
        </p:spPr>
        <p:txBody>
          <a:bodyPr lIns="45719" tIns="45719" rIns="45719" bIns="45719" anchor="b"/>
          <a:lstStyle>
            <a:lvl1pPr>
              <a:defRPr sz="3200"/>
            </a:lvl1pPr>
          </a:lstStyle>
          <a:p>
            <a:r>
              <a:t>Title Text</a:t>
            </a:r>
          </a:p>
        </p:txBody>
      </p:sp>
      <p:sp>
        <p:nvSpPr>
          <p:cNvPr id="164" name="Picture Placeholder 2"/>
          <p:cNvSpPr>
            <a:spLocks noGrp="1"/>
          </p:cNvSpPr>
          <p:nvPr>
            <p:ph type="pic" sz="half" idx="21"/>
          </p:nvPr>
        </p:nvSpPr>
        <p:spPr>
          <a:xfrm>
            <a:off x="5183187" y="987425"/>
            <a:ext cx="6172201" cy="4873625"/>
          </a:xfrm>
          <a:prstGeom prst="rect">
            <a:avLst/>
          </a:prstGeom>
        </p:spPr>
        <p:txBody>
          <a:bodyPr lIns="91439" tIns="45719" rIns="91439" bIns="45719">
            <a:noAutofit/>
          </a:bodyPr>
          <a:lstStyle/>
          <a:p>
            <a:endParaRPr/>
          </a:p>
        </p:txBody>
      </p:sp>
      <p:sp>
        <p:nvSpPr>
          <p:cNvPr id="165" name="Body Level One…"/>
          <p:cNvSpPr txBox="1">
            <a:spLocks noGrp="1"/>
          </p:cNvSpPr>
          <p:nvPr>
            <p:ph type="body" sz="quarter" idx="1"/>
          </p:nvPr>
        </p:nvSpPr>
        <p:spPr>
          <a:xfrm>
            <a:off x="839787" y="2057400"/>
            <a:ext cx="3932239" cy="3811588"/>
          </a:xfrm>
          <a:prstGeom prst="rect">
            <a:avLst/>
          </a:prstGeom>
        </p:spPr>
        <p:txBody>
          <a:bodyPr lIns="45719" tIns="45719" rIns="45719" bIns="45719"/>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166" name="Slide Number"/>
          <p:cNvSpPr txBox="1">
            <a:spLocks noGrp="1"/>
          </p:cNvSpPr>
          <p:nvPr>
            <p:ph type="sldNum" sz="quarter" idx="2"/>
          </p:nvPr>
        </p:nvSpPr>
        <p:spPr>
          <a:xfrm>
            <a:off x="11095176" y="6414760"/>
            <a:ext cx="258624" cy="248305"/>
          </a:xfrm>
          <a:prstGeom prst="rect">
            <a:avLst/>
          </a:prstGeom>
        </p:spPr>
        <p:txBody>
          <a:bodyPr lIns="45719" tIns="45719" rIns="45719" bIns="45719"/>
          <a:lstStyle>
            <a:lvl1pPr>
              <a:defRPr>
                <a:latin typeface="+mn-lt"/>
                <a:ea typeface="+mn-ea"/>
                <a:cs typeface="+mn-cs"/>
                <a:sym typeface="Calibri"/>
              </a:defRPr>
            </a:lvl1pPr>
          </a:lstStyle>
          <a:p>
            <a:fld id="{86CB4B4D-7CA3-9044-876B-883B54F8677D}" type="slidenum">
              <a:t>‹N›</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Diapositiva titol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3" name="Title Text"/>
          <p:cNvSpPr txBox="1">
            <a:spLocks noGrp="1"/>
          </p:cNvSpPr>
          <p:nvPr>
            <p:ph type="title"/>
          </p:nvPr>
        </p:nvSpPr>
        <p:spPr>
          <a:xfrm>
            <a:off x="1524000" y="1122362"/>
            <a:ext cx="9144000" cy="2387601"/>
          </a:xfrm>
          <a:prstGeom prst="rect">
            <a:avLst/>
          </a:prstGeom>
        </p:spPr>
        <p:txBody>
          <a:bodyPr lIns="45719" tIns="45719" rIns="45719" bIns="45719" anchor="b"/>
          <a:lstStyle>
            <a:lvl1pPr algn="ctr">
              <a:defRPr sz="6000"/>
            </a:lvl1pPr>
          </a:lstStyle>
          <a:p>
            <a:r>
              <a:t>Title Text</a:t>
            </a:r>
          </a:p>
        </p:txBody>
      </p:sp>
      <p:sp>
        <p:nvSpPr>
          <p:cNvPr id="174" name="Body Level One…"/>
          <p:cNvSpPr txBox="1">
            <a:spLocks noGrp="1"/>
          </p:cNvSpPr>
          <p:nvPr>
            <p:ph type="body" sz="quarter" idx="1"/>
          </p:nvPr>
        </p:nvSpPr>
        <p:spPr>
          <a:xfrm>
            <a:off x="1524000" y="3602037"/>
            <a:ext cx="9144000" cy="1655763"/>
          </a:xfrm>
          <a:prstGeom prst="rect">
            <a:avLst/>
          </a:prstGeom>
        </p:spPr>
        <p:txBody>
          <a:bodyPr lIns="45719" tIns="45719" rIns="45719" bIns="45719"/>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75" name="Slide Number"/>
          <p:cNvSpPr txBox="1">
            <a:spLocks noGrp="1"/>
          </p:cNvSpPr>
          <p:nvPr>
            <p:ph type="sldNum" sz="quarter" idx="2"/>
          </p:nvPr>
        </p:nvSpPr>
        <p:spPr>
          <a:xfrm>
            <a:off x="11095176" y="6414760"/>
            <a:ext cx="258624" cy="248305"/>
          </a:xfrm>
          <a:prstGeom prst="rect">
            <a:avLst/>
          </a:prstGeom>
        </p:spPr>
        <p:txBody>
          <a:bodyPr lIns="45719" tIns="45719" rIns="45719" bIns="45719"/>
          <a:lstStyle>
            <a:lvl1pPr>
              <a:defRPr>
                <a:latin typeface="+mn-lt"/>
                <a:ea typeface="+mn-ea"/>
                <a:cs typeface="+mn-cs"/>
                <a:sym typeface="Calibri"/>
              </a:defRPr>
            </a:lvl1pPr>
          </a:lstStyle>
          <a:p>
            <a:fld id="{86CB4B4D-7CA3-9044-876B-883B54F8677D}" type="slidenum">
              <a:t>‹N›</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olo e contenuto">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olo e contenu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2" name="Title Text"/>
          <p:cNvSpPr txBox="1">
            <a:spLocks noGrp="1"/>
          </p:cNvSpPr>
          <p:nvPr>
            <p:ph type="title"/>
          </p:nvPr>
        </p:nvSpPr>
        <p:spPr>
          <a:prstGeom prst="rect">
            <a:avLst/>
          </a:prstGeom>
        </p:spPr>
        <p:txBody>
          <a:bodyPr lIns="45719" tIns="45719" rIns="45719" bIns="45719"/>
          <a:lstStyle/>
          <a:p>
            <a:r>
              <a:t>Title Text</a:t>
            </a:r>
          </a:p>
        </p:txBody>
      </p:sp>
      <p:sp>
        <p:nvSpPr>
          <p:cNvPr id="183" name="Body Level One…"/>
          <p:cNvSpPr txBox="1">
            <a:spLocks noGrp="1"/>
          </p:cNvSpPr>
          <p:nvPr>
            <p:ph type="body" idx="1"/>
          </p:nvPr>
        </p:nvSpPr>
        <p:spPr>
          <a:prstGeom prst="rect">
            <a:avLst/>
          </a:prstGeom>
        </p:spPr>
        <p:txBody>
          <a:bodyPr lIns="45719" tIns="45719" rIns="45719" bIns="45719"/>
          <a:lstStyle>
            <a:lvl3pPr marL="1234439" indent="-320039"/>
          </a:lstStyle>
          <a:p>
            <a:r>
              <a:t>Body Level One</a:t>
            </a:r>
          </a:p>
          <a:p>
            <a:pPr lvl="1"/>
            <a:r>
              <a:t>Body Level Two</a:t>
            </a:r>
          </a:p>
          <a:p>
            <a:pPr lvl="2"/>
            <a:r>
              <a:t>Body Level Three</a:t>
            </a:r>
          </a:p>
          <a:p>
            <a:pPr lvl="3"/>
            <a:r>
              <a:t>Body Level Four</a:t>
            </a:r>
          </a:p>
          <a:p>
            <a:pPr lvl="4"/>
            <a:r>
              <a:t>Body Level Five</a:t>
            </a:r>
          </a:p>
        </p:txBody>
      </p:sp>
      <p:sp>
        <p:nvSpPr>
          <p:cNvPr id="184" name="Slide Number"/>
          <p:cNvSpPr txBox="1">
            <a:spLocks noGrp="1"/>
          </p:cNvSpPr>
          <p:nvPr>
            <p:ph type="sldNum" sz="quarter" idx="2"/>
          </p:nvPr>
        </p:nvSpPr>
        <p:spPr>
          <a:xfrm>
            <a:off x="11095176" y="6414760"/>
            <a:ext cx="258624" cy="248305"/>
          </a:xfrm>
          <a:prstGeom prst="rect">
            <a:avLst/>
          </a:prstGeom>
        </p:spPr>
        <p:txBody>
          <a:bodyPr lIns="45719" tIns="45719" rIns="45719" bIns="45719"/>
          <a:lstStyle>
            <a:lvl1pPr>
              <a:defRPr>
                <a:latin typeface="+mn-lt"/>
                <a:ea typeface="+mn-ea"/>
                <a:cs typeface="+mn-cs"/>
                <a:sym typeface="Calibri"/>
              </a:defRPr>
            </a:lvl1pPr>
          </a:lstStyle>
          <a:p>
            <a:fld id="{86CB4B4D-7CA3-9044-876B-883B54F8677D}" type="slidenum">
              <a:t>‹N›</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Intestazione sezion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1" name="Title Text"/>
          <p:cNvSpPr txBox="1">
            <a:spLocks noGrp="1"/>
          </p:cNvSpPr>
          <p:nvPr>
            <p:ph type="title"/>
          </p:nvPr>
        </p:nvSpPr>
        <p:spPr>
          <a:xfrm>
            <a:off x="831850" y="1709738"/>
            <a:ext cx="10515600" cy="2852737"/>
          </a:xfrm>
          <a:prstGeom prst="rect">
            <a:avLst/>
          </a:prstGeom>
        </p:spPr>
        <p:txBody>
          <a:bodyPr lIns="45719" tIns="45719" rIns="45719" bIns="45719" anchor="b"/>
          <a:lstStyle>
            <a:lvl1pPr>
              <a:defRPr sz="6000"/>
            </a:lvl1pPr>
          </a:lstStyle>
          <a:p>
            <a:r>
              <a:t>Title Text</a:t>
            </a:r>
          </a:p>
        </p:txBody>
      </p:sp>
      <p:sp>
        <p:nvSpPr>
          <p:cNvPr id="192" name="Body Level One…"/>
          <p:cNvSpPr txBox="1">
            <a:spLocks noGrp="1"/>
          </p:cNvSpPr>
          <p:nvPr>
            <p:ph type="body" sz="quarter" idx="1"/>
          </p:nvPr>
        </p:nvSpPr>
        <p:spPr>
          <a:xfrm>
            <a:off x="831850" y="4589462"/>
            <a:ext cx="10515600" cy="1500188"/>
          </a:xfrm>
          <a:prstGeom prst="rect">
            <a:avLst/>
          </a:prstGeom>
        </p:spPr>
        <p:txBody>
          <a:bodyPr lIns="45719" tIns="45719" rIns="45719" bIns="45719"/>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93" name="Slide Number"/>
          <p:cNvSpPr txBox="1">
            <a:spLocks noGrp="1"/>
          </p:cNvSpPr>
          <p:nvPr>
            <p:ph type="sldNum" sz="quarter" idx="2"/>
          </p:nvPr>
        </p:nvSpPr>
        <p:spPr>
          <a:xfrm>
            <a:off x="11095176" y="6414760"/>
            <a:ext cx="258624" cy="248305"/>
          </a:xfrm>
          <a:prstGeom prst="rect">
            <a:avLst/>
          </a:prstGeom>
        </p:spPr>
        <p:txBody>
          <a:bodyPr lIns="45719" tIns="45719" rIns="45719" bIns="45719"/>
          <a:lstStyle>
            <a:lvl1pPr>
              <a:defRPr>
                <a:latin typeface="+mn-lt"/>
                <a:ea typeface="+mn-ea"/>
                <a:cs typeface="+mn-cs"/>
                <a:sym typeface="Calibri"/>
              </a:defRPr>
            </a:lvl1pPr>
          </a:lstStyle>
          <a:p>
            <a:fld id="{86CB4B4D-7CA3-9044-876B-883B54F8677D}" type="slidenum">
              <a:t>‹N›</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Due contenuti">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0" name="Title Text"/>
          <p:cNvSpPr txBox="1">
            <a:spLocks noGrp="1"/>
          </p:cNvSpPr>
          <p:nvPr>
            <p:ph type="title"/>
          </p:nvPr>
        </p:nvSpPr>
        <p:spPr>
          <a:prstGeom prst="rect">
            <a:avLst/>
          </a:prstGeom>
        </p:spPr>
        <p:txBody>
          <a:bodyPr lIns="45719" tIns="45719" rIns="45719" bIns="45719"/>
          <a:lstStyle/>
          <a:p>
            <a:r>
              <a:t>Title Text</a:t>
            </a:r>
          </a:p>
        </p:txBody>
      </p:sp>
      <p:sp>
        <p:nvSpPr>
          <p:cNvPr id="201" name="Body Level One…"/>
          <p:cNvSpPr txBox="1">
            <a:spLocks noGrp="1"/>
          </p:cNvSpPr>
          <p:nvPr>
            <p:ph type="body" sz="half" idx="1"/>
          </p:nvPr>
        </p:nvSpPr>
        <p:spPr>
          <a:xfrm>
            <a:off x="838200" y="1825625"/>
            <a:ext cx="5181600" cy="4351338"/>
          </a:xfrm>
          <a:prstGeom prst="rect">
            <a:avLst/>
          </a:prstGeom>
        </p:spPr>
        <p:txBody>
          <a:bodyPr lIns="45719" tIns="45719" rIns="45719" bIns="45719"/>
          <a:lstStyle>
            <a:lvl3pPr marL="1234439" indent="-320039"/>
          </a:lstStyle>
          <a:p>
            <a:r>
              <a:t>Body Level One</a:t>
            </a:r>
          </a:p>
          <a:p>
            <a:pPr lvl="1"/>
            <a:r>
              <a:t>Body Level Two</a:t>
            </a:r>
          </a:p>
          <a:p>
            <a:pPr lvl="2"/>
            <a:r>
              <a:t>Body Level Three</a:t>
            </a:r>
          </a:p>
          <a:p>
            <a:pPr lvl="3"/>
            <a:r>
              <a:t>Body Level Four</a:t>
            </a:r>
          </a:p>
          <a:p>
            <a:pPr lvl="4"/>
            <a:r>
              <a:t>Body Level Five</a:t>
            </a:r>
          </a:p>
        </p:txBody>
      </p:sp>
      <p:sp>
        <p:nvSpPr>
          <p:cNvPr id="202" name="Slide Number"/>
          <p:cNvSpPr txBox="1">
            <a:spLocks noGrp="1"/>
          </p:cNvSpPr>
          <p:nvPr>
            <p:ph type="sldNum" sz="quarter" idx="2"/>
          </p:nvPr>
        </p:nvSpPr>
        <p:spPr>
          <a:xfrm>
            <a:off x="11095176" y="6414760"/>
            <a:ext cx="258624" cy="248305"/>
          </a:xfrm>
          <a:prstGeom prst="rect">
            <a:avLst/>
          </a:prstGeom>
        </p:spPr>
        <p:txBody>
          <a:bodyPr lIns="45719" tIns="45719" rIns="45719" bIns="45719"/>
          <a:lstStyle>
            <a:lvl1pPr>
              <a:defRPr>
                <a:latin typeface="+mn-lt"/>
                <a:ea typeface="+mn-ea"/>
                <a:cs typeface="+mn-cs"/>
                <a:sym typeface="Calibri"/>
              </a:defRPr>
            </a:lvl1pPr>
          </a:lstStyle>
          <a:p>
            <a:fld id="{86CB4B4D-7CA3-9044-876B-883B54F8677D}" type="slidenum">
              <a:t>‹N›</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onfron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9" name="Title Text"/>
          <p:cNvSpPr txBox="1">
            <a:spLocks noGrp="1"/>
          </p:cNvSpPr>
          <p:nvPr>
            <p:ph type="title"/>
          </p:nvPr>
        </p:nvSpPr>
        <p:spPr>
          <a:xfrm>
            <a:off x="839787" y="365125"/>
            <a:ext cx="10515601" cy="1325563"/>
          </a:xfrm>
          <a:prstGeom prst="rect">
            <a:avLst/>
          </a:prstGeom>
        </p:spPr>
        <p:txBody>
          <a:bodyPr lIns="45719" tIns="45719" rIns="45719" bIns="45719"/>
          <a:lstStyle/>
          <a:p>
            <a:r>
              <a:t>Title Text</a:t>
            </a:r>
          </a:p>
        </p:txBody>
      </p:sp>
      <p:sp>
        <p:nvSpPr>
          <p:cNvPr id="210" name="Body Level One…"/>
          <p:cNvSpPr txBox="1">
            <a:spLocks noGrp="1"/>
          </p:cNvSpPr>
          <p:nvPr>
            <p:ph type="body" sz="quarter" idx="1"/>
          </p:nvPr>
        </p:nvSpPr>
        <p:spPr>
          <a:xfrm>
            <a:off x="839787" y="1681163"/>
            <a:ext cx="5157789" cy="823913"/>
          </a:xfrm>
          <a:prstGeom prst="rect">
            <a:avLst/>
          </a:prstGeom>
        </p:spPr>
        <p:txBody>
          <a:bodyPr lIns="45719" tIns="45719" rIns="45719" bIns="45719"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211" name="Text Placeholder 4"/>
          <p:cNvSpPr>
            <a:spLocks noGrp="1"/>
          </p:cNvSpPr>
          <p:nvPr>
            <p:ph type="body" sz="quarter" idx="21"/>
          </p:nvPr>
        </p:nvSpPr>
        <p:spPr>
          <a:xfrm>
            <a:off x="6172200" y="1681163"/>
            <a:ext cx="5183188" cy="823913"/>
          </a:xfrm>
          <a:prstGeom prst="rect">
            <a:avLst/>
          </a:prstGeom>
        </p:spPr>
        <p:txBody>
          <a:bodyPr lIns="45719" tIns="45719" rIns="45719" bIns="45719" anchor="b"/>
          <a:lstStyle/>
          <a:p>
            <a:pPr marL="0" indent="0">
              <a:buSzTx/>
              <a:buFontTx/>
              <a:buNone/>
              <a:defRPr sz="2400" b="1"/>
            </a:pPr>
            <a:endParaRPr/>
          </a:p>
        </p:txBody>
      </p:sp>
      <p:sp>
        <p:nvSpPr>
          <p:cNvPr id="212" name="Slide Number"/>
          <p:cNvSpPr txBox="1">
            <a:spLocks noGrp="1"/>
          </p:cNvSpPr>
          <p:nvPr>
            <p:ph type="sldNum" sz="quarter" idx="2"/>
          </p:nvPr>
        </p:nvSpPr>
        <p:spPr>
          <a:xfrm>
            <a:off x="11095176" y="6414760"/>
            <a:ext cx="258624" cy="248305"/>
          </a:xfrm>
          <a:prstGeom prst="rect">
            <a:avLst/>
          </a:prstGeom>
        </p:spPr>
        <p:txBody>
          <a:bodyPr lIns="45719" tIns="45719" rIns="45719" bIns="45719"/>
          <a:lstStyle>
            <a:lvl1pPr>
              <a:defRPr>
                <a:latin typeface="+mn-lt"/>
                <a:ea typeface="+mn-ea"/>
                <a:cs typeface="+mn-cs"/>
                <a:sym typeface="Calibri"/>
              </a:defRPr>
            </a:lvl1pPr>
          </a:lstStyle>
          <a:p>
            <a:fld id="{86CB4B4D-7CA3-9044-876B-883B54F8677D}" type="slidenum">
              <a:t>‹N›</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Solo titol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9" name="Title Text"/>
          <p:cNvSpPr txBox="1">
            <a:spLocks noGrp="1"/>
          </p:cNvSpPr>
          <p:nvPr>
            <p:ph type="title"/>
          </p:nvPr>
        </p:nvSpPr>
        <p:spPr>
          <a:prstGeom prst="rect">
            <a:avLst/>
          </a:prstGeom>
        </p:spPr>
        <p:txBody>
          <a:bodyPr lIns="45719" tIns="45719" rIns="45719" bIns="45719"/>
          <a:lstStyle/>
          <a:p>
            <a:r>
              <a:t>Title Text</a:t>
            </a:r>
          </a:p>
        </p:txBody>
      </p:sp>
      <p:sp>
        <p:nvSpPr>
          <p:cNvPr id="220" name="Slide Number"/>
          <p:cNvSpPr txBox="1">
            <a:spLocks noGrp="1"/>
          </p:cNvSpPr>
          <p:nvPr>
            <p:ph type="sldNum" sz="quarter" idx="2"/>
          </p:nvPr>
        </p:nvSpPr>
        <p:spPr>
          <a:xfrm>
            <a:off x="11095176" y="6414760"/>
            <a:ext cx="258624" cy="248305"/>
          </a:xfrm>
          <a:prstGeom prst="rect">
            <a:avLst/>
          </a:prstGeom>
        </p:spPr>
        <p:txBody>
          <a:bodyPr lIns="45719" tIns="45719" rIns="45719" bIns="45719"/>
          <a:lstStyle>
            <a:lvl1pPr>
              <a:defRPr>
                <a:latin typeface="+mn-lt"/>
                <a:ea typeface="+mn-ea"/>
                <a:cs typeface="+mn-cs"/>
                <a:sym typeface="Calibri"/>
              </a:defRPr>
            </a:lvl1pPr>
          </a:lstStyle>
          <a:p>
            <a:fld id="{86CB4B4D-7CA3-9044-876B-883B54F8677D}" type="slidenum">
              <a:t>‹N›</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Vuota">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7" name="Slide Number"/>
          <p:cNvSpPr txBox="1">
            <a:spLocks noGrp="1"/>
          </p:cNvSpPr>
          <p:nvPr>
            <p:ph type="sldNum" sz="quarter" idx="2"/>
          </p:nvPr>
        </p:nvSpPr>
        <p:spPr>
          <a:xfrm>
            <a:off x="11095176" y="6414760"/>
            <a:ext cx="258624" cy="248305"/>
          </a:xfrm>
          <a:prstGeom prst="rect">
            <a:avLst/>
          </a:prstGeom>
        </p:spPr>
        <p:txBody>
          <a:bodyPr lIns="45719" tIns="45719" rIns="45719" bIns="45719"/>
          <a:lstStyle>
            <a:lvl1pPr>
              <a:defRPr>
                <a:latin typeface="+mn-lt"/>
                <a:ea typeface="+mn-ea"/>
                <a:cs typeface="+mn-cs"/>
                <a:sym typeface="Calibri"/>
              </a:defRPr>
            </a:lvl1pPr>
          </a:lstStyle>
          <a:p>
            <a:fld id="{86CB4B4D-7CA3-9044-876B-883B54F8677D}" type="slidenum">
              <a:t>‹N›</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ontenuto con didascalia">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4" name="Title Text"/>
          <p:cNvSpPr txBox="1">
            <a:spLocks noGrp="1"/>
          </p:cNvSpPr>
          <p:nvPr>
            <p:ph type="title"/>
          </p:nvPr>
        </p:nvSpPr>
        <p:spPr>
          <a:xfrm>
            <a:off x="839787" y="457200"/>
            <a:ext cx="3932239" cy="1600200"/>
          </a:xfrm>
          <a:prstGeom prst="rect">
            <a:avLst/>
          </a:prstGeom>
        </p:spPr>
        <p:txBody>
          <a:bodyPr lIns="45719" tIns="45719" rIns="45719" bIns="45719" anchor="b"/>
          <a:lstStyle>
            <a:lvl1pPr>
              <a:defRPr sz="3200"/>
            </a:lvl1pPr>
          </a:lstStyle>
          <a:p>
            <a:r>
              <a:t>Title Text</a:t>
            </a:r>
          </a:p>
        </p:txBody>
      </p:sp>
      <p:sp>
        <p:nvSpPr>
          <p:cNvPr id="235" name="Body Level One…"/>
          <p:cNvSpPr txBox="1">
            <a:spLocks noGrp="1"/>
          </p:cNvSpPr>
          <p:nvPr>
            <p:ph type="body" sz="half" idx="1"/>
          </p:nvPr>
        </p:nvSpPr>
        <p:spPr>
          <a:xfrm>
            <a:off x="5183187" y="987425"/>
            <a:ext cx="6172201" cy="4873625"/>
          </a:xfrm>
          <a:prstGeom prst="rect">
            <a:avLst/>
          </a:prstGeom>
        </p:spPr>
        <p:txBody>
          <a:bodyPr lIns="45719" tIns="45719" rIns="45719" bIns="45719"/>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236" name="Text Placeholder 3"/>
          <p:cNvSpPr>
            <a:spLocks noGrp="1"/>
          </p:cNvSpPr>
          <p:nvPr>
            <p:ph type="body" sz="quarter" idx="21"/>
          </p:nvPr>
        </p:nvSpPr>
        <p:spPr>
          <a:xfrm>
            <a:off x="839787" y="2057400"/>
            <a:ext cx="3932239" cy="3811588"/>
          </a:xfrm>
          <a:prstGeom prst="rect">
            <a:avLst/>
          </a:prstGeom>
        </p:spPr>
        <p:txBody>
          <a:bodyPr lIns="45719" tIns="45719" rIns="45719" bIns="45719"/>
          <a:lstStyle/>
          <a:p>
            <a:pPr marL="0" indent="0">
              <a:buSzTx/>
              <a:buFontTx/>
              <a:buNone/>
              <a:defRPr sz="1600"/>
            </a:pPr>
            <a:endParaRPr/>
          </a:p>
        </p:txBody>
      </p:sp>
      <p:sp>
        <p:nvSpPr>
          <p:cNvPr id="237" name="Slide Number"/>
          <p:cNvSpPr txBox="1">
            <a:spLocks noGrp="1"/>
          </p:cNvSpPr>
          <p:nvPr>
            <p:ph type="sldNum" sz="quarter" idx="2"/>
          </p:nvPr>
        </p:nvSpPr>
        <p:spPr>
          <a:xfrm>
            <a:off x="11095176" y="6414760"/>
            <a:ext cx="258624" cy="248305"/>
          </a:xfrm>
          <a:prstGeom prst="rect">
            <a:avLst/>
          </a:prstGeom>
        </p:spPr>
        <p:txBody>
          <a:bodyPr lIns="45719" tIns="45719" rIns="45719" bIns="45719"/>
          <a:lstStyle>
            <a:lvl1pPr>
              <a:defRPr>
                <a:latin typeface="+mn-lt"/>
                <a:ea typeface="+mn-ea"/>
                <a:cs typeface="+mn-cs"/>
                <a:sym typeface="Calibri"/>
              </a:defRPr>
            </a:lvl1pPr>
          </a:lstStyle>
          <a:p>
            <a:fld id="{86CB4B4D-7CA3-9044-876B-883B54F8677D}" type="slidenum">
              <a:t>‹N›</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Immagine con didascalia">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4" name="Title Text"/>
          <p:cNvSpPr txBox="1">
            <a:spLocks noGrp="1"/>
          </p:cNvSpPr>
          <p:nvPr>
            <p:ph type="title"/>
          </p:nvPr>
        </p:nvSpPr>
        <p:spPr>
          <a:xfrm>
            <a:off x="839787" y="457200"/>
            <a:ext cx="3932239" cy="1600200"/>
          </a:xfrm>
          <a:prstGeom prst="rect">
            <a:avLst/>
          </a:prstGeom>
        </p:spPr>
        <p:txBody>
          <a:bodyPr lIns="45719" tIns="45719" rIns="45719" bIns="45719" anchor="b"/>
          <a:lstStyle>
            <a:lvl1pPr>
              <a:defRPr sz="3200"/>
            </a:lvl1pPr>
          </a:lstStyle>
          <a:p>
            <a:r>
              <a:t>Title Text</a:t>
            </a:r>
          </a:p>
        </p:txBody>
      </p:sp>
      <p:sp>
        <p:nvSpPr>
          <p:cNvPr id="245" name="Picture Placeholder 2"/>
          <p:cNvSpPr>
            <a:spLocks noGrp="1"/>
          </p:cNvSpPr>
          <p:nvPr>
            <p:ph type="pic" sz="half" idx="21"/>
          </p:nvPr>
        </p:nvSpPr>
        <p:spPr>
          <a:xfrm>
            <a:off x="5183187" y="987425"/>
            <a:ext cx="6172201" cy="4873625"/>
          </a:xfrm>
          <a:prstGeom prst="rect">
            <a:avLst/>
          </a:prstGeom>
        </p:spPr>
        <p:txBody>
          <a:bodyPr lIns="91439" tIns="45719" rIns="91439" bIns="45719">
            <a:noAutofit/>
          </a:bodyPr>
          <a:lstStyle/>
          <a:p>
            <a:endParaRPr/>
          </a:p>
        </p:txBody>
      </p:sp>
      <p:sp>
        <p:nvSpPr>
          <p:cNvPr id="246" name="Body Level One…"/>
          <p:cNvSpPr txBox="1">
            <a:spLocks noGrp="1"/>
          </p:cNvSpPr>
          <p:nvPr>
            <p:ph type="body" sz="quarter" idx="1"/>
          </p:nvPr>
        </p:nvSpPr>
        <p:spPr>
          <a:xfrm>
            <a:off x="839787" y="2057400"/>
            <a:ext cx="3932239" cy="3811588"/>
          </a:xfrm>
          <a:prstGeom prst="rect">
            <a:avLst/>
          </a:prstGeom>
        </p:spPr>
        <p:txBody>
          <a:bodyPr lIns="45719" tIns="45719" rIns="45719" bIns="45719"/>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247" name="Slide Number"/>
          <p:cNvSpPr txBox="1">
            <a:spLocks noGrp="1"/>
          </p:cNvSpPr>
          <p:nvPr>
            <p:ph type="sldNum" sz="quarter" idx="2"/>
          </p:nvPr>
        </p:nvSpPr>
        <p:spPr>
          <a:xfrm>
            <a:off x="11095176" y="6414760"/>
            <a:ext cx="258624" cy="248305"/>
          </a:xfrm>
          <a:prstGeom prst="rect">
            <a:avLst/>
          </a:prstGeom>
        </p:spPr>
        <p:txBody>
          <a:bodyPr lIns="45719" tIns="45719" rIns="45719" bIns="45719"/>
          <a:lstStyle>
            <a:lvl1pPr>
              <a:defRPr>
                <a:latin typeface="+mn-lt"/>
                <a:ea typeface="+mn-ea"/>
                <a:cs typeface="+mn-cs"/>
                <a:sym typeface="Calibri"/>
              </a:defRPr>
            </a:lvl1pPr>
          </a:lstStyle>
          <a:p>
            <a:fld id="{86CB4B4D-7CA3-9044-876B-883B54F8677D}" type="slidenum">
              <a:t>‹N›</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Intestazione sezione">
    <p:spTree>
      <p:nvGrpSpPr>
        <p:cNvPr id="1" name=""/>
        <p:cNvGrpSpPr/>
        <p:nvPr/>
      </p:nvGrpSpPr>
      <p:grpSpPr>
        <a:xfrm>
          <a:off x="0" y="0"/>
          <a:ext cx="0" cy="0"/>
          <a:chOff x="0" y="0"/>
          <a:chExt cx="0" cy="0"/>
        </a:xfrm>
      </p:grpSpPr>
      <p:sp>
        <p:nvSpPr>
          <p:cNvPr id="29"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0" name="Body Level One…"/>
          <p:cNvSpPr txBox="1">
            <a:spLocks noGrp="1"/>
          </p:cNvSpPr>
          <p:nvPr>
            <p:ph type="body" sz="quarter" idx="1"/>
          </p:nvPr>
        </p:nvSpPr>
        <p:spPr>
          <a:xfrm>
            <a:off x="831850" y="4589462"/>
            <a:ext cx="10515600" cy="1500189"/>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Due contenuti">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nfronto">
    <p:spTree>
      <p:nvGrpSpPr>
        <p:cNvPr id="1" name=""/>
        <p:cNvGrpSpPr/>
        <p:nvPr/>
      </p:nvGrpSpPr>
      <p:grpSpPr>
        <a:xfrm>
          <a:off x="0" y="0"/>
          <a:ext cx="0" cy="0"/>
          <a:chOff x="0" y="0"/>
          <a:chExt cx="0" cy="0"/>
        </a:xfrm>
      </p:grpSpPr>
      <p:sp>
        <p:nvSpPr>
          <p:cNvPr id="47"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48" name="Body Level One…"/>
          <p:cNvSpPr txBox="1">
            <a:spLocks noGrp="1"/>
          </p:cNvSpPr>
          <p:nvPr>
            <p:ph type="body" sz="quarter" idx="1"/>
          </p:nvPr>
        </p:nvSpPr>
        <p:spPr>
          <a:xfrm>
            <a:off x="839787" y="1681163"/>
            <a:ext cx="5157790" cy="823914"/>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Segnaposto testo 4"/>
          <p:cNvSpPr>
            <a:spLocks noGrp="1"/>
          </p:cNvSpPr>
          <p:nvPr>
            <p:ph type="body" sz="quarter" idx="21"/>
          </p:nvPr>
        </p:nvSpPr>
        <p:spPr>
          <a:xfrm>
            <a:off x="6172200" y="1681163"/>
            <a:ext cx="5183188" cy="823914"/>
          </a:xfrm>
          <a:prstGeom prst="rect">
            <a:avLst/>
          </a:prstGeom>
        </p:spPr>
        <p:txBody>
          <a:bodyPr anchor="b"/>
          <a:lstStyle/>
          <a:p>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Solo titolo">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Vuota">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uto con didascalia">
    <p:spTree>
      <p:nvGrpSpPr>
        <p:cNvPr id="1" name=""/>
        <p:cNvGrpSpPr/>
        <p:nvPr/>
      </p:nvGrpSpPr>
      <p:grpSpPr>
        <a:xfrm>
          <a:off x="0" y="0"/>
          <a:ext cx="0" cy="0"/>
          <a:chOff x="0" y="0"/>
          <a:chExt cx="0" cy="0"/>
        </a:xfrm>
      </p:grpSpPr>
      <p:sp>
        <p:nvSpPr>
          <p:cNvPr id="72" name="Title Text"/>
          <p:cNvSpPr txBox="1">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73" name="Body Level One…"/>
          <p:cNvSpPr txBox="1">
            <a:spLocks noGrp="1"/>
          </p:cNvSpPr>
          <p:nvPr>
            <p:ph type="body" sz="half" idx="1"/>
          </p:nvPr>
        </p:nvSpPr>
        <p:spPr>
          <a:xfrm>
            <a:off x="5183187" y="987425"/>
            <a:ext cx="6172202"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4" name="Segnaposto testo 3"/>
          <p:cNvSpPr>
            <a:spLocks noGrp="1"/>
          </p:cNvSpPr>
          <p:nvPr>
            <p:ph type="body" sz="quarter" idx="21"/>
          </p:nvPr>
        </p:nvSpPr>
        <p:spPr>
          <a:xfrm>
            <a:off x="839787" y="2057400"/>
            <a:ext cx="3932238" cy="3811588"/>
          </a:xfrm>
          <a:prstGeom prst="rect">
            <a:avLst/>
          </a:prstGeom>
        </p:spPr>
        <p:txBody>
          <a:bodyPr/>
          <a:lstStyle/>
          <a:p>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Immagine con didascalia">
    <p:spTree>
      <p:nvGrpSpPr>
        <p:cNvPr id="1" name=""/>
        <p:cNvGrpSpPr/>
        <p:nvPr/>
      </p:nvGrpSpPr>
      <p:grpSpPr>
        <a:xfrm>
          <a:off x="0" y="0"/>
          <a:ext cx="0" cy="0"/>
          <a:chOff x="0" y="0"/>
          <a:chExt cx="0" cy="0"/>
        </a:xfrm>
      </p:grpSpPr>
      <p:sp>
        <p:nvSpPr>
          <p:cNvPr id="82" name="Title Text"/>
          <p:cNvSpPr txBox="1">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83" name="Segnaposto immagine 2"/>
          <p:cNvSpPr>
            <a:spLocks noGrp="1"/>
          </p:cNvSpPr>
          <p:nvPr>
            <p:ph type="pic" sz="half" idx="21"/>
          </p:nvPr>
        </p:nvSpPr>
        <p:spPr>
          <a:xfrm>
            <a:off x="5183187" y="987425"/>
            <a:ext cx="6172202" cy="4873625"/>
          </a:xfrm>
          <a:prstGeom prst="rect">
            <a:avLst/>
          </a:prstGeom>
        </p:spPr>
        <p:txBody>
          <a:bodyPr lIns="91439" tIns="45719" rIns="91439" bIns="45719">
            <a:noAutofit/>
          </a:bodyPr>
          <a:lstStyle/>
          <a:p>
            <a:endParaRPr/>
          </a:p>
        </p:txBody>
      </p:sp>
      <p:sp>
        <p:nvSpPr>
          <p:cNvPr id="84" name="Body Level One…"/>
          <p:cNvSpPr txBox="1">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9"/>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80147" y="6404293"/>
            <a:ext cx="273654" cy="269239"/>
          </a:xfrm>
          <a:prstGeom prst="rect">
            <a:avLst/>
          </a:prstGeom>
          <a:ln w="12700">
            <a:miter lim="400000"/>
          </a:ln>
        </p:spPr>
        <p:txBody>
          <a:bodyPr wrap="none" lIns="45718" tIns="45718" rIns="45718" bIns="45718" anchor="ctr">
            <a:spAutoFit/>
          </a:bodyPr>
          <a:lstStyle>
            <a:lvl1pPr algn="r">
              <a:defRPr sz="1200">
                <a:solidFill>
                  <a:srgbClr val="888888"/>
                </a:solidFill>
              </a:defRPr>
            </a:lvl1pPr>
          </a:lstStyle>
          <a:p>
            <a:fld id="{86CB4B4D-7CA3-9044-876B-883B54F8677D}" type="slidenum">
              <a:t>‹N›</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9.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brightnessContrast bright="-18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256" name="Picture 2" descr="Picture 2"/>
          <p:cNvPicPr>
            <a:picLocks noChangeAspect="1"/>
          </p:cNvPicPr>
          <p:nvPr/>
        </p:nvPicPr>
        <p:blipFill>
          <a:blip r:embed="rId4"/>
          <a:stretch>
            <a:fillRect/>
          </a:stretch>
        </p:blipFill>
        <p:spPr>
          <a:xfrm>
            <a:off x="1072680" y="4825366"/>
            <a:ext cx="2423164" cy="1615442"/>
          </a:xfrm>
          <a:prstGeom prst="rect">
            <a:avLst/>
          </a:prstGeom>
          <a:ln w="12700">
            <a:miter lim="400000"/>
          </a:ln>
        </p:spPr>
      </p:pic>
      <p:sp>
        <p:nvSpPr>
          <p:cNvPr id="257" name="6) REGRESSIONE LOGISTICA…"/>
          <p:cNvSpPr txBox="1"/>
          <p:nvPr/>
        </p:nvSpPr>
        <p:spPr>
          <a:xfrm>
            <a:off x="187192" y="0"/>
            <a:ext cx="8144008" cy="1200325"/>
          </a:xfrm>
          <a:prstGeom prst="rect">
            <a:avLst/>
          </a:prstGeom>
          <a:ln w="12700">
            <a:miter lim="400000"/>
          </a:ln>
          <a:effectLst>
            <a:glow rad="228600">
              <a:schemeClr val="accent1">
                <a:satMod val="175000"/>
                <a:alpha val="40000"/>
              </a:schemeClr>
            </a:glow>
            <a:outerShdw blurRad="50800" dist="38100" dir="2700000" algn="tl" rotWithShape="0">
              <a:prstClr val="black">
                <a:alpha val="40000"/>
              </a:prstClr>
            </a:outerShdw>
            <a:softEdge rad="31750"/>
          </a:effectLst>
          <a:scene3d>
            <a:camera prst="orthographicFront"/>
            <a:lightRig rig="threePt" dir="t"/>
          </a:scene3d>
          <a:sp3d>
            <a:bevelT prst="angle"/>
          </a:sp3d>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defRPr sz="6000" b="1">
                <a:latin typeface="ABeeZee"/>
                <a:ea typeface="ABeeZee"/>
                <a:cs typeface="ABeeZee"/>
                <a:sym typeface="ABeeZee"/>
              </a:defRPr>
            </a:lvl1pPr>
          </a:lstStyle>
          <a:p>
            <a:r>
              <a:rPr sz="7200" dirty="0">
                <a:solidFill>
                  <a:schemeClr val="bg1"/>
                </a:solidFill>
                <a:latin typeface="Amasis MT Pro Black" panose="02040A04050005020304" pitchFamily="18" charset="0"/>
              </a:rPr>
              <a:t>CAPSULE HOTEL</a:t>
            </a:r>
          </a:p>
        </p:txBody>
      </p:sp>
      <p:sp>
        <p:nvSpPr>
          <p:cNvPr id="258" name="CasellaDiTesto 5"/>
          <p:cNvSpPr txBox="1"/>
          <p:nvPr/>
        </p:nvSpPr>
        <p:spPr>
          <a:xfrm>
            <a:off x="7543633" y="4809592"/>
            <a:ext cx="3575687" cy="16312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r">
              <a:defRPr sz="2000" b="1">
                <a:solidFill>
                  <a:srgbClr val="FFFFFF"/>
                </a:solidFill>
                <a:latin typeface="ABeeZee"/>
                <a:ea typeface="ABeeZee"/>
                <a:cs typeface="ABeeZee"/>
                <a:sym typeface="ABeeZee"/>
              </a:defRPr>
            </a:pPr>
            <a:r>
              <a:rPr lang="it-IT" dirty="0"/>
              <a:t>Cecchini Federico 00 27111</a:t>
            </a:r>
          </a:p>
          <a:p>
            <a:pPr algn="r">
              <a:defRPr sz="2000" b="1">
                <a:solidFill>
                  <a:srgbClr val="FFFFFF"/>
                </a:solidFill>
                <a:latin typeface="ABeeZee"/>
                <a:ea typeface="ABeeZee"/>
                <a:cs typeface="ABeeZee"/>
                <a:sym typeface="ABeeZee"/>
              </a:defRPr>
            </a:pPr>
            <a:r>
              <a:rPr lang="it-IT" dirty="0"/>
              <a:t>Francia Luca 0027640</a:t>
            </a:r>
            <a:br>
              <a:rPr lang="it-IT" dirty="0"/>
            </a:br>
            <a:r>
              <a:rPr dirty="0" err="1"/>
              <a:t>Papotto</a:t>
            </a:r>
            <a:r>
              <a:rPr dirty="0"/>
              <a:t> </a:t>
            </a:r>
            <a:r>
              <a:rPr lang="it-IT" dirty="0"/>
              <a:t> Marco </a:t>
            </a:r>
            <a:r>
              <a:rPr dirty="0"/>
              <a:t>00</a:t>
            </a:r>
            <a:r>
              <a:rPr lang="it-IT" dirty="0"/>
              <a:t>27742</a:t>
            </a:r>
          </a:p>
          <a:p>
            <a:pPr algn="r">
              <a:defRPr sz="2000" b="1">
                <a:solidFill>
                  <a:srgbClr val="FFFFFF"/>
                </a:solidFill>
                <a:latin typeface="ABeeZee"/>
                <a:ea typeface="ABeeZee"/>
                <a:cs typeface="ABeeZee"/>
                <a:sym typeface="ABeeZee"/>
              </a:defRPr>
            </a:pPr>
            <a:r>
              <a:rPr lang="it-IT" dirty="0" err="1"/>
              <a:t>Scisetti</a:t>
            </a:r>
            <a:r>
              <a:rPr lang="it-IT" dirty="0"/>
              <a:t> Marta 0026188</a:t>
            </a:r>
          </a:p>
          <a:p>
            <a:pPr algn="r">
              <a:defRPr sz="2000" b="1">
                <a:solidFill>
                  <a:srgbClr val="FFFFFF"/>
                </a:solidFill>
                <a:latin typeface="ABeeZee"/>
                <a:ea typeface="ABeeZee"/>
                <a:cs typeface="ABeeZee"/>
                <a:sym typeface="ABeeZee"/>
              </a:defRPr>
            </a:pPr>
            <a:r>
              <a:rPr lang="it-IT" dirty="0"/>
              <a:t>Vezzani Filippo 0028291</a:t>
            </a:r>
            <a:endParaRPr dirty="0"/>
          </a:p>
        </p:txBody>
      </p:sp>
      <p:sp>
        <p:nvSpPr>
          <p:cNvPr id="2" name="CasellaDiTesto 1">
            <a:extLst>
              <a:ext uri="{FF2B5EF4-FFF2-40B4-BE49-F238E27FC236}">
                <a16:creationId xmlns:a16="http://schemas.microsoft.com/office/drawing/2014/main" id="{FF5384A1-F9AE-41ED-A0DD-E9BBB5514508}"/>
              </a:ext>
            </a:extLst>
          </p:cNvPr>
          <p:cNvSpPr txBox="1"/>
          <p:nvPr/>
        </p:nvSpPr>
        <p:spPr>
          <a:xfrm>
            <a:off x="6096000" y="2303026"/>
            <a:ext cx="5023320" cy="830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it-IT" sz="2400" b="1" i="0" u="none" strike="noStrike" cap="none" spc="0" normalizeH="0" baseline="0" dirty="0">
                <a:ln>
                  <a:noFill/>
                </a:ln>
                <a:solidFill>
                  <a:schemeClr val="bg1"/>
                </a:solidFill>
                <a:effectLst/>
                <a:uFillTx/>
                <a:latin typeface="+mj-lt"/>
                <a:ea typeface="+mj-ea"/>
                <a:cs typeface="+mj-cs"/>
                <a:sym typeface="Helvetica"/>
              </a:rPr>
              <a:t>Metodi Quantitativi per Economia, Finanza e Management</a:t>
            </a:r>
          </a:p>
        </p:txBody>
      </p:sp>
      <p:sp>
        <p:nvSpPr>
          <p:cNvPr id="3" name="CasellaDiTesto 2">
            <a:extLst>
              <a:ext uri="{FF2B5EF4-FFF2-40B4-BE49-F238E27FC236}">
                <a16:creationId xmlns:a16="http://schemas.microsoft.com/office/drawing/2014/main" id="{A1F47501-6391-490B-B7AC-D417BD0F4ACF}"/>
              </a:ext>
            </a:extLst>
          </p:cNvPr>
          <p:cNvSpPr txBox="1"/>
          <p:nvPr/>
        </p:nvSpPr>
        <p:spPr>
          <a:xfrm>
            <a:off x="7015163" y="3134019"/>
            <a:ext cx="3184993"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it-IT" sz="2400" b="1" i="0" u="none" strike="noStrike" cap="none" spc="0" normalizeH="0" baseline="0" dirty="0" err="1">
                <a:ln>
                  <a:noFill/>
                </a:ln>
                <a:solidFill>
                  <a:schemeClr val="bg1"/>
                </a:solidFill>
                <a:effectLst/>
                <a:uFillTx/>
                <a:latin typeface="+mj-lt"/>
                <a:ea typeface="+mj-ea"/>
                <a:cs typeface="+mj-cs"/>
                <a:sym typeface="Helvetica"/>
              </a:rPr>
              <a:t>a.a</a:t>
            </a:r>
            <a:r>
              <a:rPr kumimoji="0" lang="it-IT" sz="2400" b="1" i="0" u="none" strike="noStrike" cap="none" spc="0" normalizeH="0" baseline="0" dirty="0">
                <a:ln>
                  <a:noFill/>
                </a:ln>
                <a:solidFill>
                  <a:schemeClr val="bg1"/>
                </a:solidFill>
                <a:effectLst/>
                <a:uFillTx/>
                <a:latin typeface="+mj-lt"/>
                <a:ea typeface="+mj-ea"/>
                <a:cs typeface="+mj-cs"/>
                <a:sym typeface="Helvetica"/>
              </a:rPr>
              <a:t>. 2021-2022</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CasellaDiTesto 3"/>
          <p:cNvSpPr txBox="1"/>
          <p:nvPr/>
        </p:nvSpPr>
        <p:spPr>
          <a:xfrm>
            <a:off x="436196" y="31899"/>
            <a:ext cx="11319608" cy="980441"/>
          </a:xfrm>
          <a:prstGeom prst="rect">
            <a:avLst/>
          </a:prstGeom>
          <a:ln w="12700">
            <a:miter lim="400000"/>
          </a:ln>
          <a:effectLst>
            <a:outerShdw blurRad="50800" dist="38100" dir="2700000" algn="tl"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5800" b="1">
                <a:latin typeface="Amasis MT Pro Black"/>
                <a:ea typeface="Amasis MT Pro Black"/>
                <a:cs typeface="Amasis MT Pro Black"/>
                <a:sym typeface="Amasis MT Pro Black"/>
              </a:defRPr>
            </a:lvl1pPr>
          </a:lstStyle>
          <a:p>
            <a:r>
              <a:rPr dirty="0"/>
              <a:t>1.2) I CAPSULE HOTEL (3/4)</a:t>
            </a:r>
          </a:p>
        </p:txBody>
      </p:sp>
      <p:sp>
        <p:nvSpPr>
          <p:cNvPr id="3" name="Segnaposto testo 2">
            <a:extLst>
              <a:ext uri="{FF2B5EF4-FFF2-40B4-BE49-F238E27FC236}">
                <a16:creationId xmlns:a16="http://schemas.microsoft.com/office/drawing/2014/main" id="{374D9BFE-6524-3B4A-8E81-497E4999621C}"/>
              </a:ext>
            </a:extLst>
          </p:cNvPr>
          <p:cNvSpPr>
            <a:spLocks noGrp="1"/>
          </p:cNvSpPr>
          <p:nvPr>
            <p:ph type="body" sz="quarter" idx="1"/>
          </p:nvPr>
        </p:nvSpPr>
        <p:spPr>
          <a:xfrm>
            <a:off x="436196" y="1012340"/>
            <a:ext cx="6417508" cy="5080116"/>
          </a:xfrm>
        </p:spPr>
        <p:txBody>
          <a:bodyPr/>
          <a:lstStyle/>
          <a:p>
            <a:pPr algn="l"/>
            <a:r>
              <a:rPr lang="it-IT" sz="2000" dirty="0"/>
              <a:t>Alcuni punti interessanti per i clienti possono invece essere i seguenti.</a:t>
            </a:r>
          </a:p>
          <a:p>
            <a:pPr algn="l"/>
            <a:r>
              <a:rPr lang="it-IT" sz="2000" dirty="0"/>
              <a:t>Il loro </a:t>
            </a:r>
            <a:r>
              <a:rPr lang="it-IT" sz="2000" b="1" dirty="0"/>
              <a:t>prezzo economico</a:t>
            </a:r>
            <a:r>
              <a:rPr lang="it-IT" sz="2000" dirty="0"/>
              <a:t>, che solitamente si aggira tra i 30 e i 60 euro (dato dalla loro alta efficienza). Il </a:t>
            </a:r>
            <a:r>
              <a:rPr lang="it-IT" sz="2000" b="1" dirty="0"/>
              <a:t>posizionamento strategico</a:t>
            </a:r>
            <a:r>
              <a:rPr lang="it-IT" sz="2000" dirty="0"/>
              <a:t> che riescono ad offrire ovunque visto le loro limitate dimensioni (vicino a stazioni, centri città e/o aeroporti). La continua </a:t>
            </a:r>
            <a:r>
              <a:rPr lang="it-IT" sz="2000" b="1" dirty="0"/>
              <a:t>igienizzazione</a:t>
            </a:r>
            <a:r>
              <a:rPr lang="it-IT" sz="2000" dirty="0"/>
              <a:t> delle capsule. La possibilità di usufruire di capsule particolarmente accoglienti, che fanno della tecnologia il loro forte tramite</a:t>
            </a:r>
            <a:r>
              <a:rPr lang="it-IT" sz="2000" b="1" dirty="0"/>
              <a:t> optional veramente innovativi</a:t>
            </a:r>
            <a:r>
              <a:rPr lang="it-IT" sz="2000" dirty="0"/>
              <a:t>. </a:t>
            </a:r>
          </a:p>
          <a:p>
            <a:endParaRPr lang="it-IT" sz="2000" dirty="0"/>
          </a:p>
        </p:txBody>
      </p:sp>
      <p:pic>
        <p:nvPicPr>
          <p:cNvPr id="13" name="Immagine 12" descr="Immagine che contiene letto, interni, stanzadaletto, viola&#10;&#10;Descrizione generata automaticamente">
            <a:extLst>
              <a:ext uri="{FF2B5EF4-FFF2-40B4-BE49-F238E27FC236}">
                <a16:creationId xmlns:a16="http://schemas.microsoft.com/office/drawing/2014/main" id="{2043242F-F6B9-8343-AF7A-C4D359246C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3704" y="1241959"/>
            <a:ext cx="5145375" cy="3430249"/>
          </a:xfrm>
          <a:prstGeom prst="rect">
            <a:avLst/>
          </a:prstGeom>
          <a:ln>
            <a:solidFill>
              <a:schemeClr val="tx1"/>
            </a:solidFill>
          </a:ln>
          <a:effectLst>
            <a:glow rad="228600">
              <a:schemeClr val="accent3">
                <a:satMod val="175000"/>
                <a:alpha val="40000"/>
              </a:schemeClr>
            </a:glow>
            <a:reflection blurRad="6350" stA="52000" endA="300" endPos="35000" dir="5400000" sy="-100000" algn="bl" rotWithShape="0"/>
          </a:effectLst>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Sottotitolo 2"/>
          <p:cNvSpPr txBox="1">
            <a:spLocks noGrp="1"/>
          </p:cNvSpPr>
          <p:nvPr>
            <p:ph type="body" sz="half" idx="1"/>
          </p:nvPr>
        </p:nvSpPr>
        <p:spPr>
          <a:xfrm>
            <a:off x="435600" y="1007265"/>
            <a:ext cx="6040356" cy="5669108"/>
          </a:xfrm>
          <a:prstGeom prst="rect">
            <a:avLst/>
          </a:prstGeom>
        </p:spPr>
        <p:txBody>
          <a:bodyPr>
            <a:noAutofit/>
          </a:bodyPr>
          <a:lstStyle/>
          <a:p>
            <a:pPr algn="just">
              <a:defRPr sz="2000">
                <a:latin typeface="ABeeZee"/>
                <a:ea typeface="ABeeZee"/>
                <a:cs typeface="ABeeZee"/>
                <a:sym typeface="ABeeZee"/>
              </a:defRPr>
            </a:pPr>
            <a:r>
              <a:rPr lang="it-IT" sz="2000" dirty="0"/>
              <a:t>In definitiva pensiamo che sia quindi importante considerare questa nuova formula di alloggio, fortemente compatibile  con molte delle esigenze dei nostri clienti. Di fatti, oltre i viaggiatori lavoratori (per i quali si potrebbero pensare soluzioni specifiche), ogni turista generalmente grazie ad internet riesce a considerare sempre di più gli aspetti economici delle proprie scelte e la strategicità dei propri alloggi (punti forti dei Capsule Hotel). Inoltre è importante considerare come il così detto </a:t>
            </a:r>
            <a:r>
              <a:rPr lang="it-IT" sz="2000" dirty="0">
                <a:sym typeface="ABeeZee"/>
              </a:rPr>
              <a:t>“</a:t>
            </a:r>
            <a:r>
              <a:rPr lang="it-IT" sz="2000" dirty="0"/>
              <a:t>solo travel</a:t>
            </a:r>
            <a:r>
              <a:rPr lang="it-IT" sz="2000" dirty="0">
                <a:sym typeface="ABeeZee"/>
              </a:rPr>
              <a:t>” fosse un trend in fortissima espansione fino alla pandemia del 2019, quando rappresentava l’11% del mercato turistico. Può infatti essere interessante considerare come dal 2016 al 2019, il numero di ricerche per "solo travel" su Google sia aumentato del 131% . Questo ci fa capire come questo target di consumatori sia particolarmente importante e che lo sarà sempre di più in un prossimo futuro; perciò è strategicamente importante provare ad accaparrarsi già ora, con la fine progressiva del virus, una buona fetta di domanda. Da qui la scelta di  introdurre i Capsule Hotel in Italia tramite pacchetti specifici.</a:t>
            </a:r>
            <a:endParaRPr lang="it-IT" sz="2000" dirty="0"/>
          </a:p>
        </p:txBody>
      </p:sp>
      <p:sp>
        <p:nvSpPr>
          <p:cNvPr id="306" name="CasellaDiTesto 3"/>
          <p:cNvSpPr txBox="1"/>
          <p:nvPr/>
        </p:nvSpPr>
        <p:spPr>
          <a:xfrm>
            <a:off x="435600" y="31899"/>
            <a:ext cx="11310340" cy="980441"/>
          </a:xfrm>
          <a:prstGeom prst="rect">
            <a:avLst/>
          </a:prstGeom>
          <a:ln w="12700">
            <a:miter lim="400000"/>
          </a:ln>
          <a:effectLst>
            <a:outerShdw blurRad="50800" dist="38100" dir="2700000" algn="tl"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5800" b="1">
                <a:latin typeface="Amasis MT Pro Black"/>
                <a:ea typeface="Amasis MT Pro Black"/>
                <a:cs typeface="Amasis MT Pro Black"/>
                <a:sym typeface="Amasis MT Pro Black"/>
              </a:defRPr>
            </a:lvl1pPr>
          </a:lstStyle>
          <a:p>
            <a:r>
              <a:rPr dirty="0"/>
              <a:t>1.2) I CAPSULE HOTEL (4/4)</a:t>
            </a:r>
          </a:p>
        </p:txBody>
      </p:sp>
      <p:pic>
        <p:nvPicPr>
          <p:cNvPr id="3" name="Immagine 2" descr="Immagine che contiene natura, montagna, esterni, roccia&#10;&#10;Descrizione generata automaticamente">
            <a:extLst>
              <a:ext uri="{FF2B5EF4-FFF2-40B4-BE49-F238E27FC236}">
                <a16:creationId xmlns:a16="http://schemas.microsoft.com/office/drawing/2014/main" id="{484A925D-9593-3247-8222-9DB37CB40C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3583" y="1719990"/>
            <a:ext cx="5122357" cy="3418019"/>
          </a:xfrm>
          <a:prstGeom prst="rect">
            <a:avLst/>
          </a:prstGeom>
          <a:ln>
            <a:solidFill>
              <a:schemeClr val="tx1"/>
            </a:solidFill>
          </a:ln>
          <a:effectLst>
            <a:glow rad="228600">
              <a:schemeClr val="accent3">
                <a:satMod val="175000"/>
                <a:alpha val="40000"/>
              </a:schemeClr>
            </a:glow>
            <a:reflection blurRad="6350" stA="52000" endA="300" endPos="35000" dir="5400000" sy="-100000" algn="bl" rotWithShape="0"/>
          </a:effectLst>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Titolo 1"/>
          <p:cNvSpPr txBox="1">
            <a:spLocks noGrp="1"/>
          </p:cNvSpPr>
          <p:nvPr>
            <p:ph type="ctrTitle"/>
          </p:nvPr>
        </p:nvSpPr>
        <p:spPr>
          <a:xfrm>
            <a:off x="1519976" y="-80010"/>
            <a:ext cx="9144004" cy="1108288"/>
          </a:xfrm>
          <a:prstGeom prst="rect">
            <a:avLst/>
          </a:prstGeom>
          <a:effectLst>
            <a:outerShdw blurRad="50800" dist="38100" dir="2700000" algn="tl" rotWithShape="0">
              <a:prstClr val="black">
                <a:alpha val="40000"/>
              </a:prstClr>
            </a:outerShdw>
          </a:effectLst>
        </p:spPr>
        <p:txBody>
          <a:bodyPr/>
          <a:lstStyle>
            <a:lvl1pPr>
              <a:defRPr sz="5800" b="1">
                <a:latin typeface="Amasis MT Pro Black"/>
                <a:ea typeface="Amasis MT Pro Black"/>
                <a:cs typeface="Amasis MT Pro Black"/>
                <a:sym typeface="Amasis MT Pro Black"/>
              </a:defRPr>
            </a:lvl1pPr>
          </a:lstStyle>
          <a:p>
            <a:r>
              <a:rPr dirty="0"/>
              <a:t>1.3) ANALISI SWOT</a:t>
            </a:r>
          </a:p>
        </p:txBody>
      </p:sp>
      <p:sp>
        <p:nvSpPr>
          <p:cNvPr id="309" name="Sottotitolo 2"/>
          <p:cNvSpPr txBox="1">
            <a:spLocks noGrp="1"/>
          </p:cNvSpPr>
          <p:nvPr>
            <p:ph type="subTitle" sz="quarter" idx="1"/>
          </p:nvPr>
        </p:nvSpPr>
        <p:spPr>
          <a:xfrm>
            <a:off x="339724" y="1004709"/>
            <a:ext cx="2903011" cy="2942097"/>
          </a:xfrm>
          <a:prstGeom prst="rect">
            <a:avLst/>
          </a:prstGeom>
        </p:spPr>
        <p:txBody>
          <a:bodyPr/>
          <a:lstStyle/>
          <a:p>
            <a:pPr defTabSz="642730">
              <a:lnSpc>
                <a:spcPct val="72000"/>
              </a:lnSpc>
              <a:spcBef>
                <a:spcPts val="600"/>
              </a:spcBef>
              <a:defRPr sz="1979" b="1" i="1">
                <a:latin typeface="ABeeZee"/>
                <a:ea typeface="ABeeZee"/>
                <a:cs typeface="ABeeZee"/>
                <a:sym typeface="ABeeZee"/>
              </a:defRPr>
            </a:pPr>
            <a:r>
              <a:t>Strengths</a:t>
            </a:r>
          </a:p>
          <a:p>
            <a:pPr defTabSz="642730">
              <a:lnSpc>
                <a:spcPct val="72000"/>
              </a:lnSpc>
              <a:spcBef>
                <a:spcPts val="600"/>
              </a:spcBef>
              <a:defRPr sz="1485" b="1">
                <a:latin typeface="ABeeZee"/>
                <a:ea typeface="ABeeZee"/>
                <a:cs typeface="ABeeZee"/>
                <a:sym typeface="ABeeZee"/>
              </a:defRPr>
            </a:pPr>
            <a:endParaRPr/>
          </a:p>
          <a:p>
            <a:pPr marL="200853" indent="-200853" algn="l" defTabSz="642730">
              <a:lnSpc>
                <a:spcPct val="72000"/>
              </a:lnSpc>
              <a:spcBef>
                <a:spcPts val="600"/>
              </a:spcBef>
              <a:buSzPct val="100000"/>
              <a:buFont typeface="Arial"/>
              <a:buChar char="•"/>
              <a:defRPr sz="1683"/>
            </a:pPr>
            <a:r>
              <a:t>Prezzi bassi e competitivi</a:t>
            </a:r>
          </a:p>
          <a:p>
            <a:pPr marL="200853" indent="-200853" algn="l" defTabSz="642730">
              <a:lnSpc>
                <a:spcPct val="72000"/>
              </a:lnSpc>
              <a:spcBef>
                <a:spcPts val="600"/>
              </a:spcBef>
              <a:buSzPct val="100000"/>
              <a:buFont typeface="Arial"/>
              <a:buChar char="•"/>
              <a:defRPr sz="1683"/>
            </a:pPr>
            <a:r>
              <a:t>Posizione strategica</a:t>
            </a:r>
          </a:p>
          <a:p>
            <a:pPr marL="200853" indent="-200853" algn="l" defTabSz="642730">
              <a:lnSpc>
                <a:spcPct val="72000"/>
              </a:lnSpc>
              <a:spcBef>
                <a:spcPts val="600"/>
              </a:spcBef>
              <a:buSzPct val="100000"/>
              <a:buFont typeface="Arial"/>
              <a:buChar char="•"/>
              <a:defRPr sz="1683"/>
            </a:pPr>
            <a:r>
              <a:t>Particolare attenzione alla pulizia</a:t>
            </a:r>
          </a:p>
          <a:p>
            <a:pPr marL="200853" indent="-200853" algn="l" defTabSz="642730">
              <a:lnSpc>
                <a:spcPct val="72000"/>
              </a:lnSpc>
              <a:spcBef>
                <a:spcPts val="600"/>
              </a:spcBef>
              <a:buSzPct val="100000"/>
              <a:buFont typeface="Arial"/>
              <a:buChar char="•"/>
              <a:defRPr sz="1683"/>
            </a:pPr>
            <a:r>
              <a:t>Check-in H24</a:t>
            </a:r>
          </a:p>
          <a:p>
            <a:pPr marL="200853" indent="-200853" algn="l" defTabSz="642730">
              <a:lnSpc>
                <a:spcPct val="72000"/>
              </a:lnSpc>
              <a:spcBef>
                <a:spcPts val="600"/>
              </a:spcBef>
              <a:buSzPct val="100000"/>
              <a:buFont typeface="Arial"/>
              <a:buChar char="•"/>
              <a:defRPr sz="1683"/>
            </a:pPr>
            <a:r>
              <a:t>Presenza di ogni tipo di accessorio</a:t>
            </a:r>
          </a:p>
          <a:p>
            <a:pPr algn="l" defTabSz="642730">
              <a:lnSpc>
                <a:spcPct val="72000"/>
              </a:lnSpc>
              <a:spcBef>
                <a:spcPts val="600"/>
              </a:spcBef>
              <a:defRPr sz="1485"/>
            </a:pPr>
            <a:br>
              <a:rPr sz="1683"/>
            </a:br>
            <a:endParaRPr sz="1683"/>
          </a:p>
        </p:txBody>
      </p:sp>
      <p:sp>
        <p:nvSpPr>
          <p:cNvPr id="310" name="Sottotitolo 2"/>
          <p:cNvSpPr txBox="1"/>
          <p:nvPr/>
        </p:nvSpPr>
        <p:spPr>
          <a:xfrm>
            <a:off x="3205196" y="1004710"/>
            <a:ext cx="2811572" cy="29420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pPr algn="ctr" defTabSz="905255">
              <a:lnSpc>
                <a:spcPct val="90000"/>
              </a:lnSpc>
              <a:spcBef>
                <a:spcPts val="900"/>
              </a:spcBef>
              <a:defRPr sz="2300" b="1" i="1">
                <a:latin typeface="ABeeZee"/>
                <a:ea typeface="ABeeZee"/>
                <a:cs typeface="ABeeZee"/>
                <a:sym typeface="ABeeZee"/>
              </a:defRPr>
            </a:pPr>
            <a:r>
              <a:rPr dirty="0"/>
              <a:t>Weakness</a:t>
            </a:r>
            <a:endParaRPr sz="2300" dirty="0"/>
          </a:p>
          <a:p>
            <a:pPr marL="339470" indent="-339470" defTabSz="905255">
              <a:lnSpc>
                <a:spcPct val="90000"/>
              </a:lnSpc>
              <a:spcBef>
                <a:spcPts val="900"/>
              </a:spcBef>
              <a:buSzPct val="100000"/>
              <a:buFont typeface="Arial"/>
              <a:buChar char="•"/>
              <a:defRPr sz="1700">
                <a:latin typeface="ABeeZee"/>
                <a:ea typeface="ABeeZee"/>
                <a:cs typeface="ABeeZee"/>
                <a:sym typeface="ABeeZee"/>
              </a:defRPr>
            </a:pPr>
            <a:r>
              <a:rPr dirty="0" err="1"/>
              <a:t>Adatto</a:t>
            </a:r>
            <a:r>
              <a:rPr dirty="0"/>
              <a:t> a </a:t>
            </a:r>
            <a:r>
              <a:rPr dirty="0" err="1"/>
              <a:t>brevi</a:t>
            </a:r>
            <a:r>
              <a:rPr dirty="0"/>
              <a:t> </a:t>
            </a:r>
            <a:r>
              <a:rPr dirty="0" err="1"/>
              <a:t>soggiorni</a:t>
            </a:r>
            <a:endParaRPr sz="2300" dirty="0"/>
          </a:p>
          <a:p>
            <a:pPr marL="339470" indent="-339470" defTabSz="905255">
              <a:lnSpc>
                <a:spcPct val="90000"/>
              </a:lnSpc>
              <a:spcBef>
                <a:spcPts val="900"/>
              </a:spcBef>
              <a:buSzPct val="100000"/>
              <a:buFont typeface="Arial"/>
              <a:buChar char="•"/>
              <a:defRPr sz="1700">
                <a:latin typeface="ABeeZee"/>
                <a:ea typeface="ABeeZee"/>
                <a:cs typeface="ABeeZee"/>
                <a:sym typeface="ABeeZee"/>
              </a:defRPr>
            </a:pPr>
            <a:r>
              <a:rPr dirty="0" err="1"/>
              <a:t>Spazio</a:t>
            </a:r>
            <a:r>
              <a:rPr dirty="0"/>
              <a:t> ridotto</a:t>
            </a:r>
          </a:p>
          <a:p>
            <a:pPr marL="339470" indent="-339470" defTabSz="905255">
              <a:lnSpc>
                <a:spcPct val="90000"/>
              </a:lnSpc>
              <a:spcBef>
                <a:spcPts val="900"/>
              </a:spcBef>
              <a:buSzPct val="100000"/>
              <a:buFont typeface="Arial"/>
              <a:buChar char="•"/>
              <a:defRPr sz="1700">
                <a:latin typeface="ABeeZee"/>
                <a:ea typeface="ABeeZee"/>
                <a:cs typeface="ABeeZee"/>
                <a:sym typeface="ABeeZee"/>
              </a:defRPr>
            </a:pPr>
            <a:r>
              <a:rPr dirty="0" err="1"/>
              <a:t>Assenza</a:t>
            </a:r>
            <a:r>
              <a:rPr dirty="0"/>
              <a:t> di </a:t>
            </a:r>
            <a:r>
              <a:rPr dirty="0" err="1"/>
              <a:t>finestre</a:t>
            </a:r>
            <a:r>
              <a:rPr dirty="0"/>
              <a:t>/aperture </a:t>
            </a:r>
            <a:r>
              <a:rPr dirty="0" err="1"/>
              <a:t>esterne</a:t>
            </a:r>
            <a:r>
              <a:rPr dirty="0"/>
              <a:t> </a:t>
            </a:r>
            <a:r>
              <a:rPr dirty="0" err="1"/>
              <a:t>nelle</a:t>
            </a:r>
            <a:r>
              <a:rPr dirty="0"/>
              <a:t> </a:t>
            </a:r>
            <a:r>
              <a:rPr dirty="0" err="1"/>
              <a:t>stanze</a:t>
            </a:r>
            <a:r>
              <a:rPr dirty="0"/>
              <a:t> </a:t>
            </a:r>
            <a:br>
              <a:rPr dirty="0"/>
            </a:br>
            <a:endParaRPr dirty="0"/>
          </a:p>
        </p:txBody>
      </p:sp>
      <p:grpSp>
        <p:nvGrpSpPr>
          <p:cNvPr id="313" name="Immagine 12"/>
          <p:cNvGrpSpPr/>
          <p:nvPr/>
        </p:nvGrpSpPr>
        <p:grpSpPr>
          <a:xfrm>
            <a:off x="112815" y="3613838"/>
            <a:ext cx="11961688" cy="3139200"/>
            <a:chOff x="-2" y="-1"/>
            <a:chExt cx="11961686" cy="3139199"/>
          </a:xfrm>
          <a:effectLst>
            <a:glow rad="228600">
              <a:schemeClr val="accent3">
                <a:satMod val="175000"/>
                <a:alpha val="40000"/>
              </a:schemeClr>
            </a:glow>
            <a:outerShdw blurRad="50800" dist="38100" dir="16200000" rotWithShape="0">
              <a:prstClr val="black">
                <a:alpha val="40000"/>
              </a:prstClr>
            </a:outerShdw>
          </a:effectLst>
        </p:grpSpPr>
        <p:sp>
          <p:nvSpPr>
            <p:cNvPr id="311" name="Rectangle"/>
            <p:cNvSpPr/>
            <p:nvPr/>
          </p:nvSpPr>
          <p:spPr>
            <a:xfrm>
              <a:off x="0" y="0"/>
              <a:ext cx="11958320" cy="3138316"/>
            </a:xfrm>
            <a:prstGeom prst="rect">
              <a:avLst/>
            </a:prstGeom>
            <a:blipFill rotWithShape="1">
              <a:blip r:embed="rId2"/>
              <a:srcRect/>
              <a:tile tx="0" ty="0" sx="100000" sy="100000" flip="none" algn="tl"/>
            </a:blipFill>
            <a:ln w="12700" cap="flat">
              <a:noFill/>
              <a:miter lim="400000"/>
            </a:ln>
            <a:effectLst/>
            <a:scene3d>
              <a:camera prst="orthographicFront"/>
              <a:lightRig rig="threePt" dir="t"/>
            </a:scene3d>
            <a:sp3d>
              <a:bevelT prst="angle"/>
            </a:sp3d>
          </p:spPr>
          <p:txBody>
            <a:bodyPr wrap="square" lIns="45718" tIns="45718" rIns="45718" bIns="45718" numCol="1" anchor="ctr">
              <a:noAutofit/>
            </a:bodyPr>
            <a:lstStyle/>
            <a:p>
              <a:endParaRPr/>
            </a:p>
          </p:txBody>
        </p:sp>
        <p:pic>
          <p:nvPicPr>
            <p:cNvPr id="312" name="image10.png" descr="image10.png"/>
            <p:cNvPicPr>
              <a:picLocks noChangeAspect="1"/>
            </p:cNvPicPr>
            <p:nvPr/>
          </p:nvPicPr>
          <p:blipFill>
            <a:blip r:embed="rId3"/>
            <a:srcRect l="199" b="54239"/>
            <a:stretch>
              <a:fillRect/>
            </a:stretch>
          </p:blipFill>
          <p:spPr>
            <a:xfrm>
              <a:off x="-2" y="-1"/>
              <a:ext cx="11961686" cy="3139199"/>
            </a:xfrm>
            <a:prstGeom prst="rect">
              <a:avLst/>
            </a:prstGeom>
            <a:ln w="63500" cap="flat">
              <a:solidFill>
                <a:srgbClr val="F8CBAD"/>
              </a:solidFill>
              <a:prstDash val="solid"/>
              <a:miter lim="400000"/>
            </a:ln>
            <a:effectLst/>
            <a:scene3d>
              <a:camera prst="orthographicFront"/>
              <a:lightRig rig="threePt" dir="t"/>
            </a:scene3d>
            <a:sp3d>
              <a:bevelT prst="angle"/>
            </a:sp3d>
          </p:spPr>
        </p:pic>
      </p:grpSp>
      <p:sp>
        <p:nvSpPr>
          <p:cNvPr id="314" name="Sottotitolo 2"/>
          <p:cNvSpPr txBox="1"/>
          <p:nvPr/>
        </p:nvSpPr>
        <p:spPr>
          <a:xfrm>
            <a:off x="6091978" y="1004710"/>
            <a:ext cx="2811570" cy="29420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pPr algn="ctr" defTabSz="365759">
              <a:lnSpc>
                <a:spcPct val="81000"/>
              </a:lnSpc>
              <a:spcBef>
                <a:spcPts val="400"/>
              </a:spcBef>
              <a:defRPr sz="2100" b="1" i="1">
                <a:latin typeface="ABeeZee"/>
                <a:ea typeface="ABeeZee"/>
                <a:cs typeface="ABeeZee"/>
                <a:sym typeface="ABeeZee"/>
              </a:defRPr>
            </a:pPr>
            <a:r>
              <a:rPr dirty="0"/>
              <a:t>Opportunity</a:t>
            </a:r>
          </a:p>
          <a:p>
            <a:pPr algn="ctr" defTabSz="365759">
              <a:lnSpc>
                <a:spcPct val="81000"/>
              </a:lnSpc>
              <a:spcBef>
                <a:spcPts val="400"/>
              </a:spcBef>
              <a:defRPr sz="900" b="1">
                <a:latin typeface="ABeeZee"/>
                <a:ea typeface="ABeeZee"/>
                <a:cs typeface="ABeeZee"/>
                <a:sym typeface="ABeeZee"/>
              </a:defRPr>
            </a:pPr>
            <a:endParaRPr dirty="0"/>
          </a:p>
          <a:p>
            <a:pPr marL="137160" indent="-137160" defTabSz="365759">
              <a:lnSpc>
                <a:spcPct val="81000"/>
              </a:lnSpc>
              <a:spcBef>
                <a:spcPts val="400"/>
              </a:spcBef>
              <a:buSzPct val="100000"/>
              <a:buFont typeface="Arial"/>
              <a:buChar char="•"/>
              <a:defRPr sz="1700">
                <a:latin typeface="+mn-lt"/>
                <a:ea typeface="+mn-ea"/>
                <a:cs typeface="+mn-cs"/>
                <a:sym typeface="Calibri"/>
              </a:defRPr>
            </a:pPr>
            <a:r>
              <a:rPr dirty="0" err="1"/>
              <a:t>Modello</a:t>
            </a:r>
            <a:r>
              <a:rPr dirty="0"/>
              <a:t> </a:t>
            </a:r>
            <a:r>
              <a:rPr dirty="0" err="1"/>
              <a:t>ecologico</a:t>
            </a:r>
            <a:r>
              <a:rPr dirty="0"/>
              <a:t> di hotel</a:t>
            </a:r>
          </a:p>
          <a:p>
            <a:pPr marL="137160" indent="-137160" defTabSz="365759">
              <a:lnSpc>
                <a:spcPct val="81000"/>
              </a:lnSpc>
              <a:spcBef>
                <a:spcPts val="400"/>
              </a:spcBef>
              <a:buSzPct val="100000"/>
              <a:buFont typeface="Arial"/>
              <a:buChar char="•"/>
              <a:defRPr sz="1700">
                <a:latin typeface="+mn-lt"/>
                <a:ea typeface="+mn-ea"/>
                <a:cs typeface="+mn-cs"/>
                <a:sym typeface="Calibri"/>
              </a:defRPr>
            </a:pPr>
            <a:r>
              <a:rPr dirty="0" err="1"/>
              <a:t>Azzeramento</a:t>
            </a:r>
            <a:r>
              <a:rPr dirty="0"/>
              <a:t> </a:t>
            </a:r>
            <a:r>
              <a:rPr dirty="0" err="1"/>
              <a:t>dell’inquinamento</a:t>
            </a:r>
            <a:r>
              <a:rPr dirty="0"/>
              <a:t> </a:t>
            </a:r>
            <a:r>
              <a:rPr dirty="0" err="1"/>
              <a:t>causato</a:t>
            </a:r>
            <a:r>
              <a:rPr dirty="0"/>
              <a:t> dal </a:t>
            </a:r>
            <a:r>
              <a:rPr dirty="0" err="1"/>
              <a:t>carburante</a:t>
            </a:r>
            <a:r>
              <a:rPr dirty="0"/>
              <a:t> </a:t>
            </a:r>
            <a:r>
              <a:rPr dirty="0" err="1"/>
              <a:t>nel</a:t>
            </a:r>
            <a:r>
              <a:rPr dirty="0"/>
              <a:t> </a:t>
            </a:r>
            <a:r>
              <a:rPr dirty="0" err="1"/>
              <a:t>tragitto</a:t>
            </a:r>
            <a:r>
              <a:rPr dirty="0"/>
              <a:t> </a:t>
            </a:r>
            <a:r>
              <a:rPr dirty="0" err="1"/>
              <a:t>aeroporto</a:t>
            </a:r>
            <a:r>
              <a:rPr dirty="0"/>
              <a:t>-hotel </a:t>
            </a:r>
          </a:p>
          <a:p>
            <a:pPr marL="137160" indent="-137160" defTabSz="365759">
              <a:lnSpc>
                <a:spcPct val="81000"/>
              </a:lnSpc>
              <a:spcBef>
                <a:spcPts val="400"/>
              </a:spcBef>
              <a:buSzPct val="100000"/>
              <a:buFont typeface="Arial"/>
              <a:buChar char="•"/>
              <a:defRPr sz="1700">
                <a:latin typeface="+mn-lt"/>
                <a:ea typeface="+mn-ea"/>
                <a:cs typeface="+mn-cs"/>
                <a:sym typeface="Calibri"/>
              </a:defRPr>
            </a:pPr>
            <a:r>
              <a:rPr dirty="0" err="1"/>
              <a:t>Più</a:t>
            </a:r>
            <a:r>
              <a:rPr dirty="0"/>
              <a:t> </a:t>
            </a:r>
            <a:r>
              <a:rPr dirty="0" err="1"/>
              <a:t>aree</a:t>
            </a:r>
            <a:r>
              <a:rPr dirty="0"/>
              <a:t> </a:t>
            </a:r>
            <a:r>
              <a:rPr dirty="0" err="1"/>
              <a:t>verdi</a:t>
            </a:r>
            <a:r>
              <a:rPr dirty="0"/>
              <a:t>, ridotto </a:t>
            </a:r>
            <a:r>
              <a:rPr dirty="0" err="1"/>
              <a:t>mq</a:t>
            </a:r>
            <a:r>
              <a:rPr dirty="0"/>
              <a:t> di </a:t>
            </a:r>
            <a:r>
              <a:rPr dirty="0" err="1"/>
              <a:t>spazio</a:t>
            </a:r>
            <a:r>
              <a:rPr dirty="0"/>
              <a:t> </a:t>
            </a:r>
            <a:r>
              <a:rPr dirty="0" err="1"/>
              <a:t>edificato</a:t>
            </a:r>
            <a:r>
              <a:rPr dirty="0"/>
              <a:t> </a:t>
            </a:r>
          </a:p>
          <a:p>
            <a:pPr marL="137160" indent="-137160" defTabSz="365759">
              <a:lnSpc>
                <a:spcPct val="81000"/>
              </a:lnSpc>
              <a:spcBef>
                <a:spcPts val="400"/>
              </a:spcBef>
              <a:buSzPct val="100000"/>
              <a:buFont typeface="Arial"/>
              <a:buChar char="•"/>
              <a:defRPr sz="700">
                <a:latin typeface="+mn-lt"/>
                <a:ea typeface="+mn-ea"/>
                <a:cs typeface="+mn-cs"/>
                <a:sym typeface="Calibri"/>
              </a:defRPr>
            </a:pPr>
            <a:endParaRPr dirty="0"/>
          </a:p>
          <a:p>
            <a:pPr marL="137160" indent="-137160" defTabSz="365759">
              <a:lnSpc>
                <a:spcPct val="81000"/>
              </a:lnSpc>
              <a:spcBef>
                <a:spcPts val="400"/>
              </a:spcBef>
              <a:buSzPct val="100000"/>
              <a:buFont typeface="Arial"/>
              <a:buChar char="•"/>
              <a:defRPr sz="700">
                <a:latin typeface="+mn-lt"/>
                <a:ea typeface="+mn-ea"/>
                <a:cs typeface="+mn-cs"/>
                <a:sym typeface="Calibri"/>
              </a:defRPr>
            </a:pPr>
            <a:endParaRPr dirty="0"/>
          </a:p>
          <a:p>
            <a:pPr defTabSz="365759">
              <a:lnSpc>
                <a:spcPct val="81000"/>
              </a:lnSpc>
              <a:spcBef>
                <a:spcPts val="400"/>
              </a:spcBef>
              <a:defRPr sz="700">
                <a:latin typeface="+mn-lt"/>
                <a:ea typeface="+mn-ea"/>
                <a:cs typeface="+mn-cs"/>
                <a:sym typeface="Calibri"/>
              </a:defRPr>
            </a:pPr>
            <a:endParaRPr dirty="0"/>
          </a:p>
          <a:p>
            <a:pPr defTabSz="365759">
              <a:lnSpc>
                <a:spcPct val="81000"/>
              </a:lnSpc>
              <a:spcBef>
                <a:spcPts val="400"/>
              </a:spcBef>
              <a:defRPr sz="700">
                <a:latin typeface="+mn-lt"/>
                <a:ea typeface="+mn-ea"/>
                <a:cs typeface="+mn-cs"/>
                <a:sym typeface="Calibri"/>
              </a:defRPr>
            </a:pPr>
            <a:br>
              <a:rPr dirty="0"/>
            </a:br>
            <a:endParaRPr dirty="0"/>
          </a:p>
        </p:txBody>
      </p:sp>
      <p:sp>
        <p:nvSpPr>
          <p:cNvPr id="315" name="Sottotitolo 2"/>
          <p:cNvSpPr txBox="1"/>
          <p:nvPr/>
        </p:nvSpPr>
        <p:spPr>
          <a:xfrm>
            <a:off x="8978758" y="1004710"/>
            <a:ext cx="2811571" cy="29420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pPr algn="ctr">
              <a:lnSpc>
                <a:spcPct val="90000"/>
              </a:lnSpc>
              <a:spcBef>
                <a:spcPts val="1000"/>
              </a:spcBef>
              <a:defRPr sz="2400" b="1" i="1">
                <a:latin typeface="ABeeZee"/>
                <a:ea typeface="ABeeZee"/>
                <a:cs typeface="ABeeZee"/>
                <a:sym typeface="ABeeZee"/>
              </a:defRPr>
            </a:pPr>
            <a:r>
              <a:rPr dirty="0"/>
              <a:t>Threat</a:t>
            </a:r>
          </a:p>
          <a:p>
            <a:pPr marL="342900" indent="-342900">
              <a:lnSpc>
                <a:spcPct val="90000"/>
              </a:lnSpc>
              <a:spcBef>
                <a:spcPts val="1000"/>
              </a:spcBef>
              <a:buSzPct val="100000"/>
              <a:buFont typeface="Arial"/>
              <a:buChar char="•"/>
              <a:defRPr>
                <a:latin typeface="+mn-lt"/>
                <a:ea typeface="+mn-ea"/>
                <a:cs typeface="+mn-cs"/>
                <a:sym typeface="Calibri"/>
              </a:defRPr>
            </a:pPr>
            <a:r>
              <a:rPr dirty="0" err="1"/>
              <a:t>Pandemia</a:t>
            </a:r>
            <a:r>
              <a:rPr dirty="0"/>
              <a:t> Covid-19</a:t>
            </a:r>
          </a:p>
          <a:p>
            <a:pPr marL="342900" indent="-342900">
              <a:lnSpc>
                <a:spcPct val="90000"/>
              </a:lnSpc>
              <a:spcBef>
                <a:spcPts val="1000"/>
              </a:spcBef>
              <a:buSzPct val="100000"/>
              <a:buFont typeface="Arial"/>
              <a:buChar char="•"/>
              <a:defRPr>
                <a:latin typeface="+mn-lt"/>
                <a:ea typeface="+mn-ea"/>
                <a:cs typeface="+mn-cs"/>
                <a:sym typeface="Calibri"/>
              </a:defRPr>
            </a:pPr>
            <a:r>
              <a:rPr dirty="0" err="1"/>
              <a:t>Concorrenza</a:t>
            </a:r>
            <a:r>
              <a:rPr dirty="0"/>
              <a:t> </a:t>
            </a:r>
          </a:p>
          <a:p>
            <a:pPr marL="342900" indent="-342900">
              <a:lnSpc>
                <a:spcPct val="90000"/>
              </a:lnSpc>
              <a:spcBef>
                <a:spcPts val="1000"/>
              </a:spcBef>
              <a:buSzPct val="100000"/>
              <a:buFont typeface="Arial"/>
              <a:buChar char="•"/>
              <a:defRPr>
                <a:latin typeface="+mn-lt"/>
                <a:ea typeface="+mn-ea"/>
                <a:cs typeface="+mn-cs"/>
                <a:sym typeface="Calibri"/>
              </a:defRPr>
            </a:pPr>
            <a:r>
              <a:rPr dirty="0" err="1"/>
              <a:t>Regolamenti</a:t>
            </a:r>
            <a:r>
              <a:rPr dirty="0"/>
              <a:t> </a:t>
            </a:r>
            <a:br>
              <a:rPr dirty="0"/>
            </a:br>
            <a:endParaRPr dirty="0"/>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e 2">
            <a:extLst>
              <a:ext uri="{FF2B5EF4-FFF2-40B4-BE49-F238E27FC236}">
                <a16:creationId xmlns:a16="http://schemas.microsoft.com/office/drawing/2014/main" id="{B66562D3-7A4C-4A42-BF5B-DB7FEC298C07}"/>
              </a:ext>
            </a:extLst>
          </p:cNvPr>
          <p:cNvSpPr/>
          <p:nvPr/>
        </p:nvSpPr>
        <p:spPr>
          <a:xfrm>
            <a:off x="4673999" y="3312526"/>
            <a:ext cx="2844000" cy="828000"/>
          </a:xfrm>
          <a:prstGeom prst="ellipse">
            <a:avLst/>
          </a:prstGeom>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path path="circle">
              <a:fillToRect l="50000" t="50000" r="50000" b="50000"/>
            </a:path>
            <a:tileRect/>
          </a:gradFill>
          <a:ln/>
          <a:effectLst>
            <a:glow rad="228600">
              <a:schemeClr val="accent3">
                <a:satMod val="175000"/>
                <a:alpha val="40000"/>
              </a:schemeClr>
            </a:glow>
          </a:effectLst>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it-IT" sz="1800" b="0" i="0" u="none" strike="noStrike" cap="none" spc="0" normalizeH="0" baseline="0">
              <a:ln>
                <a:noFill/>
              </a:ln>
              <a:solidFill>
                <a:srgbClr val="000000"/>
              </a:solidFill>
              <a:effectLst/>
              <a:uFillTx/>
              <a:latin typeface="+mj-lt"/>
              <a:ea typeface="+mj-ea"/>
              <a:cs typeface="+mj-cs"/>
              <a:sym typeface="Helvetica"/>
            </a:endParaRPr>
          </a:p>
        </p:txBody>
      </p:sp>
      <p:sp>
        <p:nvSpPr>
          <p:cNvPr id="318" name="Concorrenti nel settore"/>
          <p:cNvSpPr txBox="1"/>
          <p:nvPr/>
        </p:nvSpPr>
        <p:spPr>
          <a:xfrm>
            <a:off x="5034745" y="3362358"/>
            <a:ext cx="2122509" cy="7078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2000" b="1">
                <a:latin typeface="ABeeZee"/>
                <a:ea typeface="ABeeZee"/>
                <a:cs typeface="ABeeZee"/>
                <a:sym typeface="ABeeZee"/>
              </a:defRPr>
            </a:lvl1pPr>
          </a:lstStyle>
          <a:p>
            <a:r>
              <a:rPr lang="it-IT" dirty="0"/>
              <a:t>CONCORRENTI NEL SETTORE</a:t>
            </a:r>
            <a:endParaRPr dirty="0"/>
          </a:p>
        </p:txBody>
      </p:sp>
      <p:sp>
        <p:nvSpPr>
          <p:cNvPr id="320" name="Produttori sostitutivi"/>
          <p:cNvSpPr txBox="1"/>
          <p:nvPr/>
        </p:nvSpPr>
        <p:spPr>
          <a:xfrm>
            <a:off x="8858461" y="2633340"/>
            <a:ext cx="2894378" cy="4001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2000" b="1">
                <a:latin typeface="ABeeZee"/>
                <a:ea typeface="ABeeZee"/>
                <a:cs typeface="ABeeZee"/>
                <a:sym typeface="ABeeZee"/>
              </a:defRPr>
            </a:lvl1pPr>
          </a:lstStyle>
          <a:p>
            <a:r>
              <a:rPr lang="it-IT" dirty="0"/>
              <a:t>PRODUTTORI SOSTITUTIVI</a:t>
            </a:r>
            <a:endParaRPr dirty="0"/>
          </a:p>
        </p:txBody>
      </p:sp>
      <p:sp>
        <p:nvSpPr>
          <p:cNvPr id="321" name="Potenziali entranti"/>
          <p:cNvSpPr txBox="1"/>
          <p:nvPr/>
        </p:nvSpPr>
        <p:spPr>
          <a:xfrm>
            <a:off x="476248" y="2598033"/>
            <a:ext cx="3326124" cy="3962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2000" b="1">
                <a:latin typeface="ABeeZee"/>
                <a:ea typeface="ABeeZee"/>
                <a:cs typeface="ABeeZee"/>
                <a:sym typeface="ABeeZee"/>
              </a:defRPr>
            </a:lvl1pPr>
          </a:lstStyle>
          <a:p>
            <a:r>
              <a:rPr lang="it-IT" dirty="0"/>
              <a:t>      POTENZIALI ENTRANTI</a:t>
            </a:r>
            <a:endParaRPr dirty="0"/>
          </a:p>
        </p:txBody>
      </p:sp>
      <p:sp>
        <p:nvSpPr>
          <p:cNvPr id="322" name="La pressione competitiva derivante dall’entrata nel mercato di nuovi hotel che potrebbero erodere quote di mercato è media, vi sono basse barriere all’entrata ed essendo un settore tradizionale il turnover è basso."/>
          <p:cNvSpPr txBox="1"/>
          <p:nvPr/>
        </p:nvSpPr>
        <p:spPr>
          <a:xfrm>
            <a:off x="249165" y="2901995"/>
            <a:ext cx="3700568" cy="9233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2000">
                <a:latin typeface="+mn-lt"/>
                <a:ea typeface="+mn-ea"/>
                <a:cs typeface="+mn-cs"/>
                <a:sym typeface="Calibri"/>
              </a:defRPr>
            </a:lvl1pPr>
          </a:lstStyle>
          <a:p>
            <a:r>
              <a:rPr lang="it-IT" sz="1800" dirty="0">
                <a:latin typeface="ABeeZee"/>
              </a:rPr>
              <a:t>Per il momento poche agenzie viaggio Italiane propongono già i capsule hotel nel loro pacchetti.</a:t>
            </a:r>
            <a:endParaRPr sz="1800" dirty="0">
              <a:latin typeface="ABeeZee"/>
            </a:endParaRPr>
          </a:p>
        </p:txBody>
      </p:sp>
      <p:sp>
        <p:nvSpPr>
          <p:cNvPr id="323" name="La minaccia da parte di aziende di introdurre nel mercato nuovi prodotti è bassa, vi è alta fidelizzazione da parte dei clienti che causa una bassa propensione alla sostituzione dei servizi tradizionali con servizi innovativi"/>
          <p:cNvSpPr txBox="1"/>
          <p:nvPr/>
        </p:nvSpPr>
        <p:spPr>
          <a:xfrm>
            <a:off x="8399321" y="2994272"/>
            <a:ext cx="3700568" cy="23390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2000">
                <a:latin typeface="ABeeZee"/>
                <a:ea typeface="ABeeZee"/>
                <a:cs typeface="ABeeZee"/>
                <a:sym typeface="ABeeZee"/>
              </a:defRPr>
            </a:lvl1pPr>
          </a:lstStyle>
          <a:p>
            <a:r>
              <a:rPr lang="it-IT" sz="1800" dirty="0"/>
              <a:t>Il sostituto sicuramente più pericoloso è il </a:t>
            </a:r>
            <a:r>
              <a:rPr lang="it-IT" dirty="0"/>
              <a:t>“fai da te”</a:t>
            </a:r>
            <a:r>
              <a:rPr lang="it-IT" sz="1800" dirty="0"/>
              <a:t> on line dei clienti. Questo problema è però arginabile proponendo pacchetti viaggio particolarmente convenienti, ottenibili tramite le circostanziali economie di scala che può raggiungere la nostra agenzia. </a:t>
            </a:r>
            <a:endParaRPr sz="1800" dirty="0"/>
          </a:p>
        </p:txBody>
      </p:sp>
      <p:sp>
        <p:nvSpPr>
          <p:cNvPr id="324" name="CasellaDiTesto 13"/>
          <p:cNvSpPr txBox="1"/>
          <p:nvPr/>
        </p:nvSpPr>
        <p:spPr>
          <a:xfrm>
            <a:off x="737606" y="-13851"/>
            <a:ext cx="10499332" cy="980441"/>
          </a:xfrm>
          <a:prstGeom prst="rect">
            <a:avLst/>
          </a:prstGeom>
          <a:ln w="12700">
            <a:miter lim="400000"/>
          </a:ln>
          <a:effectLst>
            <a:outerShdw blurRad="50800" dist="38100" dir="2700000" algn="tl"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5800" b="1">
                <a:latin typeface="Amasis MT Pro Black"/>
                <a:ea typeface="Amasis MT Pro Black"/>
                <a:cs typeface="Amasis MT Pro Black"/>
                <a:sym typeface="Amasis MT Pro Black"/>
              </a:defRPr>
            </a:lvl1pPr>
          </a:lstStyle>
          <a:p>
            <a:r>
              <a:rPr dirty="0"/>
              <a:t>1.4) 5 FORZE DI PORTER</a:t>
            </a:r>
          </a:p>
        </p:txBody>
      </p:sp>
      <p:sp>
        <p:nvSpPr>
          <p:cNvPr id="14" name="La minaccia da parte di aziende di introdurre nel mercato nuovi prodotti è bassa, vi è alta fidelizzazione da parte dei clienti che causa una bassa propensione alla sostituzione dei servizi tradizionali con servizi innovativi">
            <a:extLst>
              <a:ext uri="{FF2B5EF4-FFF2-40B4-BE49-F238E27FC236}">
                <a16:creationId xmlns:a16="http://schemas.microsoft.com/office/drawing/2014/main" id="{525BB55F-1791-4D75-B7D2-1B35F071AC93}"/>
              </a:ext>
            </a:extLst>
          </p:cNvPr>
          <p:cNvSpPr txBox="1"/>
          <p:nvPr/>
        </p:nvSpPr>
        <p:spPr>
          <a:xfrm>
            <a:off x="4415201" y="851318"/>
            <a:ext cx="3572905" cy="20928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lgn="ctr">
              <a:defRPr sz="2000">
                <a:latin typeface="ABeeZee"/>
                <a:ea typeface="ABeeZee"/>
                <a:cs typeface="ABeeZee"/>
                <a:sym typeface="ABeeZee"/>
              </a:defRPr>
            </a:lvl1pPr>
          </a:lstStyle>
          <a:p>
            <a:pPr algn="l"/>
            <a:r>
              <a:rPr lang="it-IT" dirty="0"/>
              <a:t>                     </a:t>
            </a:r>
            <a:r>
              <a:rPr lang="it-IT" b="1" dirty="0"/>
              <a:t>I</a:t>
            </a:r>
            <a:r>
              <a:rPr lang="it-IT" dirty="0"/>
              <a:t> </a:t>
            </a:r>
            <a:r>
              <a:rPr lang="it-IT" b="1" dirty="0"/>
              <a:t>CLIENTI</a:t>
            </a:r>
          </a:p>
          <a:p>
            <a:r>
              <a:rPr lang="it-IT" sz="1800" dirty="0"/>
              <a:t>I clienti non sono ancora moltissimi ma è sicuramente una tipologia di prodotto che incontra vari trend in crescita, ci si aspetta perciò un incremento di domanda.</a:t>
            </a:r>
          </a:p>
          <a:p>
            <a:pPr algn="l"/>
            <a:endParaRPr lang="it-IT" dirty="0"/>
          </a:p>
        </p:txBody>
      </p:sp>
      <p:sp>
        <p:nvSpPr>
          <p:cNvPr id="16" name="La minaccia da parte di aziende di introdurre nel mercato nuovi prodotti è bassa, vi è alta fidelizzazione da parte dei clienti che causa una bassa propensione alla sostituzione dei servizi tradizionali con servizi innovativi">
            <a:extLst>
              <a:ext uri="{FF2B5EF4-FFF2-40B4-BE49-F238E27FC236}">
                <a16:creationId xmlns:a16="http://schemas.microsoft.com/office/drawing/2014/main" id="{84EB7D48-F19F-480C-92F2-9CBA137AD387}"/>
              </a:ext>
            </a:extLst>
          </p:cNvPr>
          <p:cNvSpPr txBox="1"/>
          <p:nvPr/>
        </p:nvSpPr>
        <p:spPr>
          <a:xfrm>
            <a:off x="4136988" y="4506479"/>
            <a:ext cx="3700568" cy="26468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2000">
                <a:latin typeface="ABeeZee"/>
                <a:ea typeface="ABeeZee"/>
                <a:cs typeface="ABeeZee"/>
                <a:sym typeface="ABeeZee"/>
              </a:defRPr>
            </a:lvl1pPr>
          </a:lstStyle>
          <a:p>
            <a:pPr algn="l"/>
            <a:r>
              <a:rPr lang="it-IT" dirty="0"/>
              <a:t>                    </a:t>
            </a:r>
            <a:r>
              <a:rPr lang="it-IT" b="1" dirty="0"/>
              <a:t>I FORNITORI</a:t>
            </a:r>
          </a:p>
          <a:p>
            <a:r>
              <a:rPr lang="it-IT" sz="1800" dirty="0"/>
              <a:t>I fornitori al momento sono in una situazione similare alla nostra: cercano di cavalcare il trend crescente, ma sanno che per farlo è necessario crearsi una domanda. Quindi potrebbero essere interessati ad offrirci pacchetti promo.</a:t>
            </a:r>
          </a:p>
          <a:p>
            <a:pPr algn="l"/>
            <a:endParaRPr lang="it-IT" dirty="0"/>
          </a:p>
        </p:txBody>
      </p:sp>
      <p:cxnSp>
        <p:nvCxnSpPr>
          <p:cNvPr id="4" name="Connettore 7 3">
            <a:extLst>
              <a:ext uri="{FF2B5EF4-FFF2-40B4-BE49-F238E27FC236}">
                <a16:creationId xmlns:a16="http://schemas.microsoft.com/office/drawing/2014/main" id="{EAC9327D-899A-8140-B305-5B713CEBFB06}"/>
              </a:ext>
            </a:extLst>
          </p:cNvPr>
          <p:cNvCxnSpPr>
            <a:cxnSpLocks/>
            <a:stCxn id="3" idx="2"/>
            <a:endCxn id="322" idx="3"/>
          </p:cNvCxnSpPr>
          <p:nvPr/>
        </p:nvCxnSpPr>
        <p:spPr>
          <a:xfrm rot="10800000">
            <a:off x="3950399" y="3006526"/>
            <a:ext cx="723600" cy="720000"/>
          </a:xfrm>
          <a:prstGeom prst="curvedConnector3">
            <a:avLst>
              <a:gd name="adj1" fmla="val 50000"/>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9" name="Connettore 7 8">
            <a:extLst>
              <a:ext uri="{FF2B5EF4-FFF2-40B4-BE49-F238E27FC236}">
                <a16:creationId xmlns:a16="http://schemas.microsoft.com/office/drawing/2014/main" id="{A44D91C2-BA71-1D4C-9C9F-A21922C43BC7}"/>
              </a:ext>
            </a:extLst>
          </p:cNvPr>
          <p:cNvCxnSpPr>
            <a:stCxn id="318" idx="0"/>
            <a:endCxn id="14" idx="3"/>
          </p:cNvCxnSpPr>
          <p:nvPr/>
        </p:nvCxnSpPr>
        <p:spPr>
          <a:xfrm rot="5400000" flipH="1" flipV="1">
            <a:off x="6309753" y="1684005"/>
            <a:ext cx="1464601" cy="1892106"/>
          </a:xfrm>
          <a:prstGeom prst="curvedConnector4">
            <a:avLst>
              <a:gd name="adj1" fmla="val 14276"/>
              <a:gd name="adj2" fmla="val 112082"/>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11" name="Connettore 7 10">
            <a:extLst>
              <a:ext uri="{FF2B5EF4-FFF2-40B4-BE49-F238E27FC236}">
                <a16:creationId xmlns:a16="http://schemas.microsoft.com/office/drawing/2014/main" id="{F020E3E2-7D0C-6849-B989-CBC8A675BAD3}"/>
              </a:ext>
            </a:extLst>
          </p:cNvPr>
          <p:cNvCxnSpPr>
            <a:stCxn id="3" idx="4"/>
            <a:endCxn id="16" idx="1"/>
          </p:cNvCxnSpPr>
          <p:nvPr/>
        </p:nvCxnSpPr>
        <p:spPr>
          <a:xfrm rot="5400000">
            <a:off x="4271799" y="4005716"/>
            <a:ext cx="1689390" cy="1959011"/>
          </a:xfrm>
          <a:prstGeom prst="curvedConnector4">
            <a:avLst>
              <a:gd name="adj1" fmla="val 10831"/>
              <a:gd name="adj2" fmla="val 111669"/>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13" name="Connettore 7 12">
            <a:extLst>
              <a:ext uri="{FF2B5EF4-FFF2-40B4-BE49-F238E27FC236}">
                <a16:creationId xmlns:a16="http://schemas.microsoft.com/office/drawing/2014/main" id="{ACDE3825-1321-6C41-913A-308CDE423113}"/>
              </a:ext>
            </a:extLst>
          </p:cNvPr>
          <p:cNvCxnSpPr>
            <a:stCxn id="3" idx="6"/>
            <a:endCxn id="323" idx="1"/>
          </p:cNvCxnSpPr>
          <p:nvPr/>
        </p:nvCxnSpPr>
        <p:spPr>
          <a:xfrm>
            <a:off x="7517999" y="3726526"/>
            <a:ext cx="881322" cy="437295"/>
          </a:xfrm>
          <a:prstGeom prst="curvedConnector3">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Titolo 1"/>
          <p:cNvSpPr txBox="1">
            <a:spLocks noGrp="1"/>
          </p:cNvSpPr>
          <p:nvPr>
            <p:ph type="title"/>
          </p:nvPr>
        </p:nvSpPr>
        <p:spPr>
          <a:xfrm>
            <a:off x="480626" y="-2"/>
            <a:ext cx="11230748" cy="1100832"/>
          </a:xfrm>
          <a:prstGeom prst="rect">
            <a:avLst/>
          </a:prstGeom>
          <a:effectLst>
            <a:outerShdw blurRad="50800" dist="38100" dir="2700000" algn="tl" rotWithShape="0">
              <a:prstClr val="black">
                <a:alpha val="40000"/>
              </a:prstClr>
            </a:outerShdw>
          </a:effectLst>
        </p:spPr>
        <p:txBody>
          <a:bodyPr/>
          <a:lstStyle>
            <a:lvl1pPr>
              <a:defRPr sz="5800" b="1">
                <a:latin typeface="Amasis MT Pro Black"/>
                <a:ea typeface="Amasis MT Pro Black"/>
                <a:cs typeface="Amasis MT Pro Black"/>
                <a:sym typeface="Amasis MT Pro Black"/>
              </a:defRPr>
            </a:lvl1pPr>
          </a:lstStyle>
          <a:p>
            <a:r>
              <a:rPr dirty="0"/>
              <a:t>1.5)IL SETTORE TURISTICO</a:t>
            </a:r>
          </a:p>
        </p:txBody>
      </p:sp>
      <p:sp>
        <p:nvSpPr>
          <p:cNvPr id="331" name="CasellaDiTesto 1"/>
          <p:cNvSpPr txBox="1"/>
          <p:nvPr/>
        </p:nvSpPr>
        <p:spPr>
          <a:xfrm>
            <a:off x="228576" y="1707563"/>
            <a:ext cx="5775519" cy="5120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defRPr>
                <a:latin typeface="ABeeZee"/>
                <a:ea typeface="ABeeZee"/>
                <a:cs typeface="ABeeZee"/>
                <a:sym typeface="ABeeZee"/>
              </a:defRPr>
            </a:pPr>
            <a:r>
              <a:rPr dirty="0"/>
              <a:t>A </a:t>
            </a:r>
            <a:r>
              <a:rPr dirty="0" err="1"/>
              <a:t>livello</a:t>
            </a:r>
            <a:r>
              <a:rPr dirty="0"/>
              <a:t> </a:t>
            </a:r>
            <a:r>
              <a:rPr dirty="0" err="1"/>
              <a:t>globale</a:t>
            </a:r>
            <a:r>
              <a:rPr dirty="0"/>
              <a:t> il </a:t>
            </a:r>
            <a:r>
              <a:rPr dirty="0" err="1"/>
              <a:t>contributo</a:t>
            </a:r>
            <a:r>
              <a:rPr dirty="0"/>
              <a:t> </a:t>
            </a:r>
            <a:r>
              <a:rPr dirty="0" err="1"/>
              <a:t>diretto</a:t>
            </a:r>
            <a:r>
              <a:rPr dirty="0"/>
              <a:t> </a:t>
            </a:r>
            <a:r>
              <a:rPr dirty="0" err="1"/>
              <a:t>dei</a:t>
            </a:r>
            <a:r>
              <a:rPr dirty="0"/>
              <a:t> </a:t>
            </a:r>
            <a:r>
              <a:rPr dirty="0" err="1"/>
              <a:t>viaggi</a:t>
            </a:r>
            <a:r>
              <a:rPr dirty="0"/>
              <a:t> e del turismo al PIL è </a:t>
            </a:r>
            <a:r>
              <a:rPr dirty="0" err="1"/>
              <a:t>stato</a:t>
            </a:r>
            <a:r>
              <a:rPr dirty="0"/>
              <a:t> di quasi </a:t>
            </a:r>
            <a:r>
              <a:rPr b="1" dirty="0"/>
              <a:t>4,7 </a:t>
            </a:r>
            <a:r>
              <a:rPr b="1" dirty="0" err="1"/>
              <a:t>trilioni</a:t>
            </a:r>
            <a:r>
              <a:rPr b="1" dirty="0"/>
              <a:t> di </a:t>
            </a:r>
            <a:r>
              <a:rPr b="1" dirty="0" err="1"/>
              <a:t>dollari</a:t>
            </a:r>
            <a:r>
              <a:rPr dirty="0"/>
              <a:t> </a:t>
            </a:r>
            <a:r>
              <a:rPr dirty="0" err="1"/>
              <a:t>americani</a:t>
            </a:r>
            <a:r>
              <a:rPr dirty="0"/>
              <a:t> </a:t>
            </a:r>
            <a:r>
              <a:rPr dirty="0" err="1"/>
              <a:t>nel</a:t>
            </a:r>
            <a:r>
              <a:rPr dirty="0"/>
              <a:t> 2020. </a:t>
            </a:r>
            <a:r>
              <a:rPr dirty="0" err="1"/>
              <a:t>Difatti</a:t>
            </a:r>
            <a:r>
              <a:rPr dirty="0"/>
              <a:t> </a:t>
            </a:r>
            <a:r>
              <a:rPr dirty="0" err="1"/>
              <a:t>viaggiare</a:t>
            </a:r>
            <a:r>
              <a:rPr dirty="0"/>
              <a:t>, </a:t>
            </a:r>
            <a:r>
              <a:rPr dirty="0" err="1"/>
              <a:t>sia</a:t>
            </a:r>
            <a:r>
              <a:rPr dirty="0"/>
              <a:t> a </a:t>
            </a:r>
            <a:r>
              <a:rPr dirty="0" err="1"/>
              <a:t>livello</a:t>
            </a:r>
            <a:r>
              <a:rPr dirty="0"/>
              <a:t> </a:t>
            </a:r>
            <a:r>
              <a:rPr dirty="0" err="1"/>
              <a:t>internazionale</a:t>
            </a:r>
            <a:r>
              <a:rPr dirty="0"/>
              <a:t> </a:t>
            </a:r>
            <a:r>
              <a:rPr dirty="0" err="1"/>
              <a:t>che</a:t>
            </a:r>
            <a:r>
              <a:rPr dirty="0"/>
              <a:t> </a:t>
            </a:r>
            <a:r>
              <a:rPr dirty="0" err="1"/>
              <a:t>nazionale</a:t>
            </a:r>
            <a:r>
              <a:rPr dirty="0"/>
              <a:t>, è </a:t>
            </a:r>
            <a:r>
              <a:rPr dirty="0" err="1"/>
              <a:t>diventato</a:t>
            </a:r>
            <a:r>
              <a:rPr dirty="0"/>
              <a:t> sempre </a:t>
            </a:r>
            <a:r>
              <a:rPr dirty="0" err="1"/>
              <a:t>più</a:t>
            </a:r>
            <a:r>
              <a:rPr dirty="0"/>
              <a:t> </a:t>
            </a:r>
            <a:r>
              <a:rPr dirty="0" err="1"/>
              <a:t>comune</a:t>
            </a:r>
            <a:r>
              <a:rPr dirty="0"/>
              <a:t> in </a:t>
            </a:r>
            <a:r>
              <a:rPr dirty="0" err="1"/>
              <a:t>tutto</a:t>
            </a:r>
            <a:r>
              <a:rPr dirty="0"/>
              <a:t> il mondo. </a:t>
            </a:r>
            <a:endParaRPr dirty="0">
              <a:latin typeface="+mn-lt"/>
              <a:ea typeface="+mn-ea"/>
              <a:cs typeface="+mn-cs"/>
              <a:sym typeface="Calibri"/>
            </a:endParaRPr>
          </a:p>
          <a:p>
            <a:pPr algn="just">
              <a:defRPr>
                <a:latin typeface="ABeeZee"/>
                <a:ea typeface="ABeeZee"/>
                <a:cs typeface="ABeeZee"/>
                <a:sym typeface="ABeeZee"/>
              </a:defRPr>
            </a:pPr>
            <a:r>
              <a:rPr dirty="0" err="1"/>
              <a:t>Questo</a:t>
            </a:r>
            <a:r>
              <a:rPr dirty="0"/>
              <a:t> trend </a:t>
            </a:r>
            <a:r>
              <a:rPr dirty="0" err="1"/>
              <a:t>positivo</a:t>
            </a:r>
            <a:r>
              <a:rPr dirty="0"/>
              <a:t> ha </a:t>
            </a:r>
            <a:r>
              <a:rPr dirty="0" err="1"/>
              <a:t>portato</a:t>
            </a:r>
            <a:r>
              <a:rPr dirty="0"/>
              <a:t> ad un </a:t>
            </a:r>
            <a:r>
              <a:rPr dirty="0" err="1"/>
              <a:t>aumento</a:t>
            </a:r>
            <a:r>
              <a:rPr dirty="0"/>
              <a:t> del </a:t>
            </a:r>
            <a:r>
              <a:rPr dirty="0" err="1"/>
              <a:t>numero</a:t>
            </a:r>
            <a:r>
              <a:rPr dirty="0"/>
              <a:t> di </a:t>
            </a:r>
            <a:r>
              <a:rPr dirty="0" err="1"/>
              <a:t>clienti</a:t>
            </a:r>
            <a:r>
              <a:rPr dirty="0"/>
              <a:t> per hotel e, di </a:t>
            </a:r>
            <a:r>
              <a:rPr dirty="0" err="1"/>
              <a:t>conseguenza</a:t>
            </a:r>
            <a:r>
              <a:rPr dirty="0"/>
              <a:t>, </a:t>
            </a:r>
            <a:r>
              <a:rPr dirty="0" err="1"/>
              <a:t>della</a:t>
            </a:r>
            <a:r>
              <a:rPr dirty="0"/>
              <a:t> </a:t>
            </a:r>
            <a:r>
              <a:rPr dirty="0" err="1"/>
              <a:t>dimensione</a:t>
            </a:r>
            <a:r>
              <a:rPr dirty="0"/>
              <a:t> del </a:t>
            </a:r>
            <a:r>
              <a:rPr dirty="0" err="1"/>
              <a:t>mercato</a:t>
            </a:r>
            <a:r>
              <a:rPr dirty="0"/>
              <a:t> del </a:t>
            </a:r>
            <a:r>
              <a:rPr dirty="0" err="1"/>
              <a:t>settore</a:t>
            </a:r>
            <a:r>
              <a:rPr dirty="0"/>
              <a:t> </a:t>
            </a:r>
            <a:r>
              <a:rPr dirty="0" err="1"/>
              <a:t>alberghiero</a:t>
            </a:r>
            <a:r>
              <a:rPr dirty="0"/>
              <a:t>. </a:t>
            </a:r>
            <a:r>
              <a:rPr dirty="0" err="1"/>
              <a:t>Gli</a:t>
            </a:r>
            <a:r>
              <a:rPr dirty="0"/>
              <a:t> </a:t>
            </a:r>
            <a:r>
              <a:rPr dirty="0" err="1"/>
              <a:t>indicatori</a:t>
            </a:r>
            <a:r>
              <a:rPr dirty="0"/>
              <a:t> </a:t>
            </a:r>
            <a:r>
              <a:rPr dirty="0" err="1"/>
              <a:t>chiave</a:t>
            </a:r>
            <a:r>
              <a:rPr dirty="0"/>
              <a:t> di </a:t>
            </a:r>
            <a:r>
              <a:rPr dirty="0" err="1"/>
              <a:t>prestazione</a:t>
            </a:r>
            <a:r>
              <a:rPr dirty="0"/>
              <a:t> come </a:t>
            </a:r>
            <a:r>
              <a:rPr b="1" dirty="0"/>
              <a:t>RevPAR</a:t>
            </a:r>
            <a:r>
              <a:rPr dirty="0"/>
              <a:t> (</a:t>
            </a:r>
            <a:r>
              <a:rPr dirty="0" err="1"/>
              <a:t>entrate</a:t>
            </a:r>
            <a:r>
              <a:rPr dirty="0"/>
              <a:t> per camera </a:t>
            </a:r>
            <a:r>
              <a:rPr dirty="0" err="1"/>
              <a:t>disponibile</a:t>
            </a:r>
            <a:r>
              <a:rPr dirty="0"/>
              <a:t>), </a:t>
            </a:r>
            <a:r>
              <a:rPr b="1" dirty="0"/>
              <a:t>ADR </a:t>
            </a:r>
            <a:r>
              <a:rPr dirty="0"/>
              <a:t>(</a:t>
            </a:r>
            <a:r>
              <a:rPr dirty="0" err="1"/>
              <a:t>tariffa</a:t>
            </a:r>
            <a:r>
              <a:rPr dirty="0"/>
              <a:t> media </a:t>
            </a:r>
            <a:r>
              <a:rPr dirty="0" err="1"/>
              <a:t>giornaliera</a:t>
            </a:r>
            <a:r>
              <a:rPr dirty="0"/>
              <a:t>) e </a:t>
            </a:r>
            <a:r>
              <a:rPr dirty="0" err="1"/>
              <a:t>l’</a:t>
            </a:r>
            <a:r>
              <a:rPr b="1" dirty="0" err="1"/>
              <a:t>occupazione</a:t>
            </a:r>
            <a:r>
              <a:rPr b="1" dirty="0"/>
              <a:t> del </a:t>
            </a:r>
            <a:r>
              <a:rPr b="1" dirty="0" err="1"/>
              <a:t>settore</a:t>
            </a:r>
            <a:r>
              <a:rPr b="1" dirty="0"/>
              <a:t> </a:t>
            </a:r>
            <a:r>
              <a:rPr dirty="0" err="1"/>
              <a:t>hanno</a:t>
            </a:r>
            <a:r>
              <a:rPr dirty="0"/>
              <a:t> </a:t>
            </a:r>
            <a:r>
              <a:rPr dirty="0" err="1"/>
              <a:t>registrato</a:t>
            </a:r>
            <a:r>
              <a:rPr dirty="0"/>
              <a:t> una </a:t>
            </a:r>
            <a:r>
              <a:rPr dirty="0" err="1"/>
              <a:t>crescita</a:t>
            </a:r>
            <a:r>
              <a:rPr dirty="0"/>
              <a:t> continua </a:t>
            </a:r>
            <a:r>
              <a:rPr dirty="0" err="1"/>
              <a:t>negli</a:t>
            </a:r>
            <a:r>
              <a:rPr dirty="0"/>
              <a:t> </a:t>
            </a:r>
            <a:r>
              <a:rPr dirty="0" err="1"/>
              <a:t>ultimi</a:t>
            </a:r>
            <a:r>
              <a:rPr dirty="0"/>
              <a:t> 10 anni a causa </a:t>
            </a:r>
            <a:r>
              <a:rPr dirty="0" err="1"/>
              <a:t>dell'afflusso</a:t>
            </a:r>
            <a:r>
              <a:rPr dirty="0"/>
              <a:t> di </a:t>
            </a:r>
            <a:r>
              <a:rPr dirty="0" err="1"/>
              <a:t>turisti</a:t>
            </a:r>
            <a:r>
              <a:rPr dirty="0"/>
              <a:t> in </a:t>
            </a:r>
            <a:r>
              <a:rPr dirty="0" err="1"/>
              <a:t>tutto</a:t>
            </a:r>
            <a:r>
              <a:rPr dirty="0"/>
              <a:t> il mondo. </a:t>
            </a:r>
            <a:endParaRPr dirty="0">
              <a:latin typeface="+mn-lt"/>
              <a:ea typeface="+mn-ea"/>
              <a:cs typeface="+mn-cs"/>
              <a:sym typeface="Calibri"/>
            </a:endParaRPr>
          </a:p>
          <a:p>
            <a:pPr algn="just">
              <a:defRPr>
                <a:latin typeface="ABeeZee"/>
                <a:ea typeface="ABeeZee"/>
                <a:cs typeface="ABeeZee"/>
                <a:sym typeface="ABeeZee"/>
              </a:defRPr>
            </a:pPr>
            <a:r>
              <a:rPr dirty="0"/>
              <a:t>La </a:t>
            </a:r>
            <a:r>
              <a:rPr dirty="0" err="1"/>
              <a:t>crescita</a:t>
            </a:r>
            <a:r>
              <a:rPr dirty="0"/>
              <a:t> del </a:t>
            </a:r>
            <a:r>
              <a:rPr dirty="0" err="1"/>
              <a:t>mercato</a:t>
            </a:r>
            <a:r>
              <a:rPr dirty="0"/>
              <a:t> </a:t>
            </a:r>
            <a:r>
              <a:rPr dirty="0" err="1"/>
              <a:t>degli</a:t>
            </a:r>
            <a:r>
              <a:rPr dirty="0"/>
              <a:t> </a:t>
            </a:r>
            <a:r>
              <a:rPr dirty="0" err="1"/>
              <a:t>ultimi</a:t>
            </a:r>
            <a:r>
              <a:rPr dirty="0"/>
              <a:t> anni ha </a:t>
            </a:r>
            <a:r>
              <a:rPr dirty="0" err="1"/>
              <a:t>però</a:t>
            </a:r>
            <a:r>
              <a:rPr dirty="0"/>
              <a:t> subito una </a:t>
            </a:r>
            <a:r>
              <a:rPr dirty="0" err="1"/>
              <a:t>brusca</a:t>
            </a:r>
            <a:r>
              <a:rPr dirty="0"/>
              <a:t> </a:t>
            </a:r>
            <a:r>
              <a:rPr b="1" dirty="0" err="1"/>
              <a:t>frenata</a:t>
            </a:r>
            <a:r>
              <a:rPr dirty="0"/>
              <a:t> causata </a:t>
            </a:r>
            <a:r>
              <a:rPr dirty="0" err="1"/>
              <a:t>dall’epidemia</a:t>
            </a:r>
            <a:r>
              <a:rPr dirty="0"/>
              <a:t> di </a:t>
            </a:r>
            <a:r>
              <a:rPr b="1" dirty="0"/>
              <a:t>COVID-19</a:t>
            </a:r>
            <a:r>
              <a:rPr dirty="0"/>
              <a:t>. È </a:t>
            </a:r>
            <a:r>
              <a:rPr dirty="0" err="1"/>
              <a:t>infatti</a:t>
            </a:r>
            <a:r>
              <a:rPr dirty="0"/>
              <a:t> </a:t>
            </a:r>
            <a:r>
              <a:rPr dirty="0" err="1"/>
              <a:t>stato</a:t>
            </a:r>
            <a:r>
              <a:rPr dirty="0"/>
              <a:t> </a:t>
            </a:r>
            <a:r>
              <a:rPr dirty="0" err="1"/>
              <a:t>stimato</a:t>
            </a:r>
            <a:r>
              <a:rPr dirty="0"/>
              <a:t> </a:t>
            </a:r>
            <a:r>
              <a:rPr dirty="0" err="1"/>
              <a:t>che</a:t>
            </a:r>
            <a:r>
              <a:rPr dirty="0"/>
              <a:t> le </a:t>
            </a:r>
            <a:r>
              <a:rPr dirty="0" err="1"/>
              <a:t>entrate</a:t>
            </a:r>
            <a:r>
              <a:rPr dirty="0"/>
              <a:t> </a:t>
            </a:r>
            <a:r>
              <a:rPr dirty="0" err="1"/>
              <a:t>globali</a:t>
            </a:r>
            <a:r>
              <a:rPr dirty="0"/>
              <a:t> </a:t>
            </a:r>
            <a:r>
              <a:rPr dirty="0" err="1"/>
              <a:t>dell'industria</a:t>
            </a:r>
            <a:r>
              <a:rPr dirty="0"/>
              <a:t> </a:t>
            </a:r>
            <a:r>
              <a:rPr dirty="0" err="1"/>
              <a:t>dei</a:t>
            </a:r>
            <a:r>
              <a:rPr dirty="0"/>
              <a:t> </a:t>
            </a:r>
            <a:r>
              <a:rPr dirty="0" err="1"/>
              <a:t>viaggi</a:t>
            </a:r>
            <a:r>
              <a:rPr dirty="0"/>
              <a:t> e del turismo </a:t>
            </a:r>
            <a:r>
              <a:rPr dirty="0" err="1"/>
              <a:t>siano</a:t>
            </a:r>
            <a:r>
              <a:rPr dirty="0"/>
              <a:t> </a:t>
            </a:r>
            <a:r>
              <a:rPr dirty="0" err="1"/>
              <a:t>diminuite</a:t>
            </a:r>
            <a:r>
              <a:rPr dirty="0"/>
              <a:t> del 42% </a:t>
            </a:r>
            <a:r>
              <a:rPr dirty="0" err="1"/>
              <a:t>nel</a:t>
            </a:r>
            <a:r>
              <a:rPr dirty="0"/>
              <a:t> 2020. </a:t>
            </a:r>
          </a:p>
        </p:txBody>
      </p:sp>
      <p:sp>
        <p:nvSpPr>
          <p:cNvPr id="332" name="CasellaDiTesto 7"/>
          <p:cNvSpPr txBox="1"/>
          <p:nvPr/>
        </p:nvSpPr>
        <p:spPr>
          <a:xfrm>
            <a:off x="6894195" y="6305605"/>
            <a:ext cx="4880609" cy="3073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400" b="1">
                <a:latin typeface="ABeeZee"/>
                <a:ea typeface="ABeeZee"/>
                <a:cs typeface="ABeeZee"/>
                <a:sym typeface="ABeeZee"/>
              </a:defRPr>
            </a:lvl1pPr>
          </a:lstStyle>
          <a:p>
            <a:r>
              <a:t>FONTE: www.statista.com  - www.researchdive.com</a:t>
            </a:r>
          </a:p>
        </p:txBody>
      </p:sp>
      <p:pic>
        <p:nvPicPr>
          <p:cNvPr id="333" name="Immagine 6" descr="Immagine 6"/>
          <p:cNvPicPr>
            <a:picLocks noChangeAspect="1"/>
          </p:cNvPicPr>
          <p:nvPr/>
        </p:nvPicPr>
        <p:blipFill>
          <a:blip r:embed="rId2"/>
          <a:stretch>
            <a:fillRect/>
          </a:stretch>
        </p:blipFill>
        <p:spPr>
          <a:xfrm>
            <a:off x="6273786" y="1737359"/>
            <a:ext cx="5675705" cy="4420344"/>
          </a:xfrm>
          <a:prstGeom prst="rect">
            <a:avLst/>
          </a:prstGeom>
          <a:ln w="25400">
            <a:solidFill>
              <a:srgbClr val="000000"/>
            </a:solidFill>
          </a:ln>
          <a:effectLst>
            <a:glow rad="228600">
              <a:schemeClr val="accent3">
                <a:satMod val="175000"/>
                <a:alpha val="40000"/>
              </a:schemeClr>
            </a:glow>
          </a:effectLst>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Titolo 1"/>
          <p:cNvSpPr txBox="1">
            <a:spLocks noGrp="1"/>
          </p:cNvSpPr>
          <p:nvPr>
            <p:ph type="title"/>
          </p:nvPr>
        </p:nvSpPr>
        <p:spPr>
          <a:xfrm>
            <a:off x="81601" y="0"/>
            <a:ext cx="12028798" cy="1056443"/>
          </a:xfrm>
          <a:prstGeom prst="rect">
            <a:avLst/>
          </a:prstGeom>
          <a:effectLst>
            <a:outerShdw blurRad="50800" dist="38100" dir="2700000" algn="tl" rotWithShape="0">
              <a:prstClr val="black">
                <a:alpha val="40000"/>
              </a:prstClr>
            </a:outerShdw>
          </a:effectLst>
        </p:spPr>
        <p:txBody>
          <a:bodyPr/>
          <a:lstStyle>
            <a:lvl1pPr>
              <a:defRPr sz="5800" b="1">
                <a:latin typeface="Amasis MT Pro Black"/>
                <a:ea typeface="Amasis MT Pro Black"/>
                <a:cs typeface="Amasis MT Pro Black"/>
                <a:sym typeface="Amasis MT Pro Black"/>
              </a:defRPr>
            </a:lvl1pPr>
          </a:lstStyle>
          <a:p>
            <a:r>
              <a:rPr dirty="0"/>
              <a:t>1.5.1) L’ITALIA (1/2)</a:t>
            </a:r>
          </a:p>
        </p:txBody>
      </p:sp>
      <p:sp>
        <p:nvSpPr>
          <p:cNvPr id="336" name="CasellaDiTesto 2"/>
          <p:cNvSpPr txBox="1"/>
          <p:nvPr/>
        </p:nvSpPr>
        <p:spPr>
          <a:xfrm>
            <a:off x="208468" y="1299062"/>
            <a:ext cx="5890290" cy="12545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defRPr sz="2000">
                <a:latin typeface="ABeeZee"/>
                <a:ea typeface="ABeeZee"/>
                <a:cs typeface="ABeeZee"/>
                <a:sym typeface="ABeeZee"/>
              </a:defRPr>
            </a:pPr>
            <a:r>
              <a:t>Nel </a:t>
            </a:r>
            <a:r>
              <a:rPr b="1"/>
              <a:t>2019</a:t>
            </a:r>
            <a:r>
              <a:t>, il turismo in Italia aveva segnato il proprio </a:t>
            </a:r>
            <a:r>
              <a:rPr b="1"/>
              <a:t>record storico</a:t>
            </a:r>
            <a:r>
              <a:t>; era arrivata a quota 436,74 milioni di presenze e 131,38 milioni di turisti.</a:t>
            </a:r>
            <a:endParaRPr>
              <a:latin typeface="+mn-lt"/>
              <a:ea typeface="+mn-ea"/>
              <a:cs typeface="+mn-cs"/>
              <a:sym typeface="Calibri"/>
            </a:endParaRPr>
          </a:p>
        </p:txBody>
      </p:sp>
      <p:sp>
        <p:nvSpPr>
          <p:cNvPr id="337" name="CasellaDiTesto 4"/>
          <p:cNvSpPr txBox="1"/>
          <p:nvPr/>
        </p:nvSpPr>
        <p:spPr>
          <a:xfrm>
            <a:off x="5818686" y="5167131"/>
            <a:ext cx="6252173" cy="161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defRPr sz="2000">
                <a:latin typeface="ABeeZee"/>
                <a:ea typeface="ABeeZee"/>
                <a:cs typeface="ABeeZee"/>
                <a:sym typeface="ABeeZee"/>
              </a:defRPr>
            </a:pPr>
            <a:r>
              <a:rPr dirty="0"/>
              <a:t>Del </a:t>
            </a:r>
            <a:r>
              <a:rPr dirty="0" err="1"/>
              <a:t>totale</a:t>
            </a:r>
            <a:r>
              <a:rPr dirty="0"/>
              <a:t> </a:t>
            </a:r>
            <a:r>
              <a:rPr dirty="0" err="1"/>
              <a:t>dei</a:t>
            </a:r>
            <a:r>
              <a:rPr dirty="0"/>
              <a:t> </a:t>
            </a:r>
            <a:r>
              <a:rPr dirty="0" err="1"/>
              <a:t>viaggi</a:t>
            </a:r>
            <a:r>
              <a:rPr dirty="0"/>
              <a:t> </a:t>
            </a:r>
            <a:r>
              <a:rPr dirty="0" err="1"/>
              <a:t>registrati</a:t>
            </a:r>
            <a:r>
              <a:rPr dirty="0"/>
              <a:t> </a:t>
            </a:r>
            <a:r>
              <a:rPr dirty="0" err="1"/>
              <a:t>si</a:t>
            </a:r>
            <a:r>
              <a:rPr dirty="0"/>
              <a:t> </a:t>
            </a:r>
            <a:r>
              <a:rPr dirty="0" err="1"/>
              <a:t>stimava</a:t>
            </a:r>
            <a:r>
              <a:rPr dirty="0"/>
              <a:t> </a:t>
            </a:r>
            <a:r>
              <a:rPr dirty="0" err="1"/>
              <a:t>che</a:t>
            </a:r>
            <a:r>
              <a:rPr dirty="0"/>
              <a:t> le </a:t>
            </a:r>
            <a:r>
              <a:rPr b="1" dirty="0" err="1"/>
              <a:t>vacanze</a:t>
            </a:r>
            <a:r>
              <a:rPr dirty="0"/>
              <a:t> </a:t>
            </a:r>
            <a:r>
              <a:rPr dirty="0" err="1"/>
              <a:t>rappresentassero</a:t>
            </a:r>
            <a:r>
              <a:rPr dirty="0"/>
              <a:t> circa l’85%, </a:t>
            </a:r>
            <a:r>
              <a:rPr dirty="0" err="1"/>
              <a:t>mentre</a:t>
            </a:r>
            <a:r>
              <a:rPr dirty="0"/>
              <a:t> il 15% </a:t>
            </a:r>
            <a:r>
              <a:rPr dirty="0" err="1"/>
              <a:t>sia</a:t>
            </a:r>
            <a:r>
              <a:rPr dirty="0"/>
              <a:t> </a:t>
            </a:r>
            <a:r>
              <a:rPr dirty="0" err="1"/>
              <a:t>imputabile</a:t>
            </a:r>
            <a:r>
              <a:rPr dirty="0"/>
              <a:t> a </a:t>
            </a:r>
            <a:r>
              <a:rPr dirty="0" err="1"/>
              <a:t>viaggi</a:t>
            </a:r>
            <a:r>
              <a:rPr dirty="0"/>
              <a:t> per </a:t>
            </a:r>
            <a:r>
              <a:rPr b="1" dirty="0" err="1"/>
              <a:t>motivi</a:t>
            </a:r>
            <a:r>
              <a:rPr b="1" dirty="0"/>
              <a:t> di </a:t>
            </a:r>
            <a:r>
              <a:rPr b="1" dirty="0" err="1"/>
              <a:t>lavoro</a:t>
            </a:r>
            <a:r>
              <a:rPr dirty="0"/>
              <a:t>.</a:t>
            </a:r>
            <a:endParaRPr dirty="0">
              <a:latin typeface="+mn-lt"/>
              <a:ea typeface="+mn-ea"/>
              <a:cs typeface="+mn-cs"/>
              <a:sym typeface="Calibri"/>
            </a:endParaRPr>
          </a:p>
          <a:p>
            <a:pPr algn="just">
              <a:defRPr sz="2000">
                <a:latin typeface="ABeeZee"/>
                <a:ea typeface="ABeeZee"/>
                <a:cs typeface="ABeeZee"/>
                <a:sym typeface="ABeeZee"/>
              </a:defRPr>
            </a:pPr>
            <a:r>
              <a:rPr dirty="0"/>
              <a:t>Il 76,2% di </a:t>
            </a:r>
            <a:r>
              <a:rPr dirty="0" err="1"/>
              <a:t>questi</a:t>
            </a:r>
            <a:r>
              <a:rPr dirty="0"/>
              <a:t> </a:t>
            </a:r>
            <a:r>
              <a:rPr dirty="0" err="1"/>
              <a:t>viaggi</a:t>
            </a:r>
            <a:r>
              <a:rPr dirty="0"/>
              <a:t> </a:t>
            </a:r>
            <a:r>
              <a:rPr dirty="0" err="1"/>
              <a:t>aveva</a:t>
            </a:r>
            <a:r>
              <a:rPr dirty="0"/>
              <a:t> come </a:t>
            </a:r>
            <a:r>
              <a:rPr dirty="0" err="1"/>
              <a:t>destinazione</a:t>
            </a:r>
            <a:r>
              <a:rPr dirty="0"/>
              <a:t> una </a:t>
            </a:r>
            <a:r>
              <a:rPr dirty="0" err="1"/>
              <a:t>località</a:t>
            </a:r>
            <a:r>
              <a:rPr dirty="0"/>
              <a:t> </a:t>
            </a:r>
            <a:r>
              <a:rPr b="1" dirty="0" err="1"/>
              <a:t>italiana</a:t>
            </a:r>
            <a:r>
              <a:rPr dirty="0"/>
              <a:t>, </a:t>
            </a:r>
            <a:r>
              <a:rPr dirty="0" err="1"/>
              <a:t>mentre</a:t>
            </a:r>
            <a:r>
              <a:rPr dirty="0"/>
              <a:t> il 23,8% era </a:t>
            </a:r>
            <a:r>
              <a:rPr dirty="0" err="1"/>
              <a:t>diretto</a:t>
            </a:r>
            <a:r>
              <a:rPr dirty="0"/>
              <a:t> </a:t>
            </a:r>
            <a:r>
              <a:rPr dirty="0" err="1"/>
              <a:t>all’</a:t>
            </a:r>
            <a:r>
              <a:rPr b="1" dirty="0" err="1"/>
              <a:t>estero</a:t>
            </a:r>
            <a:r>
              <a:rPr dirty="0"/>
              <a:t>.</a:t>
            </a:r>
          </a:p>
        </p:txBody>
      </p:sp>
      <p:sp>
        <p:nvSpPr>
          <p:cNvPr id="338" name="CasellaDiTesto 13"/>
          <p:cNvSpPr txBox="1"/>
          <p:nvPr/>
        </p:nvSpPr>
        <p:spPr>
          <a:xfrm>
            <a:off x="674369" y="6321623"/>
            <a:ext cx="3034982" cy="3073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400" b="1">
                <a:latin typeface="ABeeZee"/>
                <a:ea typeface="ABeeZee"/>
                <a:cs typeface="ABeeZee"/>
                <a:sym typeface="ABeeZee"/>
              </a:defRPr>
            </a:lvl1pPr>
          </a:lstStyle>
          <a:p>
            <a:r>
              <a:t>FONTE: www.italiaindati.com</a:t>
            </a:r>
          </a:p>
        </p:txBody>
      </p:sp>
      <p:pic>
        <p:nvPicPr>
          <p:cNvPr id="339" name="Immagine 15" descr="Immagine 15"/>
          <p:cNvPicPr>
            <a:picLocks noChangeAspect="1"/>
          </p:cNvPicPr>
          <p:nvPr/>
        </p:nvPicPr>
        <p:blipFill>
          <a:blip r:embed="rId2"/>
          <a:stretch>
            <a:fillRect/>
          </a:stretch>
        </p:blipFill>
        <p:spPr>
          <a:xfrm>
            <a:off x="240881" y="2454127"/>
            <a:ext cx="5380458" cy="3794001"/>
          </a:xfrm>
          <a:prstGeom prst="rect">
            <a:avLst/>
          </a:prstGeom>
          <a:ln w="25400">
            <a:solidFill>
              <a:srgbClr val="000000"/>
            </a:solidFill>
          </a:ln>
          <a:effectLst>
            <a:glow rad="228600">
              <a:schemeClr val="accent3">
                <a:satMod val="175000"/>
                <a:alpha val="40000"/>
              </a:schemeClr>
            </a:glow>
          </a:effectLst>
        </p:spPr>
      </p:pic>
      <p:pic>
        <p:nvPicPr>
          <p:cNvPr id="340" name="Immagine 17" descr="Immagine 17"/>
          <p:cNvPicPr>
            <a:picLocks noChangeAspect="1"/>
          </p:cNvPicPr>
          <p:nvPr/>
        </p:nvPicPr>
        <p:blipFill>
          <a:blip r:embed="rId3"/>
          <a:stretch>
            <a:fillRect/>
          </a:stretch>
        </p:blipFill>
        <p:spPr>
          <a:xfrm>
            <a:off x="6345984" y="1245536"/>
            <a:ext cx="5380458" cy="3732502"/>
          </a:xfrm>
          <a:prstGeom prst="rect">
            <a:avLst/>
          </a:prstGeom>
          <a:ln w="25400">
            <a:solidFill>
              <a:srgbClr val="000000"/>
            </a:solidFill>
          </a:ln>
          <a:effectLst>
            <a:glow rad="228600">
              <a:schemeClr val="accent3">
                <a:satMod val="175000"/>
                <a:alpha val="40000"/>
              </a:schemeClr>
            </a:glow>
          </a:effectLst>
        </p:spPr>
      </p:pic>
      <p:sp>
        <p:nvSpPr>
          <p:cNvPr id="341" name="CasellaDiTesto 18"/>
          <p:cNvSpPr txBox="1"/>
          <p:nvPr/>
        </p:nvSpPr>
        <p:spPr>
          <a:xfrm>
            <a:off x="10798815" y="1244266"/>
            <a:ext cx="879628" cy="539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400">
                <a:latin typeface="ABeeZee"/>
                <a:ea typeface="ABeeZee"/>
                <a:cs typeface="ABeeZee"/>
                <a:sym typeface="ABeeZee"/>
              </a:defRPr>
            </a:pPr>
            <a:r>
              <a:rPr dirty="0"/>
              <a:t>Anno</a:t>
            </a:r>
            <a:r>
              <a:rPr dirty="0">
                <a:latin typeface="+mn-lt"/>
                <a:ea typeface="+mn-ea"/>
                <a:cs typeface="+mn-cs"/>
                <a:sym typeface="Calibri"/>
              </a:rPr>
              <a:t> 2019</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CasellaDiTesto 6"/>
          <p:cNvSpPr txBox="1"/>
          <p:nvPr/>
        </p:nvSpPr>
        <p:spPr>
          <a:xfrm>
            <a:off x="217820" y="1126045"/>
            <a:ext cx="6461328" cy="2834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defRPr sz="2000">
                <a:latin typeface="ABeeZee"/>
                <a:ea typeface="ABeeZee"/>
                <a:cs typeface="ABeeZee"/>
                <a:sym typeface="ABeeZee"/>
              </a:defRPr>
            </a:pPr>
            <a:r>
              <a:t>Nel </a:t>
            </a:r>
            <a:r>
              <a:rPr b="1"/>
              <a:t>2020</a:t>
            </a:r>
            <a:r>
              <a:t> i viaggi dei residenti in Italia hanno toccato il minimo storico: 37,5 milioni di viaggi (-47,8%) con 231,2 milioni di pernottamenti (-43,5%).</a:t>
            </a:r>
            <a:endParaRPr>
              <a:latin typeface="+mn-lt"/>
              <a:ea typeface="+mn-ea"/>
              <a:cs typeface="+mn-cs"/>
              <a:sym typeface="Calibri"/>
            </a:endParaRPr>
          </a:p>
          <a:p>
            <a:pPr algn="just">
              <a:defRPr sz="2000">
                <a:latin typeface="ABeeZee"/>
                <a:ea typeface="ABeeZee"/>
                <a:cs typeface="ABeeZee"/>
                <a:sym typeface="ABeeZee"/>
              </a:defRPr>
            </a:pPr>
            <a:r>
              <a:t>Il calo più consistente si rileva nel segmento dei viaggi per </a:t>
            </a:r>
            <a:r>
              <a:rPr b="1"/>
              <a:t>motivi di lavoro </a:t>
            </a:r>
            <a:r>
              <a:t>(-68%), mentre per quanto riguarda le </a:t>
            </a:r>
            <a:r>
              <a:rPr b="1"/>
              <a:t>vacanze</a:t>
            </a:r>
            <a:r>
              <a:t>, le mete italiane subiscono il contraccolpo minore, registrando tra il 2019 e il 2020 una variazione negativa del 37%. Le </a:t>
            </a:r>
            <a:r>
              <a:rPr b="1"/>
              <a:t>destinazioni estere </a:t>
            </a:r>
            <a:r>
              <a:t>subiscono vero e proprio tracollo: la riduzione dei viaggi è dell’80%.</a:t>
            </a:r>
          </a:p>
        </p:txBody>
      </p:sp>
      <p:sp>
        <p:nvSpPr>
          <p:cNvPr id="344" name="CasellaDiTesto 5"/>
          <p:cNvSpPr txBox="1"/>
          <p:nvPr/>
        </p:nvSpPr>
        <p:spPr>
          <a:xfrm>
            <a:off x="6088991" y="4393504"/>
            <a:ext cx="5927622" cy="161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defRPr sz="2000">
                <a:latin typeface="ABeeZee"/>
                <a:ea typeface="ABeeZee"/>
                <a:cs typeface="ABeeZee"/>
                <a:sym typeface="ABeeZee"/>
              </a:defRPr>
            </a:pPr>
            <a:r>
              <a:rPr dirty="0"/>
              <a:t>La </a:t>
            </a:r>
            <a:r>
              <a:rPr dirty="0" err="1"/>
              <a:t>pandemia</a:t>
            </a:r>
            <a:r>
              <a:rPr dirty="0"/>
              <a:t> ha </a:t>
            </a:r>
            <a:r>
              <a:rPr dirty="0" err="1"/>
              <a:t>aumentato</a:t>
            </a:r>
            <a:r>
              <a:rPr dirty="0"/>
              <a:t> il </a:t>
            </a:r>
            <a:r>
              <a:rPr dirty="0" err="1"/>
              <a:t>ricorso</a:t>
            </a:r>
            <a:r>
              <a:rPr dirty="0"/>
              <a:t> </a:t>
            </a:r>
            <a:r>
              <a:rPr dirty="0" err="1"/>
              <a:t>agli</a:t>
            </a:r>
            <a:r>
              <a:rPr dirty="0"/>
              <a:t> </a:t>
            </a:r>
            <a:r>
              <a:rPr b="1" dirty="0" err="1"/>
              <a:t>alloggi</a:t>
            </a:r>
            <a:r>
              <a:rPr b="1" dirty="0"/>
              <a:t> </a:t>
            </a:r>
            <a:r>
              <a:rPr b="1" dirty="0" err="1"/>
              <a:t>privati</a:t>
            </a:r>
            <a:r>
              <a:rPr b="1" dirty="0"/>
              <a:t> </a:t>
            </a:r>
            <a:r>
              <a:rPr dirty="0"/>
              <a:t>e </a:t>
            </a:r>
            <a:r>
              <a:rPr dirty="0" err="1"/>
              <a:t>tra</a:t>
            </a:r>
            <a:r>
              <a:rPr dirty="0"/>
              <a:t> le </a:t>
            </a:r>
            <a:r>
              <a:rPr dirty="0" err="1"/>
              <a:t>strutture</a:t>
            </a:r>
            <a:r>
              <a:rPr dirty="0"/>
              <a:t> </a:t>
            </a:r>
            <a:r>
              <a:rPr dirty="0" err="1"/>
              <a:t>ricettive</a:t>
            </a:r>
            <a:r>
              <a:rPr dirty="0"/>
              <a:t> </a:t>
            </a:r>
            <a:r>
              <a:rPr dirty="0" err="1"/>
              <a:t>collettive</a:t>
            </a:r>
            <a:r>
              <a:rPr dirty="0"/>
              <a:t>, le </a:t>
            </a:r>
            <a:r>
              <a:rPr dirty="0" err="1"/>
              <a:t>più</a:t>
            </a:r>
            <a:r>
              <a:rPr dirty="0"/>
              <a:t> </a:t>
            </a:r>
            <a:r>
              <a:rPr dirty="0" err="1"/>
              <a:t>colpite</a:t>
            </a:r>
            <a:r>
              <a:rPr dirty="0"/>
              <a:t> dal </a:t>
            </a:r>
            <a:r>
              <a:rPr dirty="0" err="1"/>
              <a:t>netto</a:t>
            </a:r>
            <a:r>
              <a:rPr dirty="0"/>
              <a:t> calo </a:t>
            </a:r>
            <a:r>
              <a:rPr dirty="0" err="1"/>
              <a:t>dei</a:t>
            </a:r>
            <a:r>
              <a:rPr dirty="0"/>
              <a:t> </a:t>
            </a:r>
            <a:r>
              <a:rPr dirty="0" err="1"/>
              <a:t>viaggi</a:t>
            </a:r>
            <a:r>
              <a:rPr dirty="0"/>
              <a:t> con </a:t>
            </a:r>
            <a:r>
              <a:rPr dirty="0" err="1"/>
              <a:t>pernottamento</a:t>
            </a:r>
            <a:r>
              <a:rPr dirty="0"/>
              <a:t> </a:t>
            </a:r>
            <a:r>
              <a:rPr dirty="0" err="1"/>
              <a:t>sono</a:t>
            </a:r>
            <a:r>
              <a:rPr dirty="0"/>
              <a:t> </a:t>
            </a:r>
            <a:r>
              <a:rPr dirty="0" err="1"/>
              <a:t>gli</a:t>
            </a:r>
            <a:r>
              <a:rPr dirty="0"/>
              <a:t> </a:t>
            </a:r>
            <a:r>
              <a:rPr b="1" dirty="0" err="1"/>
              <a:t>alberghi</a:t>
            </a:r>
            <a:r>
              <a:rPr dirty="0"/>
              <a:t> (-57,8% di </a:t>
            </a:r>
            <a:r>
              <a:rPr dirty="0" err="1"/>
              <a:t>viaggi</a:t>
            </a:r>
            <a:r>
              <a:rPr dirty="0"/>
              <a:t> e -62,2% di </a:t>
            </a:r>
            <a:r>
              <a:rPr dirty="0" err="1"/>
              <a:t>notti</a:t>
            </a:r>
            <a:r>
              <a:rPr dirty="0"/>
              <a:t>).</a:t>
            </a:r>
          </a:p>
        </p:txBody>
      </p:sp>
      <p:pic>
        <p:nvPicPr>
          <p:cNvPr id="345" name="Immagine 9" descr="Immagine 9"/>
          <p:cNvPicPr>
            <a:picLocks noChangeAspect="1"/>
          </p:cNvPicPr>
          <p:nvPr/>
        </p:nvPicPr>
        <p:blipFill>
          <a:blip r:embed="rId2"/>
          <a:stretch>
            <a:fillRect/>
          </a:stretch>
        </p:blipFill>
        <p:spPr>
          <a:xfrm>
            <a:off x="6861218" y="1237469"/>
            <a:ext cx="5084064" cy="2622655"/>
          </a:xfrm>
          <a:prstGeom prst="rect">
            <a:avLst/>
          </a:prstGeom>
          <a:ln w="25400">
            <a:solidFill>
              <a:srgbClr val="000000"/>
            </a:solidFill>
          </a:ln>
          <a:effectLst>
            <a:glow rad="228600">
              <a:schemeClr val="accent3">
                <a:satMod val="175000"/>
                <a:alpha val="40000"/>
              </a:schemeClr>
            </a:glow>
          </a:effectLst>
        </p:spPr>
      </p:pic>
      <p:pic>
        <p:nvPicPr>
          <p:cNvPr id="346" name="Immagine 10" descr="Immagine 10"/>
          <p:cNvPicPr>
            <a:picLocks noChangeAspect="1"/>
          </p:cNvPicPr>
          <p:nvPr/>
        </p:nvPicPr>
        <p:blipFill>
          <a:blip r:embed="rId3"/>
          <a:stretch>
            <a:fillRect/>
          </a:stretch>
        </p:blipFill>
        <p:spPr>
          <a:xfrm>
            <a:off x="1306099" y="4115939"/>
            <a:ext cx="4284769" cy="2533604"/>
          </a:xfrm>
          <a:prstGeom prst="rect">
            <a:avLst/>
          </a:prstGeom>
          <a:ln w="25400">
            <a:solidFill>
              <a:srgbClr val="000000"/>
            </a:solidFill>
          </a:ln>
          <a:effectLst>
            <a:glow rad="228600">
              <a:schemeClr val="accent3">
                <a:satMod val="175000"/>
                <a:alpha val="40000"/>
              </a:schemeClr>
            </a:glow>
          </a:effectLst>
        </p:spPr>
      </p:pic>
      <p:sp>
        <p:nvSpPr>
          <p:cNvPr id="347" name="CasellaDiTesto 11"/>
          <p:cNvSpPr txBox="1"/>
          <p:nvPr/>
        </p:nvSpPr>
        <p:spPr>
          <a:xfrm>
            <a:off x="7018990" y="6331708"/>
            <a:ext cx="4310169" cy="523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400" b="1">
                <a:latin typeface="ABeeZee"/>
                <a:ea typeface="ABeeZee"/>
                <a:cs typeface="ABeeZee"/>
                <a:sym typeface="ABeeZee"/>
              </a:defRPr>
            </a:lvl1pPr>
          </a:lstStyle>
          <a:p>
            <a:r>
              <a:rPr dirty="0"/>
              <a:t>FONTE: www.italiaindati.com  www.federalberghi.it</a:t>
            </a:r>
          </a:p>
        </p:txBody>
      </p:sp>
      <p:sp>
        <p:nvSpPr>
          <p:cNvPr id="348" name="Titolo 1"/>
          <p:cNvSpPr txBox="1"/>
          <p:nvPr/>
        </p:nvSpPr>
        <p:spPr>
          <a:xfrm>
            <a:off x="127321" y="71631"/>
            <a:ext cx="11937358" cy="980441"/>
          </a:xfrm>
          <a:prstGeom prst="rect">
            <a:avLst/>
          </a:prstGeom>
          <a:ln w="12700">
            <a:miter lim="400000"/>
          </a:ln>
          <a:effectLst>
            <a:outerShdw blurRad="50800" dist="38100" dir="2700000" algn="tl"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b">
            <a:spAutoFit/>
          </a:bodyPr>
          <a:lstStyle>
            <a:lvl1pPr algn="ctr">
              <a:lnSpc>
                <a:spcPct val="90000"/>
              </a:lnSpc>
              <a:defRPr sz="5800" b="1">
                <a:latin typeface="Amasis MT Pro Black"/>
                <a:ea typeface="Amasis MT Pro Black"/>
                <a:cs typeface="Amasis MT Pro Black"/>
                <a:sym typeface="Amasis MT Pro Black"/>
              </a:defRPr>
            </a:lvl1pPr>
          </a:lstStyle>
          <a:p>
            <a:r>
              <a:rPr dirty="0"/>
              <a:t>1.5.1) L’ITALIA (2/2)</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Titolo 1"/>
          <p:cNvSpPr txBox="1">
            <a:spLocks noGrp="1"/>
          </p:cNvSpPr>
          <p:nvPr>
            <p:ph type="title"/>
          </p:nvPr>
        </p:nvSpPr>
        <p:spPr>
          <a:xfrm>
            <a:off x="-318152" y="0"/>
            <a:ext cx="12730354" cy="1101177"/>
          </a:xfrm>
          <a:prstGeom prst="rect">
            <a:avLst/>
          </a:prstGeom>
          <a:effectLst>
            <a:outerShdw blurRad="50800" dist="38100" dir="2700000" algn="tl" rotWithShape="0">
              <a:prstClr val="black">
                <a:alpha val="40000"/>
              </a:prstClr>
            </a:outerShdw>
          </a:effectLst>
        </p:spPr>
        <p:txBody>
          <a:bodyPr>
            <a:normAutofit/>
          </a:bodyPr>
          <a:lstStyle>
            <a:lvl1pPr>
              <a:defRPr sz="5800">
                <a:latin typeface="Amasis MT Pro Black"/>
                <a:ea typeface="Amasis MT Pro Black"/>
                <a:cs typeface="Amasis MT Pro Black"/>
                <a:sym typeface="Amasis MT Pro Black"/>
              </a:defRPr>
            </a:lvl1pPr>
          </a:lstStyle>
          <a:p>
            <a:r>
              <a:rPr sz="5700" dirty="0"/>
              <a:t>1.6) MERCATO CAPSULE HOTEL</a:t>
            </a:r>
          </a:p>
        </p:txBody>
      </p:sp>
      <p:sp>
        <p:nvSpPr>
          <p:cNvPr id="351" name="CasellaDiTesto 11"/>
          <p:cNvSpPr txBox="1"/>
          <p:nvPr/>
        </p:nvSpPr>
        <p:spPr>
          <a:xfrm>
            <a:off x="326753" y="1411152"/>
            <a:ext cx="5006433" cy="176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defRPr>
                <a:latin typeface="ABeeZee"/>
                <a:ea typeface="ABeeZee"/>
                <a:cs typeface="ABeeZee"/>
                <a:sym typeface="ABeeZee"/>
              </a:defRPr>
            </a:pPr>
            <a:r>
              <a:t>La </a:t>
            </a:r>
            <a:r>
              <a:rPr b="1"/>
              <a:t>dimensione del mercato </a:t>
            </a:r>
            <a:r>
              <a:t>globale dei Capsule Hotel è stata valutata per </a:t>
            </a:r>
            <a:r>
              <a:rPr b="1"/>
              <a:t>202,3 milioni di dollari </a:t>
            </a:r>
            <a:r>
              <a:t>nel 2019 e si prevede che raggiungerà i 276,2 milioni di dollari entro il 2028, registrando un </a:t>
            </a:r>
            <a:r>
              <a:rPr b="1"/>
              <a:t>CAGR</a:t>
            </a:r>
            <a:r>
              <a:t> dell'8,2% dal 2022 al 2028. </a:t>
            </a:r>
          </a:p>
        </p:txBody>
      </p:sp>
      <p:sp>
        <p:nvSpPr>
          <p:cNvPr id="352" name="CasellaDiTesto 12"/>
          <p:cNvSpPr txBox="1"/>
          <p:nvPr/>
        </p:nvSpPr>
        <p:spPr>
          <a:xfrm>
            <a:off x="5576552" y="3643731"/>
            <a:ext cx="6449184" cy="3164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defRPr>
                <a:latin typeface="ABeeZee"/>
                <a:ea typeface="ABeeZee"/>
                <a:cs typeface="ABeeZee"/>
                <a:sym typeface="ABeeZee"/>
              </a:defRPr>
            </a:pPr>
            <a:r>
              <a:rPr dirty="0"/>
              <a:t>I </a:t>
            </a:r>
            <a:r>
              <a:rPr dirty="0" err="1"/>
              <a:t>viaggiatori</a:t>
            </a:r>
            <a:r>
              <a:rPr dirty="0"/>
              <a:t> </a:t>
            </a:r>
            <a:r>
              <a:rPr dirty="0" err="1"/>
              <a:t>propensi</a:t>
            </a:r>
            <a:r>
              <a:rPr dirty="0"/>
              <a:t> </a:t>
            </a:r>
            <a:r>
              <a:rPr dirty="0" err="1"/>
              <a:t>all’utilizzo</a:t>
            </a:r>
            <a:r>
              <a:rPr dirty="0"/>
              <a:t> </a:t>
            </a:r>
            <a:r>
              <a:rPr dirty="0" err="1"/>
              <a:t>dei</a:t>
            </a:r>
            <a:r>
              <a:rPr dirty="0"/>
              <a:t> Capsule Hotel </a:t>
            </a:r>
            <a:r>
              <a:rPr dirty="0" err="1"/>
              <a:t>sono</a:t>
            </a:r>
            <a:r>
              <a:rPr dirty="0"/>
              <a:t> </a:t>
            </a:r>
            <a:r>
              <a:rPr dirty="0" err="1"/>
              <a:t>così</a:t>
            </a:r>
            <a:r>
              <a:rPr dirty="0"/>
              <a:t> divisi:</a:t>
            </a:r>
            <a:endParaRPr dirty="0">
              <a:latin typeface="+mn-lt"/>
              <a:ea typeface="+mn-ea"/>
              <a:cs typeface="+mn-cs"/>
              <a:sym typeface="Calibri"/>
            </a:endParaRPr>
          </a:p>
          <a:p>
            <a:pPr marL="285750" indent="-285750" algn="just">
              <a:buSzPct val="100000"/>
              <a:buFont typeface="Arial"/>
              <a:buChar char="•"/>
              <a:defRPr b="1">
                <a:latin typeface="ABeeZee"/>
                <a:ea typeface="ABeeZee"/>
                <a:cs typeface="ABeeZee"/>
                <a:sym typeface="ABeeZee"/>
              </a:defRPr>
            </a:pPr>
            <a:r>
              <a:rPr dirty="0" err="1"/>
              <a:t>Viaggiatori</a:t>
            </a:r>
            <a:r>
              <a:rPr dirty="0"/>
              <a:t> </a:t>
            </a:r>
            <a:r>
              <a:rPr dirty="0" err="1"/>
              <a:t>solitari</a:t>
            </a:r>
            <a:r>
              <a:rPr dirty="0"/>
              <a:t> </a:t>
            </a:r>
            <a:r>
              <a:rPr b="0" dirty="0"/>
              <a:t>(</a:t>
            </a:r>
            <a:r>
              <a:rPr b="0" dirty="0" err="1"/>
              <a:t>mercato</a:t>
            </a:r>
            <a:r>
              <a:rPr b="0" dirty="0"/>
              <a:t> </a:t>
            </a:r>
            <a:r>
              <a:rPr b="0" dirty="0" err="1"/>
              <a:t>potenziale</a:t>
            </a:r>
            <a:r>
              <a:rPr b="0" dirty="0"/>
              <a:t> di 177.4 </a:t>
            </a:r>
            <a:r>
              <a:rPr b="0" dirty="0" err="1"/>
              <a:t>milioni</a:t>
            </a:r>
            <a:r>
              <a:rPr b="0" dirty="0"/>
              <a:t> di </a:t>
            </a:r>
            <a:r>
              <a:rPr b="0" dirty="0" err="1"/>
              <a:t>dollari</a:t>
            </a:r>
            <a:r>
              <a:rPr b="0" dirty="0"/>
              <a:t> </a:t>
            </a:r>
            <a:r>
              <a:rPr b="0" dirty="0" err="1"/>
              <a:t>nel</a:t>
            </a:r>
            <a:r>
              <a:rPr b="0" dirty="0"/>
              <a:t> </a:t>
            </a:r>
            <a:r>
              <a:rPr b="0" dirty="0" err="1"/>
              <a:t>periodo</a:t>
            </a:r>
            <a:r>
              <a:rPr b="0" dirty="0"/>
              <a:t> 2021-2028);</a:t>
            </a:r>
          </a:p>
          <a:p>
            <a:pPr marL="285750" indent="-285750" algn="just">
              <a:buSzPct val="100000"/>
              <a:buFont typeface="Arial"/>
              <a:buChar char="•"/>
              <a:defRPr b="1">
                <a:latin typeface="ABeeZee"/>
                <a:ea typeface="ABeeZee"/>
                <a:cs typeface="ABeeZee"/>
                <a:sym typeface="ABeeZee"/>
              </a:defRPr>
            </a:pPr>
            <a:r>
              <a:rPr dirty="0" err="1"/>
              <a:t>Soggetti</a:t>
            </a:r>
            <a:r>
              <a:rPr dirty="0"/>
              <a:t> </a:t>
            </a:r>
            <a:r>
              <a:rPr dirty="0" err="1"/>
              <a:t>che</a:t>
            </a:r>
            <a:r>
              <a:rPr dirty="0"/>
              <a:t> </a:t>
            </a:r>
            <a:r>
              <a:rPr dirty="0" err="1"/>
              <a:t>effettuano</a:t>
            </a:r>
            <a:r>
              <a:rPr dirty="0"/>
              <a:t> </a:t>
            </a:r>
            <a:r>
              <a:rPr dirty="0" err="1"/>
              <a:t>prenotazioni</a:t>
            </a:r>
            <a:r>
              <a:rPr dirty="0"/>
              <a:t> off-line </a:t>
            </a:r>
            <a:r>
              <a:rPr b="0" dirty="0"/>
              <a:t>(</a:t>
            </a:r>
            <a:r>
              <a:rPr b="0" dirty="0" err="1"/>
              <a:t>mercato</a:t>
            </a:r>
            <a:r>
              <a:rPr b="0" dirty="0"/>
              <a:t> </a:t>
            </a:r>
            <a:r>
              <a:rPr b="0" dirty="0" err="1"/>
              <a:t>potenziale</a:t>
            </a:r>
            <a:r>
              <a:rPr b="0" dirty="0"/>
              <a:t> di 164.7 </a:t>
            </a:r>
            <a:r>
              <a:rPr b="0" dirty="0" err="1"/>
              <a:t>milioni</a:t>
            </a:r>
            <a:r>
              <a:rPr b="0" dirty="0"/>
              <a:t> di </a:t>
            </a:r>
            <a:r>
              <a:rPr b="0" dirty="0" err="1"/>
              <a:t>dollari</a:t>
            </a:r>
            <a:r>
              <a:rPr b="0" dirty="0"/>
              <a:t> </a:t>
            </a:r>
            <a:r>
              <a:rPr b="0" dirty="0" err="1"/>
              <a:t>nel</a:t>
            </a:r>
            <a:r>
              <a:rPr b="0" dirty="0"/>
              <a:t> </a:t>
            </a:r>
            <a:r>
              <a:rPr b="0" dirty="0" err="1"/>
              <a:t>periodo</a:t>
            </a:r>
            <a:r>
              <a:rPr b="0" dirty="0"/>
              <a:t> 2021-2028);</a:t>
            </a:r>
            <a:endParaRPr dirty="0">
              <a:latin typeface="+mn-lt"/>
              <a:ea typeface="+mn-ea"/>
              <a:cs typeface="+mn-cs"/>
              <a:sym typeface="Calibri"/>
            </a:endParaRPr>
          </a:p>
          <a:p>
            <a:pPr marL="285750" indent="-285750" algn="just">
              <a:buSzPct val="100000"/>
              <a:buFont typeface="Arial"/>
              <a:buChar char="•"/>
              <a:defRPr b="1">
                <a:latin typeface="ABeeZee"/>
                <a:ea typeface="ABeeZee"/>
                <a:cs typeface="ABeeZee"/>
                <a:sym typeface="ABeeZee"/>
              </a:defRPr>
            </a:pPr>
            <a:r>
              <a:rPr dirty="0" err="1"/>
              <a:t>Utenti</a:t>
            </a:r>
            <a:r>
              <a:rPr dirty="0"/>
              <a:t> </a:t>
            </a:r>
            <a:r>
              <a:rPr dirty="0" err="1"/>
              <a:t>appartenenti</a:t>
            </a:r>
            <a:r>
              <a:rPr dirty="0"/>
              <a:t> alle </a:t>
            </a:r>
            <a:r>
              <a:rPr dirty="0" err="1"/>
              <a:t>generazioni</a:t>
            </a:r>
            <a:r>
              <a:rPr dirty="0"/>
              <a:t> Y e Z </a:t>
            </a:r>
            <a:r>
              <a:rPr b="0" dirty="0"/>
              <a:t>(</a:t>
            </a:r>
            <a:r>
              <a:rPr b="0" dirty="0" err="1"/>
              <a:t>mercato</a:t>
            </a:r>
            <a:r>
              <a:rPr b="0" dirty="0"/>
              <a:t> </a:t>
            </a:r>
            <a:r>
              <a:rPr b="0" dirty="0" err="1"/>
              <a:t>potenziale</a:t>
            </a:r>
            <a:r>
              <a:rPr b="0" dirty="0"/>
              <a:t> di 69.9 </a:t>
            </a:r>
            <a:r>
              <a:rPr b="0" dirty="0" err="1"/>
              <a:t>milioni</a:t>
            </a:r>
            <a:r>
              <a:rPr b="0" dirty="0"/>
              <a:t> di </a:t>
            </a:r>
            <a:r>
              <a:rPr b="0" dirty="0" err="1"/>
              <a:t>dollari</a:t>
            </a:r>
            <a:r>
              <a:rPr b="0" dirty="0"/>
              <a:t> </a:t>
            </a:r>
            <a:r>
              <a:rPr b="0" dirty="0" err="1"/>
              <a:t>nel</a:t>
            </a:r>
            <a:r>
              <a:rPr b="0" dirty="0"/>
              <a:t> </a:t>
            </a:r>
            <a:r>
              <a:rPr b="0" dirty="0" err="1"/>
              <a:t>periodo</a:t>
            </a:r>
            <a:r>
              <a:rPr b="0" dirty="0"/>
              <a:t> 2021-2028);</a:t>
            </a:r>
            <a:endParaRPr dirty="0">
              <a:latin typeface="+mn-lt"/>
              <a:ea typeface="+mn-ea"/>
              <a:cs typeface="+mn-cs"/>
              <a:sym typeface="Calibri"/>
            </a:endParaRPr>
          </a:p>
          <a:p>
            <a:pPr marL="285750" indent="-285750" algn="just">
              <a:buSzPct val="100000"/>
              <a:buFont typeface="Arial"/>
              <a:buChar char="•"/>
              <a:defRPr b="1">
                <a:latin typeface="ABeeZee"/>
                <a:ea typeface="ABeeZee"/>
                <a:cs typeface="ABeeZee"/>
                <a:sym typeface="ABeeZee"/>
              </a:defRPr>
            </a:pPr>
            <a:r>
              <a:rPr dirty="0" err="1"/>
              <a:t>Viaggiatori</a:t>
            </a:r>
            <a:r>
              <a:rPr dirty="0"/>
              <a:t> </a:t>
            </a:r>
            <a:r>
              <a:rPr dirty="0" err="1"/>
              <a:t>visitanti</a:t>
            </a:r>
            <a:r>
              <a:rPr dirty="0"/>
              <a:t> </a:t>
            </a:r>
            <a:r>
              <a:rPr dirty="0" err="1"/>
              <a:t>l’Asia</a:t>
            </a:r>
            <a:r>
              <a:rPr dirty="0"/>
              <a:t> Pacifica, </a:t>
            </a:r>
            <a:r>
              <a:rPr dirty="0" err="1"/>
              <a:t>seguita</a:t>
            </a:r>
            <a:r>
              <a:rPr dirty="0"/>
              <a:t> da </a:t>
            </a:r>
            <a:r>
              <a:rPr dirty="0" err="1"/>
              <a:t>quelli</a:t>
            </a:r>
            <a:r>
              <a:rPr dirty="0"/>
              <a:t> </a:t>
            </a:r>
            <a:r>
              <a:rPr dirty="0" err="1"/>
              <a:t>visitanti</a:t>
            </a:r>
            <a:r>
              <a:rPr dirty="0"/>
              <a:t> </a:t>
            </a:r>
            <a:r>
              <a:rPr dirty="0" err="1"/>
              <a:t>l’Europa</a:t>
            </a:r>
            <a:r>
              <a:rPr b="0" dirty="0"/>
              <a:t> (</a:t>
            </a:r>
            <a:r>
              <a:rPr b="0" dirty="0" err="1"/>
              <a:t>mercato</a:t>
            </a:r>
            <a:r>
              <a:rPr b="0" dirty="0"/>
              <a:t> </a:t>
            </a:r>
            <a:r>
              <a:rPr b="0" dirty="0" err="1"/>
              <a:t>potenziale</a:t>
            </a:r>
            <a:r>
              <a:rPr b="0" dirty="0"/>
              <a:t> di 179.1 </a:t>
            </a:r>
            <a:r>
              <a:rPr b="0" dirty="0" err="1"/>
              <a:t>milioni</a:t>
            </a:r>
            <a:r>
              <a:rPr b="0" dirty="0"/>
              <a:t> di </a:t>
            </a:r>
            <a:r>
              <a:rPr b="0" dirty="0" err="1"/>
              <a:t>dollari</a:t>
            </a:r>
            <a:r>
              <a:rPr b="0" dirty="0"/>
              <a:t> </a:t>
            </a:r>
            <a:r>
              <a:rPr b="0" dirty="0" err="1"/>
              <a:t>nel</a:t>
            </a:r>
            <a:r>
              <a:rPr b="0" dirty="0"/>
              <a:t> </a:t>
            </a:r>
            <a:r>
              <a:rPr b="0" dirty="0" err="1"/>
              <a:t>periodo</a:t>
            </a:r>
            <a:r>
              <a:rPr b="0" dirty="0"/>
              <a:t> 2021-2028).</a:t>
            </a:r>
          </a:p>
        </p:txBody>
      </p:sp>
      <p:pic>
        <p:nvPicPr>
          <p:cNvPr id="353" name="Immagine 18" descr="Immagine 18"/>
          <p:cNvPicPr>
            <a:picLocks noChangeAspect="1"/>
          </p:cNvPicPr>
          <p:nvPr/>
        </p:nvPicPr>
        <p:blipFill>
          <a:blip r:embed="rId2"/>
          <a:stretch>
            <a:fillRect/>
          </a:stretch>
        </p:blipFill>
        <p:spPr>
          <a:xfrm>
            <a:off x="281033" y="3498494"/>
            <a:ext cx="5097873" cy="2470797"/>
          </a:xfrm>
          <a:prstGeom prst="rect">
            <a:avLst/>
          </a:prstGeom>
          <a:ln w="19050">
            <a:solidFill>
              <a:srgbClr val="000000"/>
            </a:solidFill>
          </a:ln>
          <a:effectLst>
            <a:glow rad="228600">
              <a:schemeClr val="accent3">
                <a:satMod val="175000"/>
                <a:alpha val="40000"/>
              </a:schemeClr>
            </a:glow>
          </a:effectLst>
        </p:spPr>
      </p:pic>
      <p:sp>
        <p:nvSpPr>
          <p:cNvPr id="354" name="CasellaDiTesto 7"/>
          <p:cNvSpPr txBox="1"/>
          <p:nvPr/>
        </p:nvSpPr>
        <p:spPr>
          <a:xfrm>
            <a:off x="383903" y="6108924"/>
            <a:ext cx="3255442" cy="523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400" b="1">
                <a:latin typeface="ABeeZee"/>
                <a:ea typeface="ABeeZee"/>
                <a:cs typeface="ABeeZee"/>
                <a:sym typeface="ABeeZee"/>
              </a:defRPr>
            </a:lvl1pPr>
          </a:lstStyle>
          <a:p>
            <a:r>
              <a:rPr dirty="0"/>
              <a:t>FONTE: www.alliedmarketresearch.com</a:t>
            </a:r>
          </a:p>
        </p:txBody>
      </p:sp>
      <p:pic>
        <p:nvPicPr>
          <p:cNvPr id="355" name="Immagine 1" descr="Immagine 1"/>
          <p:cNvPicPr>
            <a:picLocks noChangeAspect="1"/>
          </p:cNvPicPr>
          <p:nvPr/>
        </p:nvPicPr>
        <p:blipFill>
          <a:blip r:embed="rId3"/>
          <a:stretch>
            <a:fillRect/>
          </a:stretch>
        </p:blipFill>
        <p:spPr>
          <a:xfrm>
            <a:off x="6151159" y="1240518"/>
            <a:ext cx="5299970" cy="2263873"/>
          </a:xfrm>
          <a:prstGeom prst="rect">
            <a:avLst/>
          </a:prstGeom>
          <a:ln w="19050">
            <a:solidFill>
              <a:srgbClr val="000000"/>
            </a:solidFill>
          </a:ln>
          <a:effectLst>
            <a:glow rad="228600">
              <a:schemeClr val="accent3">
                <a:satMod val="175000"/>
                <a:alpha val="40000"/>
              </a:schemeClr>
            </a:glow>
          </a:effectLst>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Titolo 1"/>
          <p:cNvSpPr txBox="1">
            <a:spLocks noGrp="1"/>
          </p:cNvSpPr>
          <p:nvPr>
            <p:ph type="title"/>
          </p:nvPr>
        </p:nvSpPr>
        <p:spPr>
          <a:xfrm>
            <a:off x="71695" y="-100517"/>
            <a:ext cx="12048610" cy="1828801"/>
          </a:xfrm>
          <a:prstGeom prst="rect">
            <a:avLst/>
          </a:prstGeom>
          <a:effectLst>
            <a:outerShdw blurRad="50800" dist="38100" dir="2700000" algn="tl" rotWithShape="0">
              <a:prstClr val="black">
                <a:alpha val="40000"/>
              </a:prstClr>
            </a:outerShdw>
          </a:effectLst>
        </p:spPr>
        <p:txBody>
          <a:bodyPr/>
          <a:lstStyle>
            <a:lvl1pPr>
              <a:defRPr sz="5800">
                <a:latin typeface="Amasis MT Pro Black"/>
                <a:ea typeface="Amasis MT Pro Black"/>
                <a:cs typeface="Amasis MT Pro Black"/>
                <a:sym typeface="Amasis MT Pro Black"/>
              </a:defRPr>
            </a:lvl1pPr>
          </a:lstStyle>
          <a:p>
            <a:r>
              <a:rPr dirty="0"/>
              <a:t>1.7) OBIETTIVO DELLA RICERCA</a:t>
            </a:r>
          </a:p>
        </p:txBody>
      </p:sp>
      <p:sp>
        <p:nvSpPr>
          <p:cNvPr id="358" name="Sottotitolo 2"/>
          <p:cNvSpPr txBox="1">
            <a:spLocks noGrp="1"/>
          </p:cNvSpPr>
          <p:nvPr>
            <p:ph type="body" idx="1"/>
          </p:nvPr>
        </p:nvSpPr>
        <p:spPr>
          <a:xfrm>
            <a:off x="396926" y="1650268"/>
            <a:ext cx="11398148" cy="4393848"/>
          </a:xfrm>
          <a:prstGeom prst="rect">
            <a:avLst/>
          </a:prstGeom>
        </p:spPr>
        <p:txBody>
          <a:bodyPr/>
          <a:lstStyle/>
          <a:p>
            <a:pPr algn="just">
              <a:lnSpc>
                <a:spcPct val="120000"/>
              </a:lnSpc>
              <a:spcBef>
                <a:spcPts val="0"/>
              </a:spcBef>
              <a:defRPr sz="2000">
                <a:latin typeface="ABeeZee"/>
                <a:ea typeface="ABeeZee"/>
                <a:cs typeface="ABeeZee"/>
                <a:sym typeface="ABeeZee"/>
              </a:defRPr>
            </a:pPr>
            <a:r>
              <a:t>L’</a:t>
            </a:r>
            <a:r>
              <a:rPr b="1"/>
              <a:t>obiettivo della ricerca</a:t>
            </a:r>
            <a:r>
              <a:t> è, come già accennato, quello di valutare  (dal punto di vista di un’agenzia di viaggi operante nel comune di Milano) l’</a:t>
            </a:r>
            <a:r>
              <a:rPr b="1"/>
              <a:t>eventuale offerta di un pacchetto di viaggio comprensivo di alloggio in un Capsule Hotel</a:t>
            </a:r>
            <a:r>
              <a:t>.</a:t>
            </a:r>
          </a:p>
          <a:p>
            <a:pPr algn="just">
              <a:lnSpc>
                <a:spcPct val="120000"/>
              </a:lnSpc>
              <a:spcBef>
                <a:spcPts val="0"/>
              </a:spcBef>
              <a:defRPr sz="2000">
                <a:latin typeface="ABeeZee"/>
                <a:ea typeface="ABeeZee"/>
                <a:cs typeface="ABeeZee"/>
                <a:sym typeface="ABeeZee"/>
              </a:defRPr>
            </a:pPr>
            <a:r>
              <a:t>In particolare l’obiettivo è capire se i potenziali consumatori usufruirebbero di tale servizio e, se si, quale sarebbe la loro disponibilità a pagare per esso. Un ulteriore intento è quello di capire quali variabili (socio-demografiche e non solo) influenzano la propensione all’acquisto del pacchetto e la cifra che si è disposti a pagare per acquistarlo. </a:t>
            </a:r>
          </a:p>
          <a:p>
            <a:pPr algn="just">
              <a:lnSpc>
                <a:spcPct val="120000"/>
              </a:lnSpc>
              <a:spcBef>
                <a:spcPts val="0"/>
              </a:spcBef>
              <a:defRPr sz="2000">
                <a:latin typeface="ABeeZee"/>
                <a:ea typeface="ABeeZee"/>
                <a:cs typeface="ABeeZee"/>
                <a:sym typeface="ABeeZee"/>
              </a:defRPr>
            </a:pPr>
            <a:r>
              <a:t>Per svolgere l’analisi è stato preparato un questionario, il quale è stato somministrato ad un campione di cittadini milanesi con età compresa tra i 20 e i 59 anni. Le risposte raccolte sono poi state utilizzate per delle analisi funzionali al conseguimento degli obiettivi della ricerca.</a:t>
            </a:r>
          </a:p>
        </p:txBody>
      </p:sp>
      <p:pic>
        <p:nvPicPr>
          <p:cNvPr id="359" name="Immagine 7" descr="Immagine 7"/>
          <p:cNvPicPr>
            <a:picLocks noChangeAspect="1"/>
          </p:cNvPicPr>
          <p:nvPr/>
        </p:nvPicPr>
        <p:blipFill>
          <a:blip r:embed="rId2"/>
          <a:stretch>
            <a:fillRect/>
          </a:stretch>
        </p:blipFill>
        <p:spPr>
          <a:xfrm>
            <a:off x="8729520" y="5242378"/>
            <a:ext cx="1932030" cy="1461903"/>
          </a:xfrm>
          <a:prstGeom prst="rect">
            <a:avLst/>
          </a:prstGeom>
          <a:ln w="25400">
            <a:solidFill>
              <a:srgbClr val="000000"/>
            </a:solidFill>
          </a:ln>
          <a:effectLst>
            <a:glow rad="228600">
              <a:schemeClr val="accent3">
                <a:satMod val="175000"/>
                <a:alpha val="40000"/>
              </a:schemeClr>
            </a:glow>
            <a:reflection blurRad="6350" stA="52000" endA="300" endPos="35000" dir="5400000" sy="-100000" algn="bl" rotWithShape="0"/>
          </a:effectLst>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Titolo 1"/>
          <p:cNvSpPr txBox="1">
            <a:spLocks noGrp="1"/>
          </p:cNvSpPr>
          <p:nvPr>
            <p:ph type="title"/>
          </p:nvPr>
        </p:nvSpPr>
        <p:spPr>
          <a:xfrm>
            <a:off x="-162561" y="0"/>
            <a:ext cx="12517122" cy="1828801"/>
          </a:xfrm>
          <a:prstGeom prst="rect">
            <a:avLst/>
          </a:prstGeom>
          <a:effectLst>
            <a:outerShdw blurRad="50800" dist="38100" dir="2700000" algn="tl" rotWithShape="0">
              <a:prstClr val="black">
                <a:alpha val="40000"/>
              </a:prstClr>
            </a:outerShdw>
          </a:effectLst>
        </p:spPr>
        <p:txBody>
          <a:bodyPr/>
          <a:lstStyle>
            <a:lvl1pPr>
              <a:defRPr sz="5800">
                <a:latin typeface="Amasis MT Pro Black"/>
                <a:ea typeface="Amasis MT Pro Black"/>
                <a:cs typeface="Amasis MT Pro Black"/>
                <a:sym typeface="Amasis MT Pro Black"/>
              </a:defRPr>
            </a:lvl1pPr>
          </a:lstStyle>
          <a:p>
            <a:r>
              <a:rPr dirty="0"/>
              <a:t>1.8) POPOLAZIONE TARGET (1/2)</a:t>
            </a:r>
          </a:p>
        </p:txBody>
      </p:sp>
      <p:sp>
        <p:nvSpPr>
          <p:cNvPr id="362" name="Sottotitolo 2"/>
          <p:cNvSpPr txBox="1">
            <a:spLocks noGrp="1"/>
          </p:cNvSpPr>
          <p:nvPr>
            <p:ph type="body" sz="half" idx="1"/>
          </p:nvPr>
        </p:nvSpPr>
        <p:spPr>
          <a:xfrm>
            <a:off x="967380" y="1671300"/>
            <a:ext cx="10257240" cy="2483556"/>
          </a:xfrm>
          <a:prstGeom prst="rect">
            <a:avLst/>
          </a:prstGeom>
        </p:spPr>
        <p:txBody>
          <a:bodyPr/>
          <a:lstStyle/>
          <a:p>
            <a:pPr algn="just">
              <a:defRPr sz="2000">
                <a:latin typeface="ABeeZee"/>
                <a:ea typeface="ABeeZee"/>
                <a:cs typeface="ABeeZee"/>
                <a:sym typeface="ABeeZee"/>
              </a:defRPr>
            </a:pPr>
            <a:br>
              <a:rPr dirty="0"/>
            </a:br>
            <a:r>
              <a:rPr dirty="0"/>
              <a:t>La </a:t>
            </a:r>
            <a:r>
              <a:rPr dirty="0" err="1"/>
              <a:t>popolazione</a:t>
            </a:r>
            <a:r>
              <a:rPr dirty="0"/>
              <a:t> target </a:t>
            </a:r>
            <a:r>
              <a:rPr dirty="0" err="1"/>
              <a:t>selezionata</a:t>
            </a:r>
            <a:r>
              <a:rPr dirty="0"/>
              <a:t> è </a:t>
            </a:r>
            <a:r>
              <a:rPr dirty="0" err="1"/>
              <a:t>stata</a:t>
            </a:r>
            <a:r>
              <a:rPr dirty="0"/>
              <a:t> la </a:t>
            </a:r>
            <a:r>
              <a:rPr b="1" dirty="0" err="1"/>
              <a:t>popolazione</a:t>
            </a:r>
            <a:r>
              <a:rPr b="1" dirty="0"/>
              <a:t> di Milano</a:t>
            </a:r>
            <a:r>
              <a:rPr dirty="0"/>
              <a:t>, </a:t>
            </a:r>
            <a:r>
              <a:rPr dirty="0" err="1"/>
              <a:t>comprensiva</a:t>
            </a:r>
            <a:r>
              <a:rPr dirty="0"/>
              <a:t> </a:t>
            </a:r>
            <a:r>
              <a:rPr dirty="0" err="1"/>
              <a:t>solamente</a:t>
            </a:r>
            <a:r>
              <a:rPr dirty="0"/>
              <a:t> </a:t>
            </a:r>
            <a:r>
              <a:rPr dirty="0" err="1"/>
              <a:t>degli</a:t>
            </a:r>
            <a:r>
              <a:rPr dirty="0"/>
              <a:t> </a:t>
            </a:r>
            <a:r>
              <a:rPr dirty="0" err="1"/>
              <a:t>abitanti</a:t>
            </a:r>
            <a:r>
              <a:rPr dirty="0"/>
              <a:t> di Milano </a:t>
            </a:r>
            <a:r>
              <a:rPr dirty="0" err="1"/>
              <a:t>città</a:t>
            </a:r>
            <a:r>
              <a:rPr dirty="0"/>
              <a:t> e non </a:t>
            </a:r>
            <a:r>
              <a:rPr dirty="0" err="1"/>
              <a:t>della</a:t>
            </a:r>
            <a:r>
              <a:rPr dirty="0"/>
              <a:t> </a:t>
            </a:r>
            <a:r>
              <a:rPr dirty="0" err="1"/>
              <a:t>sua</a:t>
            </a:r>
            <a:r>
              <a:rPr dirty="0"/>
              <a:t> </a:t>
            </a:r>
            <a:r>
              <a:rPr dirty="0" err="1"/>
              <a:t>provincia</a:t>
            </a:r>
            <a:r>
              <a:rPr dirty="0"/>
              <a:t>, con </a:t>
            </a:r>
            <a:r>
              <a:rPr dirty="0" err="1"/>
              <a:t>un’età</a:t>
            </a:r>
            <a:r>
              <a:rPr dirty="0"/>
              <a:t> </a:t>
            </a:r>
            <a:r>
              <a:rPr dirty="0" err="1"/>
              <a:t>compresa</a:t>
            </a:r>
            <a:r>
              <a:rPr dirty="0"/>
              <a:t> </a:t>
            </a:r>
            <a:r>
              <a:rPr b="1" dirty="0" err="1"/>
              <a:t>tra</a:t>
            </a:r>
            <a:r>
              <a:rPr b="1" dirty="0"/>
              <a:t> </a:t>
            </a:r>
            <a:r>
              <a:rPr b="1" dirty="0" err="1"/>
              <a:t>i</a:t>
            </a:r>
            <a:r>
              <a:rPr b="1" dirty="0"/>
              <a:t> 20 e </a:t>
            </a:r>
            <a:r>
              <a:rPr b="1" dirty="0" err="1"/>
              <a:t>i</a:t>
            </a:r>
            <a:r>
              <a:rPr b="1" dirty="0"/>
              <a:t> 59 anni. </a:t>
            </a:r>
            <a:r>
              <a:rPr dirty="0" err="1"/>
              <a:t>Sono</a:t>
            </a:r>
            <a:r>
              <a:rPr dirty="0"/>
              <a:t> </a:t>
            </a:r>
            <a:r>
              <a:rPr dirty="0" err="1"/>
              <a:t>stati</a:t>
            </a:r>
            <a:r>
              <a:rPr dirty="0"/>
              <a:t> </a:t>
            </a:r>
            <a:r>
              <a:rPr dirty="0" err="1"/>
              <a:t>considerati</a:t>
            </a:r>
            <a:r>
              <a:rPr dirty="0"/>
              <a:t> </a:t>
            </a:r>
            <a:r>
              <a:rPr dirty="0" err="1"/>
              <a:t>gli</a:t>
            </a:r>
            <a:r>
              <a:rPr dirty="0"/>
              <a:t> </a:t>
            </a:r>
            <a:r>
              <a:rPr dirty="0" err="1"/>
              <a:t>individui</a:t>
            </a:r>
            <a:r>
              <a:rPr dirty="0"/>
              <a:t> di </a:t>
            </a:r>
            <a:r>
              <a:rPr b="1" dirty="0" err="1"/>
              <a:t>entrambi</a:t>
            </a:r>
            <a:r>
              <a:rPr b="1" dirty="0"/>
              <a:t> </a:t>
            </a:r>
            <a:r>
              <a:rPr b="1" dirty="0" err="1"/>
              <a:t>i</a:t>
            </a:r>
            <a:r>
              <a:rPr b="1" dirty="0"/>
              <a:t> </a:t>
            </a:r>
            <a:r>
              <a:rPr b="1" dirty="0" err="1"/>
              <a:t>sessi</a:t>
            </a:r>
            <a:r>
              <a:rPr dirty="0"/>
              <a:t>. </a:t>
            </a:r>
            <a:r>
              <a:rPr dirty="0" err="1"/>
              <a:t>Pertanto</a:t>
            </a:r>
            <a:r>
              <a:rPr dirty="0"/>
              <a:t> la </a:t>
            </a:r>
            <a:r>
              <a:rPr dirty="0" err="1"/>
              <a:t>popolazione</a:t>
            </a:r>
            <a:r>
              <a:rPr dirty="0"/>
              <a:t> </a:t>
            </a:r>
            <a:r>
              <a:rPr dirty="0" err="1"/>
              <a:t>scelta</a:t>
            </a:r>
            <a:r>
              <a:rPr dirty="0"/>
              <a:t> è </a:t>
            </a:r>
            <a:r>
              <a:rPr dirty="0" err="1"/>
              <a:t>composta</a:t>
            </a:r>
            <a:r>
              <a:rPr dirty="0"/>
              <a:t> </a:t>
            </a:r>
            <a:r>
              <a:rPr dirty="0" err="1"/>
              <a:t>complessivamente</a:t>
            </a:r>
            <a:r>
              <a:rPr dirty="0"/>
              <a:t> da 757.426 </a:t>
            </a:r>
            <a:r>
              <a:rPr dirty="0" err="1"/>
              <a:t>individui</a:t>
            </a:r>
            <a:r>
              <a:rPr dirty="0"/>
              <a:t>, </a:t>
            </a:r>
            <a:r>
              <a:rPr dirty="0" err="1"/>
              <a:t>corrispondenti</a:t>
            </a:r>
            <a:r>
              <a:rPr dirty="0"/>
              <a:t> a circa il 55% </a:t>
            </a:r>
            <a:r>
              <a:rPr dirty="0" err="1"/>
              <a:t>della</a:t>
            </a:r>
            <a:r>
              <a:rPr dirty="0"/>
              <a:t> </a:t>
            </a:r>
            <a:r>
              <a:rPr dirty="0" err="1"/>
              <a:t>popolazione</a:t>
            </a:r>
            <a:r>
              <a:rPr dirty="0"/>
              <a:t> di Milano </a:t>
            </a:r>
            <a:r>
              <a:rPr dirty="0" err="1"/>
              <a:t>città</a:t>
            </a:r>
            <a:r>
              <a:rPr dirty="0"/>
              <a:t>.</a:t>
            </a:r>
          </a:p>
        </p:txBody>
      </p:sp>
      <p:graphicFrame>
        <p:nvGraphicFramePr>
          <p:cNvPr id="363" name="Tabella 1"/>
          <p:cNvGraphicFramePr/>
          <p:nvPr>
            <p:extLst>
              <p:ext uri="{D42A27DB-BD31-4B8C-83A1-F6EECF244321}">
                <p14:modId xmlns:p14="http://schemas.microsoft.com/office/powerpoint/2010/main" val="2729546439"/>
              </p:ext>
            </p:extLst>
          </p:nvPr>
        </p:nvGraphicFramePr>
        <p:xfrm>
          <a:off x="1016151" y="3812652"/>
          <a:ext cx="4897873" cy="2057436"/>
        </p:xfrm>
        <a:graphic>
          <a:graphicData uri="http://schemas.openxmlformats.org/drawingml/2006/table">
            <a:tbl>
              <a:tblPr>
                <a:tableStyleId>{4C3C2611-4C71-4FC5-86AE-919BDF0F9419}</a:tableStyleId>
              </a:tblPr>
              <a:tblGrid>
                <a:gridCol w="1278561">
                  <a:extLst>
                    <a:ext uri="{9D8B030D-6E8A-4147-A177-3AD203B41FA5}">
                      <a16:colId xmlns:a16="http://schemas.microsoft.com/office/drawing/2014/main" val="20000"/>
                    </a:ext>
                  </a:extLst>
                </a:gridCol>
                <a:gridCol w="1121200">
                  <a:extLst>
                    <a:ext uri="{9D8B030D-6E8A-4147-A177-3AD203B41FA5}">
                      <a16:colId xmlns:a16="http://schemas.microsoft.com/office/drawing/2014/main" val="20001"/>
                    </a:ext>
                  </a:extLst>
                </a:gridCol>
                <a:gridCol w="1258891">
                  <a:extLst>
                    <a:ext uri="{9D8B030D-6E8A-4147-A177-3AD203B41FA5}">
                      <a16:colId xmlns:a16="http://schemas.microsoft.com/office/drawing/2014/main" val="20002"/>
                    </a:ext>
                  </a:extLst>
                </a:gridCol>
                <a:gridCol w="1239221">
                  <a:extLst>
                    <a:ext uri="{9D8B030D-6E8A-4147-A177-3AD203B41FA5}">
                      <a16:colId xmlns:a16="http://schemas.microsoft.com/office/drawing/2014/main" val="20003"/>
                    </a:ext>
                  </a:extLst>
                </a:gridCol>
              </a:tblGrid>
              <a:tr h="342906">
                <a:tc>
                  <a:txBody>
                    <a:bodyPr/>
                    <a:lstStyle/>
                    <a:p>
                      <a:pPr algn="l">
                        <a:defRPr sz="1800"/>
                      </a:pPr>
                      <a:r>
                        <a:rPr sz="1100" b="1">
                          <a:solidFill>
                            <a:srgbClr val="FFFFFF"/>
                          </a:solidFill>
                          <a:latin typeface="+mn-lt"/>
                          <a:ea typeface="+mn-ea"/>
                          <a:cs typeface="+mn-cs"/>
                          <a:sym typeface="Calibri"/>
                        </a:rPr>
                        <a:t>Fascia di età</a:t>
                      </a:r>
                    </a:p>
                  </a:txBody>
                  <a:tcPr marL="45720" marR="45720" horzOverflow="overflow">
                    <a:lnL w="12697">
                      <a:solidFill>
                        <a:srgbClr val="FFFFFF"/>
                      </a:solidFill>
                    </a:lnL>
                    <a:lnR w="12697">
                      <a:solidFill>
                        <a:srgbClr val="FFFFFF"/>
                      </a:solidFill>
                    </a:lnR>
                    <a:lnT w="12697">
                      <a:solidFill>
                        <a:srgbClr val="FFFFFF"/>
                      </a:solidFill>
                    </a:lnT>
                    <a:lnB w="38100">
                      <a:solidFill>
                        <a:srgbClr val="FFFFFF"/>
                      </a:solidFill>
                    </a:lnB>
                    <a:solidFill>
                      <a:schemeClr val="accent1"/>
                    </a:solidFill>
                  </a:tcPr>
                </a:tc>
                <a:tc>
                  <a:txBody>
                    <a:bodyPr/>
                    <a:lstStyle/>
                    <a:p>
                      <a:pPr algn="l">
                        <a:defRPr sz="1800"/>
                      </a:pPr>
                      <a:r>
                        <a:rPr sz="1100" b="1">
                          <a:solidFill>
                            <a:srgbClr val="FFFFFF"/>
                          </a:solidFill>
                          <a:latin typeface="+mn-lt"/>
                          <a:ea typeface="+mn-ea"/>
                          <a:cs typeface="+mn-cs"/>
                          <a:sym typeface="Calibri"/>
                        </a:rPr>
                        <a:t>Maschi</a:t>
                      </a:r>
                    </a:p>
                  </a:txBody>
                  <a:tcPr marL="45720" marR="45720" horzOverflow="overflow">
                    <a:lnL w="12697">
                      <a:solidFill>
                        <a:srgbClr val="FFFFFF"/>
                      </a:solidFill>
                    </a:lnL>
                    <a:lnR w="12697">
                      <a:solidFill>
                        <a:srgbClr val="FFFFFF"/>
                      </a:solidFill>
                    </a:lnR>
                    <a:lnT w="12697">
                      <a:solidFill>
                        <a:srgbClr val="FFFFFF"/>
                      </a:solidFill>
                    </a:lnT>
                    <a:lnB w="38100">
                      <a:solidFill>
                        <a:srgbClr val="FFFFFF"/>
                      </a:solidFill>
                    </a:lnB>
                    <a:solidFill>
                      <a:schemeClr val="accent1"/>
                    </a:solidFill>
                  </a:tcPr>
                </a:tc>
                <a:tc>
                  <a:txBody>
                    <a:bodyPr/>
                    <a:lstStyle/>
                    <a:p>
                      <a:pPr algn="l">
                        <a:defRPr sz="1800"/>
                      </a:pPr>
                      <a:r>
                        <a:rPr sz="1100" b="1">
                          <a:solidFill>
                            <a:srgbClr val="FFFFFF"/>
                          </a:solidFill>
                          <a:latin typeface="+mn-lt"/>
                          <a:ea typeface="+mn-ea"/>
                          <a:cs typeface="+mn-cs"/>
                          <a:sym typeface="Calibri"/>
                        </a:rPr>
                        <a:t>Femmine</a:t>
                      </a:r>
                    </a:p>
                  </a:txBody>
                  <a:tcPr marL="45720" marR="45720" horzOverflow="overflow">
                    <a:lnL w="12697">
                      <a:solidFill>
                        <a:srgbClr val="FFFFFF"/>
                      </a:solidFill>
                    </a:lnL>
                    <a:lnR w="12697">
                      <a:solidFill>
                        <a:srgbClr val="FFFFFF"/>
                      </a:solidFill>
                    </a:lnR>
                    <a:lnT w="12697">
                      <a:solidFill>
                        <a:srgbClr val="FFFFFF"/>
                      </a:solidFill>
                    </a:lnT>
                    <a:lnB w="38100">
                      <a:solidFill>
                        <a:srgbClr val="FFFFFF"/>
                      </a:solidFill>
                    </a:lnB>
                    <a:solidFill>
                      <a:schemeClr val="accent1"/>
                    </a:solidFill>
                  </a:tcPr>
                </a:tc>
                <a:tc>
                  <a:txBody>
                    <a:bodyPr/>
                    <a:lstStyle/>
                    <a:p>
                      <a:pPr algn="l">
                        <a:defRPr sz="1800"/>
                      </a:pPr>
                      <a:r>
                        <a:rPr sz="1100" b="1">
                          <a:solidFill>
                            <a:srgbClr val="FFFFFF"/>
                          </a:solidFill>
                          <a:latin typeface="+mn-lt"/>
                          <a:ea typeface="+mn-ea"/>
                          <a:cs typeface="+mn-cs"/>
                          <a:sym typeface="Calibri"/>
                        </a:rPr>
                        <a:t>TOTALE</a:t>
                      </a:r>
                    </a:p>
                  </a:txBody>
                  <a:tcPr marL="45720" marR="45720" horzOverflow="overflow">
                    <a:lnL w="12697">
                      <a:solidFill>
                        <a:srgbClr val="FFFFFF"/>
                      </a:solidFill>
                    </a:lnL>
                    <a:lnR w="12697">
                      <a:solidFill>
                        <a:srgbClr val="FFFFFF"/>
                      </a:solidFill>
                    </a:lnR>
                    <a:lnT w="12697">
                      <a:solidFill>
                        <a:srgbClr val="FFFFFF"/>
                      </a:solidFill>
                    </a:lnT>
                    <a:lnB w="38100">
                      <a:solidFill>
                        <a:srgbClr val="FFFFFF"/>
                      </a:solidFill>
                    </a:lnB>
                    <a:solidFill>
                      <a:schemeClr val="accent1"/>
                    </a:solidFill>
                  </a:tcPr>
                </a:tc>
                <a:extLst>
                  <a:ext uri="{0D108BD9-81ED-4DB2-BD59-A6C34878D82A}">
                    <a16:rowId xmlns:a16="http://schemas.microsoft.com/office/drawing/2014/main" val="10000"/>
                  </a:ext>
                </a:extLst>
              </a:tr>
              <a:tr h="342906">
                <a:tc>
                  <a:txBody>
                    <a:bodyPr/>
                    <a:lstStyle/>
                    <a:p>
                      <a:pPr algn="l">
                        <a:defRPr sz="1800"/>
                      </a:pPr>
                      <a:r>
                        <a:rPr sz="1100" b="1">
                          <a:solidFill>
                            <a:srgbClr val="FFFFFF"/>
                          </a:solidFill>
                          <a:latin typeface="+mn-lt"/>
                          <a:ea typeface="+mn-ea"/>
                          <a:cs typeface="+mn-cs"/>
                          <a:sym typeface="Calibri"/>
                        </a:rPr>
                        <a:t>20-29</a:t>
                      </a:r>
                    </a:p>
                  </a:txBody>
                  <a:tcPr marL="45720" marR="45720" horzOverflow="overflow">
                    <a:lnL w="12697">
                      <a:solidFill>
                        <a:srgbClr val="FFFFFF"/>
                      </a:solidFill>
                    </a:lnL>
                    <a:lnR w="12697">
                      <a:solidFill>
                        <a:srgbClr val="FFFFFF"/>
                      </a:solidFill>
                    </a:lnR>
                    <a:lnT w="38100">
                      <a:solidFill>
                        <a:srgbClr val="FFFFFF"/>
                      </a:solidFill>
                    </a:lnT>
                    <a:lnB w="12697">
                      <a:solidFill>
                        <a:srgbClr val="FFFFFF"/>
                      </a:solidFill>
                    </a:lnB>
                    <a:solidFill>
                      <a:schemeClr val="accent1"/>
                    </a:solidFill>
                  </a:tcPr>
                </a:tc>
                <a:tc>
                  <a:txBody>
                    <a:bodyPr/>
                    <a:lstStyle/>
                    <a:p>
                      <a:pPr algn="l">
                        <a:defRPr sz="1800"/>
                      </a:pPr>
                      <a:r>
                        <a:rPr sz="1100">
                          <a:latin typeface="+mn-lt"/>
                          <a:ea typeface="+mn-ea"/>
                          <a:cs typeface="+mn-cs"/>
                          <a:sym typeface="Calibri"/>
                        </a:rPr>
                        <a:t>9.59%</a:t>
                      </a:r>
                    </a:p>
                  </a:txBody>
                  <a:tcPr marL="45720" marR="45720" horzOverflow="overflow">
                    <a:lnL w="12697">
                      <a:solidFill>
                        <a:srgbClr val="FFFFFF"/>
                      </a:solidFill>
                    </a:lnL>
                    <a:lnR w="12697">
                      <a:solidFill>
                        <a:srgbClr val="FFFFFF"/>
                      </a:solidFill>
                    </a:lnR>
                    <a:lnT w="38100">
                      <a:solidFill>
                        <a:srgbClr val="FFFFFF"/>
                      </a:solidFill>
                    </a:lnT>
                    <a:lnB w="12697">
                      <a:solidFill>
                        <a:srgbClr val="FFFFFF"/>
                      </a:solidFill>
                    </a:lnB>
                  </a:tcPr>
                </a:tc>
                <a:tc>
                  <a:txBody>
                    <a:bodyPr/>
                    <a:lstStyle/>
                    <a:p>
                      <a:pPr algn="l">
                        <a:defRPr sz="1800"/>
                      </a:pPr>
                      <a:r>
                        <a:rPr sz="1100">
                          <a:latin typeface="+mn-lt"/>
                          <a:ea typeface="+mn-ea"/>
                          <a:cs typeface="+mn-cs"/>
                          <a:sym typeface="Calibri"/>
                        </a:rPr>
                        <a:t>8.70%</a:t>
                      </a:r>
                    </a:p>
                  </a:txBody>
                  <a:tcPr marL="45720" marR="45720" horzOverflow="overflow">
                    <a:lnL w="12697">
                      <a:solidFill>
                        <a:srgbClr val="FFFFFF"/>
                      </a:solidFill>
                    </a:lnL>
                    <a:lnR w="12697">
                      <a:solidFill>
                        <a:srgbClr val="FFFFFF"/>
                      </a:solidFill>
                    </a:lnR>
                    <a:lnT w="38100">
                      <a:solidFill>
                        <a:srgbClr val="FFFFFF"/>
                      </a:solidFill>
                    </a:lnT>
                    <a:lnB w="12697">
                      <a:solidFill>
                        <a:srgbClr val="FFFFFF"/>
                      </a:solidFill>
                    </a:lnB>
                  </a:tcPr>
                </a:tc>
                <a:tc>
                  <a:txBody>
                    <a:bodyPr/>
                    <a:lstStyle/>
                    <a:p>
                      <a:pPr algn="l">
                        <a:defRPr sz="1800"/>
                      </a:pPr>
                      <a:r>
                        <a:rPr sz="1100">
                          <a:latin typeface="+mn-lt"/>
                          <a:ea typeface="+mn-ea"/>
                          <a:cs typeface="+mn-cs"/>
                          <a:sym typeface="Calibri"/>
                        </a:rPr>
                        <a:t>18.29%</a:t>
                      </a:r>
                    </a:p>
                  </a:txBody>
                  <a:tcPr marL="45720" marR="45720" horzOverflow="overflow">
                    <a:lnL w="12697">
                      <a:solidFill>
                        <a:srgbClr val="FFFFFF"/>
                      </a:solidFill>
                    </a:lnL>
                    <a:lnR w="12697">
                      <a:solidFill>
                        <a:srgbClr val="FFFFFF"/>
                      </a:solidFill>
                    </a:lnR>
                    <a:lnT w="38100">
                      <a:solidFill>
                        <a:srgbClr val="FFFFFF"/>
                      </a:solidFill>
                    </a:lnT>
                    <a:lnB w="12697">
                      <a:solidFill>
                        <a:srgbClr val="FFFFFF"/>
                      </a:solidFill>
                    </a:lnB>
                  </a:tcPr>
                </a:tc>
                <a:extLst>
                  <a:ext uri="{0D108BD9-81ED-4DB2-BD59-A6C34878D82A}">
                    <a16:rowId xmlns:a16="http://schemas.microsoft.com/office/drawing/2014/main" val="10001"/>
                  </a:ext>
                </a:extLst>
              </a:tr>
              <a:tr h="342906">
                <a:tc>
                  <a:txBody>
                    <a:bodyPr/>
                    <a:lstStyle/>
                    <a:p>
                      <a:pPr algn="l">
                        <a:defRPr sz="1800"/>
                      </a:pPr>
                      <a:r>
                        <a:rPr sz="1100" b="1">
                          <a:solidFill>
                            <a:srgbClr val="FFFFFF"/>
                          </a:solidFill>
                          <a:latin typeface="+mn-lt"/>
                          <a:ea typeface="+mn-ea"/>
                          <a:cs typeface="+mn-cs"/>
                          <a:sym typeface="Calibri"/>
                        </a:rPr>
                        <a:t>30-39</a:t>
                      </a:r>
                    </a:p>
                  </a:txBody>
                  <a:tcPr marL="45720" marR="45720" horzOverflow="overflow">
                    <a:lnL w="12697">
                      <a:solidFill>
                        <a:srgbClr val="FFFFFF"/>
                      </a:solidFill>
                    </a:lnL>
                    <a:lnR w="12697">
                      <a:solidFill>
                        <a:srgbClr val="FFFFFF"/>
                      </a:solidFill>
                    </a:lnR>
                    <a:lnT w="12697">
                      <a:solidFill>
                        <a:srgbClr val="FFFFFF"/>
                      </a:solidFill>
                    </a:lnT>
                    <a:lnB w="12697">
                      <a:solidFill>
                        <a:srgbClr val="FFFFFF"/>
                      </a:solidFill>
                    </a:lnB>
                    <a:solidFill>
                      <a:schemeClr val="accent1"/>
                    </a:solidFill>
                  </a:tcPr>
                </a:tc>
                <a:tc>
                  <a:txBody>
                    <a:bodyPr/>
                    <a:lstStyle/>
                    <a:p>
                      <a:pPr algn="l">
                        <a:defRPr sz="1800"/>
                      </a:pPr>
                      <a:r>
                        <a:rPr sz="1100">
                          <a:latin typeface="+mn-lt"/>
                          <a:ea typeface="+mn-ea"/>
                          <a:cs typeface="+mn-cs"/>
                          <a:sym typeface="Calibri"/>
                        </a:rPr>
                        <a:t>12.66%</a:t>
                      </a:r>
                    </a:p>
                  </a:txBody>
                  <a:tcPr marL="45720" marR="45720" horzOverflow="overflow">
                    <a:lnL w="12697">
                      <a:solidFill>
                        <a:srgbClr val="FFFFFF"/>
                      </a:solidFill>
                    </a:lnL>
                    <a:lnR w="12697">
                      <a:solidFill>
                        <a:srgbClr val="FFFFFF"/>
                      </a:solidFill>
                    </a:lnR>
                    <a:lnT w="12697">
                      <a:solidFill>
                        <a:srgbClr val="FFFFFF"/>
                      </a:solidFill>
                    </a:lnT>
                    <a:lnB w="12697">
                      <a:solidFill>
                        <a:srgbClr val="FFFFFF"/>
                      </a:solidFill>
                    </a:lnB>
                    <a:solidFill>
                      <a:srgbClr val="E8EBF5"/>
                    </a:solidFill>
                  </a:tcPr>
                </a:tc>
                <a:tc>
                  <a:txBody>
                    <a:bodyPr/>
                    <a:lstStyle/>
                    <a:p>
                      <a:pPr algn="l">
                        <a:defRPr sz="1800"/>
                      </a:pPr>
                      <a:r>
                        <a:rPr sz="1100" dirty="0">
                          <a:latin typeface="+mn-lt"/>
                          <a:ea typeface="+mn-ea"/>
                          <a:cs typeface="+mn-cs"/>
                          <a:sym typeface="Calibri"/>
                        </a:rPr>
                        <a:t>12.18%</a:t>
                      </a:r>
                    </a:p>
                  </a:txBody>
                  <a:tcPr marL="45720" marR="45720" horzOverflow="overflow">
                    <a:lnL w="12697">
                      <a:solidFill>
                        <a:srgbClr val="FFFFFF"/>
                      </a:solidFill>
                    </a:lnL>
                    <a:lnR w="12697">
                      <a:solidFill>
                        <a:srgbClr val="FFFFFF"/>
                      </a:solidFill>
                    </a:lnR>
                    <a:lnT w="12697">
                      <a:solidFill>
                        <a:srgbClr val="FFFFFF"/>
                      </a:solidFill>
                    </a:lnT>
                    <a:lnB w="12697">
                      <a:solidFill>
                        <a:srgbClr val="FFFFFF"/>
                      </a:solidFill>
                    </a:lnB>
                    <a:solidFill>
                      <a:srgbClr val="E8EBF5"/>
                    </a:solidFill>
                  </a:tcPr>
                </a:tc>
                <a:tc>
                  <a:txBody>
                    <a:bodyPr/>
                    <a:lstStyle/>
                    <a:p>
                      <a:pPr algn="l">
                        <a:defRPr sz="1800"/>
                      </a:pPr>
                      <a:r>
                        <a:rPr sz="1100">
                          <a:latin typeface="+mn-lt"/>
                          <a:ea typeface="+mn-ea"/>
                          <a:cs typeface="+mn-cs"/>
                          <a:sym typeface="Calibri"/>
                        </a:rPr>
                        <a:t>24.84%</a:t>
                      </a:r>
                    </a:p>
                  </a:txBody>
                  <a:tcPr marL="45720" marR="45720" horzOverflow="overflow">
                    <a:lnL w="12697">
                      <a:solidFill>
                        <a:srgbClr val="FFFFFF"/>
                      </a:solidFill>
                    </a:lnL>
                    <a:lnR w="12697">
                      <a:solidFill>
                        <a:srgbClr val="FFFFFF"/>
                      </a:solidFill>
                    </a:lnR>
                    <a:lnT w="12697">
                      <a:solidFill>
                        <a:srgbClr val="FFFFFF"/>
                      </a:solidFill>
                    </a:lnT>
                    <a:lnB w="12697">
                      <a:solidFill>
                        <a:srgbClr val="FFFFFF"/>
                      </a:solidFill>
                    </a:lnB>
                    <a:solidFill>
                      <a:srgbClr val="E8EBF5"/>
                    </a:solidFill>
                  </a:tcPr>
                </a:tc>
                <a:extLst>
                  <a:ext uri="{0D108BD9-81ED-4DB2-BD59-A6C34878D82A}">
                    <a16:rowId xmlns:a16="http://schemas.microsoft.com/office/drawing/2014/main" val="10002"/>
                  </a:ext>
                </a:extLst>
              </a:tr>
              <a:tr h="342906">
                <a:tc>
                  <a:txBody>
                    <a:bodyPr/>
                    <a:lstStyle/>
                    <a:p>
                      <a:pPr algn="l">
                        <a:defRPr sz="1800"/>
                      </a:pPr>
                      <a:r>
                        <a:rPr sz="1100" b="1">
                          <a:solidFill>
                            <a:srgbClr val="FFFFFF"/>
                          </a:solidFill>
                          <a:latin typeface="+mn-lt"/>
                          <a:ea typeface="+mn-ea"/>
                          <a:cs typeface="+mn-cs"/>
                          <a:sym typeface="Calibri"/>
                        </a:rPr>
                        <a:t>40-49</a:t>
                      </a:r>
                    </a:p>
                  </a:txBody>
                  <a:tcPr marL="45720" marR="45720" horzOverflow="overflow">
                    <a:lnL w="12697">
                      <a:solidFill>
                        <a:srgbClr val="FFFFFF"/>
                      </a:solidFill>
                    </a:lnL>
                    <a:lnR w="12697">
                      <a:solidFill>
                        <a:srgbClr val="FFFFFF"/>
                      </a:solidFill>
                    </a:lnR>
                    <a:lnT w="12697">
                      <a:solidFill>
                        <a:srgbClr val="FFFFFF"/>
                      </a:solidFill>
                    </a:lnT>
                    <a:lnB w="12697">
                      <a:solidFill>
                        <a:srgbClr val="FFFFFF"/>
                      </a:solidFill>
                    </a:lnB>
                    <a:solidFill>
                      <a:schemeClr val="accent1"/>
                    </a:solidFill>
                  </a:tcPr>
                </a:tc>
                <a:tc>
                  <a:txBody>
                    <a:bodyPr/>
                    <a:lstStyle/>
                    <a:p>
                      <a:pPr algn="l">
                        <a:defRPr sz="1800"/>
                      </a:pPr>
                      <a:r>
                        <a:rPr sz="1100">
                          <a:latin typeface="+mn-lt"/>
                          <a:ea typeface="+mn-ea"/>
                          <a:cs typeface="+mn-cs"/>
                          <a:sym typeface="Calibri"/>
                        </a:rPr>
                        <a:t>14.12%</a:t>
                      </a:r>
                    </a:p>
                  </a:txBody>
                  <a:tcPr marL="45720" marR="45720" horzOverflow="overflow">
                    <a:lnL w="12697">
                      <a:solidFill>
                        <a:srgbClr val="FFFFFF"/>
                      </a:solidFill>
                    </a:lnL>
                    <a:lnR w="12697">
                      <a:solidFill>
                        <a:srgbClr val="FFFFFF"/>
                      </a:solidFill>
                    </a:lnR>
                    <a:lnT w="12697">
                      <a:solidFill>
                        <a:srgbClr val="FFFFFF"/>
                      </a:solidFill>
                    </a:lnT>
                    <a:lnB w="12697">
                      <a:solidFill>
                        <a:srgbClr val="FFFFFF"/>
                      </a:solidFill>
                    </a:lnB>
                  </a:tcPr>
                </a:tc>
                <a:tc>
                  <a:txBody>
                    <a:bodyPr/>
                    <a:lstStyle/>
                    <a:p>
                      <a:pPr algn="l">
                        <a:defRPr sz="1800"/>
                      </a:pPr>
                      <a:r>
                        <a:rPr sz="1100">
                          <a:latin typeface="+mn-lt"/>
                          <a:ea typeface="+mn-ea"/>
                          <a:cs typeface="+mn-cs"/>
                          <a:sym typeface="Calibri"/>
                        </a:rPr>
                        <a:t>14.00%</a:t>
                      </a:r>
                    </a:p>
                  </a:txBody>
                  <a:tcPr marL="45720" marR="45720" horzOverflow="overflow">
                    <a:lnL w="12697">
                      <a:solidFill>
                        <a:srgbClr val="FFFFFF"/>
                      </a:solidFill>
                    </a:lnL>
                    <a:lnR w="12697">
                      <a:solidFill>
                        <a:srgbClr val="FFFFFF"/>
                      </a:solidFill>
                    </a:lnR>
                    <a:lnT w="12697">
                      <a:solidFill>
                        <a:srgbClr val="FFFFFF"/>
                      </a:solidFill>
                    </a:lnT>
                    <a:lnB w="12697">
                      <a:solidFill>
                        <a:srgbClr val="FFFFFF"/>
                      </a:solidFill>
                    </a:lnB>
                  </a:tcPr>
                </a:tc>
                <a:tc>
                  <a:txBody>
                    <a:bodyPr/>
                    <a:lstStyle/>
                    <a:p>
                      <a:pPr algn="l">
                        <a:defRPr sz="1800"/>
                      </a:pPr>
                      <a:r>
                        <a:rPr sz="1100">
                          <a:latin typeface="+mn-lt"/>
                          <a:ea typeface="+mn-ea"/>
                          <a:cs typeface="+mn-cs"/>
                          <a:sym typeface="Calibri"/>
                        </a:rPr>
                        <a:t>28.12%</a:t>
                      </a:r>
                    </a:p>
                  </a:txBody>
                  <a:tcPr marL="45720" marR="45720" horzOverflow="overflow">
                    <a:lnL w="12697">
                      <a:solidFill>
                        <a:srgbClr val="FFFFFF"/>
                      </a:solidFill>
                    </a:lnL>
                    <a:lnR w="12697">
                      <a:solidFill>
                        <a:srgbClr val="FFFFFF"/>
                      </a:solidFill>
                    </a:lnR>
                    <a:lnT w="12697">
                      <a:solidFill>
                        <a:srgbClr val="FFFFFF"/>
                      </a:solidFill>
                    </a:lnT>
                    <a:lnB w="12697">
                      <a:solidFill>
                        <a:srgbClr val="FFFFFF"/>
                      </a:solidFill>
                    </a:lnB>
                  </a:tcPr>
                </a:tc>
                <a:extLst>
                  <a:ext uri="{0D108BD9-81ED-4DB2-BD59-A6C34878D82A}">
                    <a16:rowId xmlns:a16="http://schemas.microsoft.com/office/drawing/2014/main" val="10003"/>
                  </a:ext>
                </a:extLst>
              </a:tr>
              <a:tr h="342906">
                <a:tc>
                  <a:txBody>
                    <a:bodyPr/>
                    <a:lstStyle/>
                    <a:p>
                      <a:pPr algn="l">
                        <a:defRPr sz="1800"/>
                      </a:pPr>
                      <a:r>
                        <a:rPr sz="1100" b="1" dirty="0">
                          <a:solidFill>
                            <a:srgbClr val="FFFFFF"/>
                          </a:solidFill>
                          <a:latin typeface="+mn-lt"/>
                          <a:ea typeface="+mn-ea"/>
                          <a:cs typeface="+mn-cs"/>
                          <a:sym typeface="Calibri"/>
                        </a:rPr>
                        <a:t>50-59</a:t>
                      </a:r>
                    </a:p>
                  </a:txBody>
                  <a:tcPr marL="45720" marR="45720" horzOverflow="overflow">
                    <a:lnL w="12697">
                      <a:solidFill>
                        <a:srgbClr val="FFFFFF"/>
                      </a:solidFill>
                    </a:lnL>
                    <a:lnR w="12697">
                      <a:solidFill>
                        <a:srgbClr val="FFFFFF"/>
                      </a:solidFill>
                    </a:lnR>
                    <a:lnT w="12697">
                      <a:solidFill>
                        <a:srgbClr val="FFFFFF"/>
                      </a:solidFill>
                    </a:lnT>
                    <a:lnB w="12697">
                      <a:solidFill>
                        <a:srgbClr val="FFFFFF"/>
                      </a:solidFill>
                    </a:lnB>
                    <a:solidFill>
                      <a:schemeClr val="accent1"/>
                    </a:solidFill>
                  </a:tcPr>
                </a:tc>
                <a:tc>
                  <a:txBody>
                    <a:bodyPr/>
                    <a:lstStyle/>
                    <a:p>
                      <a:pPr algn="l">
                        <a:defRPr sz="1800"/>
                      </a:pPr>
                      <a:r>
                        <a:rPr sz="1100">
                          <a:latin typeface="+mn-lt"/>
                          <a:ea typeface="+mn-ea"/>
                          <a:cs typeface="+mn-cs"/>
                          <a:sym typeface="Calibri"/>
                        </a:rPr>
                        <a:t>14.06%</a:t>
                      </a:r>
                    </a:p>
                  </a:txBody>
                  <a:tcPr marL="45720" marR="45720" horzOverflow="overflow">
                    <a:lnL w="12697">
                      <a:solidFill>
                        <a:srgbClr val="FFFFFF"/>
                      </a:solidFill>
                    </a:lnL>
                    <a:lnR w="12697">
                      <a:solidFill>
                        <a:srgbClr val="FFFFFF"/>
                      </a:solidFill>
                    </a:lnR>
                    <a:lnT w="12697">
                      <a:solidFill>
                        <a:srgbClr val="FFFFFF"/>
                      </a:solidFill>
                    </a:lnT>
                    <a:lnB w="12697">
                      <a:solidFill>
                        <a:srgbClr val="FFFFFF"/>
                      </a:solidFill>
                    </a:lnB>
                    <a:solidFill>
                      <a:srgbClr val="E8EBF5"/>
                    </a:solidFill>
                  </a:tcPr>
                </a:tc>
                <a:tc>
                  <a:txBody>
                    <a:bodyPr/>
                    <a:lstStyle/>
                    <a:p>
                      <a:pPr algn="l">
                        <a:defRPr sz="1800"/>
                      </a:pPr>
                      <a:r>
                        <a:rPr sz="1100">
                          <a:latin typeface="+mn-lt"/>
                          <a:ea typeface="+mn-ea"/>
                          <a:cs typeface="+mn-cs"/>
                          <a:sym typeface="Calibri"/>
                        </a:rPr>
                        <a:t>14.69%</a:t>
                      </a:r>
                    </a:p>
                  </a:txBody>
                  <a:tcPr marL="45720" marR="45720" horzOverflow="overflow">
                    <a:lnL w="12697">
                      <a:solidFill>
                        <a:srgbClr val="FFFFFF"/>
                      </a:solidFill>
                    </a:lnL>
                    <a:lnR w="12697">
                      <a:solidFill>
                        <a:srgbClr val="FFFFFF"/>
                      </a:solidFill>
                    </a:lnR>
                    <a:lnT w="12697">
                      <a:solidFill>
                        <a:srgbClr val="FFFFFF"/>
                      </a:solidFill>
                    </a:lnT>
                    <a:lnB w="12697">
                      <a:solidFill>
                        <a:srgbClr val="FFFFFF"/>
                      </a:solidFill>
                    </a:lnB>
                    <a:solidFill>
                      <a:srgbClr val="E8EBF5"/>
                    </a:solidFill>
                  </a:tcPr>
                </a:tc>
                <a:tc>
                  <a:txBody>
                    <a:bodyPr/>
                    <a:lstStyle/>
                    <a:p>
                      <a:pPr algn="l">
                        <a:defRPr sz="1800"/>
                      </a:pPr>
                      <a:r>
                        <a:rPr sz="1100">
                          <a:latin typeface="+mn-lt"/>
                          <a:ea typeface="+mn-ea"/>
                          <a:cs typeface="+mn-cs"/>
                          <a:sym typeface="Calibri"/>
                        </a:rPr>
                        <a:t>28.75%</a:t>
                      </a:r>
                    </a:p>
                  </a:txBody>
                  <a:tcPr marL="45720" marR="45720" horzOverflow="overflow">
                    <a:lnL w="12697">
                      <a:solidFill>
                        <a:srgbClr val="FFFFFF"/>
                      </a:solidFill>
                    </a:lnL>
                    <a:lnR w="12697">
                      <a:solidFill>
                        <a:srgbClr val="FFFFFF"/>
                      </a:solidFill>
                    </a:lnR>
                    <a:lnT w="12697">
                      <a:solidFill>
                        <a:srgbClr val="FFFFFF"/>
                      </a:solidFill>
                    </a:lnT>
                    <a:lnB w="12697">
                      <a:solidFill>
                        <a:srgbClr val="FFFFFF"/>
                      </a:solidFill>
                    </a:lnB>
                    <a:solidFill>
                      <a:srgbClr val="E8EBF5"/>
                    </a:solidFill>
                  </a:tcPr>
                </a:tc>
                <a:extLst>
                  <a:ext uri="{0D108BD9-81ED-4DB2-BD59-A6C34878D82A}">
                    <a16:rowId xmlns:a16="http://schemas.microsoft.com/office/drawing/2014/main" val="10004"/>
                  </a:ext>
                </a:extLst>
              </a:tr>
              <a:tr h="342906">
                <a:tc>
                  <a:txBody>
                    <a:bodyPr/>
                    <a:lstStyle/>
                    <a:p>
                      <a:pPr algn="l">
                        <a:defRPr sz="1800"/>
                      </a:pPr>
                      <a:r>
                        <a:rPr sz="1100" b="1">
                          <a:solidFill>
                            <a:srgbClr val="FFFFFF"/>
                          </a:solidFill>
                          <a:latin typeface="+mn-lt"/>
                          <a:ea typeface="+mn-ea"/>
                          <a:cs typeface="+mn-cs"/>
                          <a:sym typeface="Calibri"/>
                        </a:rPr>
                        <a:t>TOTALE</a:t>
                      </a:r>
                    </a:p>
                  </a:txBody>
                  <a:tcPr marL="45720" marR="45720" horzOverflow="overflow">
                    <a:lnL w="12697">
                      <a:solidFill>
                        <a:srgbClr val="FFFFFF"/>
                      </a:solidFill>
                    </a:lnL>
                    <a:lnR w="12697">
                      <a:solidFill>
                        <a:srgbClr val="FFFFFF"/>
                      </a:solidFill>
                    </a:lnR>
                    <a:lnT w="12697">
                      <a:solidFill>
                        <a:srgbClr val="FFFFFF"/>
                      </a:solidFill>
                    </a:lnT>
                    <a:lnB w="12697">
                      <a:solidFill>
                        <a:srgbClr val="FFFFFF"/>
                      </a:solidFill>
                    </a:lnB>
                    <a:solidFill>
                      <a:schemeClr val="accent1"/>
                    </a:solidFill>
                  </a:tcPr>
                </a:tc>
                <a:tc>
                  <a:txBody>
                    <a:bodyPr/>
                    <a:lstStyle/>
                    <a:p>
                      <a:pPr algn="l">
                        <a:defRPr sz="1800"/>
                      </a:pPr>
                      <a:r>
                        <a:rPr sz="1100">
                          <a:latin typeface="+mn-lt"/>
                          <a:ea typeface="+mn-ea"/>
                          <a:cs typeface="+mn-cs"/>
                          <a:sym typeface="Calibri"/>
                        </a:rPr>
                        <a:t>50.43%</a:t>
                      </a:r>
                    </a:p>
                  </a:txBody>
                  <a:tcPr marL="45720" marR="45720" horzOverflow="overflow">
                    <a:lnL w="12697">
                      <a:solidFill>
                        <a:srgbClr val="FFFFFF"/>
                      </a:solidFill>
                    </a:lnL>
                    <a:lnR w="12697">
                      <a:solidFill>
                        <a:srgbClr val="FFFFFF"/>
                      </a:solidFill>
                    </a:lnR>
                    <a:lnT w="12697">
                      <a:solidFill>
                        <a:srgbClr val="FFFFFF"/>
                      </a:solidFill>
                    </a:lnT>
                    <a:lnB w="12697">
                      <a:solidFill>
                        <a:srgbClr val="FFFFFF"/>
                      </a:solidFill>
                    </a:lnB>
                  </a:tcPr>
                </a:tc>
                <a:tc>
                  <a:txBody>
                    <a:bodyPr/>
                    <a:lstStyle/>
                    <a:p>
                      <a:pPr algn="l">
                        <a:defRPr sz="1800"/>
                      </a:pPr>
                      <a:r>
                        <a:rPr sz="1100">
                          <a:latin typeface="+mn-lt"/>
                          <a:ea typeface="+mn-ea"/>
                          <a:cs typeface="+mn-cs"/>
                          <a:sym typeface="Calibri"/>
                        </a:rPr>
                        <a:t>49.57%</a:t>
                      </a:r>
                    </a:p>
                  </a:txBody>
                  <a:tcPr marL="45720" marR="45720" horzOverflow="overflow">
                    <a:lnL w="12697">
                      <a:solidFill>
                        <a:srgbClr val="FFFFFF"/>
                      </a:solidFill>
                    </a:lnL>
                    <a:lnR w="12697">
                      <a:solidFill>
                        <a:srgbClr val="FFFFFF"/>
                      </a:solidFill>
                    </a:lnR>
                    <a:lnT w="12697">
                      <a:solidFill>
                        <a:srgbClr val="FFFFFF"/>
                      </a:solidFill>
                    </a:lnT>
                    <a:lnB w="12697">
                      <a:solidFill>
                        <a:srgbClr val="FFFFFF"/>
                      </a:solidFill>
                    </a:lnB>
                  </a:tcPr>
                </a:tc>
                <a:tc>
                  <a:txBody>
                    <a:bodyPr/>
                    <a:lstStyle/>
                    <a:p>
                      <a:pPr algn="l">
                        <a:defRPr sz="1800"/>
                      </a:pPr>
                      <a:r>
                        <a:rPr sz="1100" dirty="0">
                          <a:latin typeface="+mn-lt"/>
                          <a:ea typeface="+mn-ea"/>
                          <a:cs typeface="+mn-cs"/>
                          <a:sym typeface="Calibri"/>
                        </a:rPr>
                        <a:t>100.00%</a:t>
                      </a:r>
                    </a:p>
                  </a:txBody>
                  <a:tcPr marL="45720" marR="45720" horzOverflow="overflow">
                    <a:lnL w="12697">
                      <a:solidFill>
                        <a:srgbClr val="FFFFFF"/>
                      </a:solidFill>
                    </a:lnL>
                    <a:lnR w="12697">
                      <a:solidFill>
                        <a:srgbClr val="FFFFFF"/>
                      </a:solidFill>
                    </a:lnR>
                    <a:lnT w="12697">
                      <a:solidFill>
                        <a:srgbClr val="FFFFFF"/>
                      </a:solidFill>
                    </a:lnT>
                    <a:lnB w="12697">
                      <a:solidFill>
                        <a:srgbClr val="FFFFFF"/>
                      </a:solidFill>
                    </a:lnB>
                  </a:tcPr>
                </a:tc>
                <a:extLst>
                  <a:ext uri="{0D108BD9-81ED-4DB2-BD59-A6C34878D82A}">
                    <a16:rowId xmlns:a16="http://schemas.microsoft.com/office/drawing/2014/main" val="10005"/>
                  </a:ext>
                </a:extLst>
              </a:tr>
            </a:tbl>
          </a:graphicData>
        </a:graphic>
      </p:graphicFrame>
      <p:graphicFrame>
        <p:nvGraphicFramePr>
          <p:cNvPr id="364" name="Tabella 4"/>
          <p:cNvGraphicFramePr/>
          <p:nvPr>
            <p:extLst>
              <p:ext uri="{D42A27DB-BD31-4B8C-83A1-F6EECF244321}">
                <p14:modId xmlns:p14="http://schemas.microsoft.com/office/powerpoint/2010/main" val="2782497976"/>
              </p:ext>
            </p:extLst>
          </p:nvPr>
        </p:nvGraphicFramePr>
        <p:xfrm>
          <a:off x="6238403" y="3812653"/>
          <a:ext cx="5034988" cy="2057434"/>
        </p:xfrm>
        <a:graphic>
          <a:graphicData uri="http://schemas.openxmlformats.org/drawingml/2006/table">
            <a:tbl>
              <a:tblPr>
                <a:tableStyleId>{4C3C2611-4C71-4FC5-86AE-919BDF0F9419}</a:tableStyleId>
              </a:tblPr>
              <a:tblGrid>
                <a:gridCol w="1291279">
                  <a:extLst>
                    <a:ext uri="{9D8B030D-6E8A-4147-A177-3AD203B41FA5}">
                      <a16:colId xmlns:a16="http://schemas.microsoft.com/office/drawing/2014/main" val="20000"/>
                    </a:ext>
                  </a:extLst>
                </a:gridCol>
                <a:gridCol w="1211200">
                  <a:extLst>
                    <a:ext uri="{9D8B030D-6E8A-4147-A177-3AD203B41FA5}">
                      <a16:colId xmlns:a16="http://schemas.microsoft.com/office/drawing/2014/main" val="20001"/>
                    </a:ext>
                  </a:extLst>
                </a:gridCol>
                <a:gridCol w="1261249">
                  <a:extLst>
                    <a:ext uri="{9D8B030D-6E8A-4147-A177-3AD203B41FA5}">
                      <a16:colId xmlns:a16="http://schemas.microsoft.com/office/drawing/2014/main" val="20002"/>
                    </a:ext>
                  </a:extLst>
                </a:gridCol>
                <a:gridCol w="1271260">
                  <a:extLst>
                    <a:ext uri="{9D8B030D-6E8A-4147-A177-3AD203B41FA5}">
                      <a16:colId xmlns:a16="http://schemas.microsoft.com/office/drawing/2014/main" val="20003"/>
                    </a:ext>
                  </a:extLst>
                </a:gridCol>
              </a:tblGrid>
              <a:tr h="333929">
                <a:tc>
                  <a:txBody>
                    <a:bodyPr/>
                    <a:lstStyle/>
                    <a:p>
                      <a:pPr algn="l">
                        <a:defRPr sz="1800"/>
                      </a:pPr>
                      <a:r>
                        <a:rPr sz="1100" b="1">
                          <a:solidFill>
                            <a:srgbClr val="FFFFFF"/>
                          </a:solidFill>
                          <a:latin typeface="+mn-lt"/>
                          <a:ea typeface="+mn-ea"/>
                          <a:cs typeface="+mn-cs"/>
                          <a:sym typeface="Calibri"/>
                        </a:rPr>
                        <a:t>Fascia di età</a:t>
                      </a:r>
                    </a:p>
                  </a:txBody>
                  <a:tcPr marL="45720" marR="45720" horzOverflow="overflow">
                    <a:lnL w="12697">
                      <a:solidFill>
                        <a:srgbClr val="FFFFFF"/>
                      </a:solidFill>
                    </a:lnL>
                    <a:lnR w="12697">
                      <a:solidFill>
                        <a:srgbClr val="FFFFFF"/>
                      </a:solidFill>
                    </a:lnR>
                    <a:lnT w="12697">
                      <a:solidFill>
                        <a:srgbClr val="FFFFFF"/>
                      </a:solidFill>
                    </a:lnT>
                    <a:lnB w="38100">
                      <a:solidFill>
                        <a:srgbClr val="FFFFFF"/>
                      </a:solidFill>
                    </a:lnB>
                    <a:solidFill>
                      <a:schemeClr val="accent1"/>
                    </a:solidFill>
                  </a:tcPr>
                </a:tc>
                <a:tc>
                  <a:txBody>
                    <a:bodyPr/>
                    <a:lstStyle/>
                    <a:p>
                      <a:pPr algn="l">
                        <a:defRPr sz="1800"/>
                      </a:pPr>
                      <a:r>
                        <a:rPr sz="1100" b="1">
                          <a:solidFill>
                            <a:srgbClr val="FFFFFF"/>
                          </a:solidFill>
                          <a:latin typeface="+mn-lt"/>
                          <a:ea typeface="+mn-ea"/>
                          <a:cs typeface="+mn-cs"/>
                          <a:sym typeface="Calibri"/>
                        </a:rPr>
                        <a:t>Maschi</a:t>
                      </a:r>
                    </a:p>
                  </a:txBody>
                  <a:tcPr marL="45720" marR="45720" horzOverflow="overflow">
                    <a:lnL w="12697">
                      <a:solidFill>
                        <a:srgbClr val="FFFFFF"/>
                      </a:solidFill>
                    </a:lnL>
                    <a:lnR w="12697">
                      <a:solidFill>
                        <a:srgbClr val="FFFFFF"/>
                      </a:solidFill>
                    </a:lnR>
                    <a:lnT w="12697">
                      <a:solidFill>
                        <a:srgbClr val="FFFFFF"/>
                      </a:solidFill>
                    </a:lnT>
                    <a:lnB w="38100">
                      <a:solidFill>
                        <a:srgbClr val="FFFFFF"/>
                      </a:solidFill>
                    </a:lnB>
                    <a:solidFill>
                      <a:schemeClr val="accent1"/>
                    </a:solidFill>
                  </a:tcPr>
                </a:tc>
                <a:tc>
                  <a:txBody>
                    <a:bodyPr/>
                    <a:lstStyle/>
                    <a:p>
                      <a:pPr algn="l">
                        <a:defRPr sz="1800"/>
                      </a:pPr>
                      <a:r>
                        <a:rPr sz="1100" b="1">
                          <a:solidFill>
                            <a:srgbClr val="FFFFFF"/>
                          </a:solidFill>
                          <a:latin typeface="+mn-lt"/>
                          <a:ea typeface="+mn-ea"/>
                          <a:cs typeface="+mn-cs"/>
                          <a:sym typeface="Calibri"/>
                        </a:rPr>
                        <a:t>Femmine</a:t>
                      </a:r>
                    </a:p>
                  </a:txBody>
                  <a:tcPr marL="45720" marR="45720" horzOverflow="overflow">
                    <a:lnL w="12697">
                      <a:solidFill>
                        <a:srgbClr val="FFFFFF"/>
                      </a:solidFill>
                    </a:lnL>
                    <a:lnR w="12697">
                      <a:solidFill>
                        <a:srgbClr val="FFFFFF"/>
                      </a:solidFill>
                    </a:lnR>
                    <a:lnT w="12697">
                      <a:solidFill>
                        <a:srgbClr val="FFFFFF"/>
                      </a:solidFill>
                    </a:lnT>
                    <a:lnB w="38100">
                      <a:solidFill>
                        <a:srgbClr val="FFFFFF"/>
                      </a:solidFill>
                    </a:lnB>
                    <a:solidFill>
                      <a:schemeClr val="accent1"/>
                    </a:solidFill>
                  </a:tcPr>
                </a:tc>
                <a:tc>
                  <a:txBody>
                    <a:bodyPr/>
                    <a:lstStyle/>
                    <a:p>
                      <a:pPr algn="l">
                        <a:defRPr sz="1800"/>
                      </a:pPr>
                      <a:r>
                        <a:rPr sz="1100" b="1">
                          <a:solidFill>
                            <a:srgbClr val="FFFFFF"/>
                          </a:solidFill>
                          <a:latin typeface="+mn-lt"/>
                          <a:ea typeface="+mn-ea"/>
                          <a:cs typeface="+mn-cs"/>
                          <a:sym typeface="Calibri"/>
                        </a:rPr>
                        <a:t>TOTALE</a:t>
                      </a:r>
                    </a:p>
                  </a:txBody>
                  <a:tcPr marL="45720" marR="45720" horzOverflow="overflow">
                    <a:lnL w="12697">
                      <a:solidFill>
                        <a:srgbClr val="FFFFFF"/>
                      </a:solidFill>
                    </a:lnL>
                    <a:lnR w="12697">
                      <a:solidFill>
                        <a:srgbClr val="FFFFFF"/>
                      </a:solidFill>
                    </a:lnR>
                    <a:lnT w="12697">
                      <a:solidFill>
                        <a:srgbClr val="FFFFFF"/>
                      </a:solidFill>
                    </a:lnT>
                    <a:lnB w="38100">
                      <a:solidFill>
                        <a:srgbClr val="FFFFFF"/>
                      </a:solidFill>
                    </a:lnB>
                    <a:solidFill>
                      <a:schemeClr val="accent1"/>
                    </a:solidFill>
                  </a:tcPr>
                </a:tc>
                <a:extLst>
                  <a:ext uri="{0D108BD9-81ED-4DB2-BD59-A6C34878D82A}">
                    <a16:rowId xmlns:a16="http://schemas.microsoft.com/office/drawing/2014/main" val="10000"/>
                  </a:ext>
                </a:extLst>
              </a:tr>
              <a:tr h="387789">
                <a:tc>
                  <a:txBody>
                    <a:bodyPr/>
                    <a:lstStyle/>
                    <a:p>
                      <a:pPr algn="l">
                        <a:defRPr sz="1800"/>
                      </a:pPr>
                      <a:r>
                        <a:rPr sz="1100" b="1">
                          <a:solidFill>
                            <a:srgbClr val="FFFFFF"/>
                          </a:solidFill>
                          <a:latin typeface="+mn-lt"/>
                          <a:ea typeface="+mn-ea"/>
                          <a:cs typeface="+mn-cs"/>
                          <a:sym typeface="Calibri"/>
                        </a:rPr>
                        <a:t>20-29</a:t>
                      </a:r>
                    </a:p>
                  </a:txBody>
                  <a:tcPr marL="45720" marR="45720" horzOverflow="overflow">
                    <a:lnL w="12697">
                      <a:solidFill>
                        <a:srgbClr val="FFFFFF"/>
                      </a:solidFill>
                    </a:lnL>
                    <a:lnR w="12697">
                      <a:solidFill>
                        <a:srgbClr val="FFFFFF"/>
                      </a:solidFill>
                    </a:lnR>
                    <a:lnT w="38100">
                      <a:solidFill>
                        <a:srgbClr val="FFFFFF"/>
                      </a:solidFill>
                    </a:lnT>
                    <a:lnB w="12697">
                      <a:solidFill>
                        <a:srgbClr val="FFFFFF"/>
                      </a:solidFill>
                    </a:lnB>
                    <a:solidFill>
                      <a:schemeClr val="accent1"/>
                    </a:solidFill>
                  </a:tcPr>
                </a:tc>
                <a:tc>
                  <a:txBody>
                    <a:bodyPr/>
                    <a:lstStyle/>
                    <a:p>
                      <a:pPr algn="l">
                        <a:defRPr sz="1800"/>
                      </a:pPr>
                      <a:r>
                        <a:rPr sz="1100">
                          <a:latin typeface="+mn-lt"/>
                          <a:ea typeface="+mn-ea"/>
                          <a:cs typeface="+mn-cs"/>
                          <a:sym typeface="Calibri"/>
                        </a:rPr>
                        <a:t>72600</a:t>
                      </a:r>
                    </a:p>
                  </a:txBody>
                  <a:tcPr marL="45720" marR="45720" horzOverflow="overflow">
                    <a:lnL w="12697">
                      <a:solidFill>
                        <a:srgbClr val="FFFFFF"/>
                      </a:solidFill>
                    </a:lnL>
                    <a:lnR w="12697">
                      <a:solidFill>
                        <a:srgbClr val="FFFFFF"/>
                      </a:solidFill>
                    </a:lnR>
                    <a:lnT w="38100">
                      <a:solidFill>
                        <a:srgbClr val="FFFFFF"/>
                      </a:solidFill>
                    </a:lnT>
                    <a:lnB w="12697">
                      <a:solidFill>
                        <a:srgbClr val="FFFFFF"/>
                      </a:solidFill>
                    </a:lnB>
                  </a:tcPr>
                </a:tc>
                <a:tc>
                  <a:txBody>
                    <a:bodyPr/>
                    <a:lstStyle/>
                    <a:p>
                      <a:pPr algn="l">
                        <a:defRPr sz="1800"/>
                      </a:pPr>
                      <a:r>
                        <a:rPr sz="1100">
                          <a:latin typeface="+mn-lt"/>
                          <a:ea typeface="+mn-ea"/>
                          <a:cs typeface="+mn-cs"/>
                          <a:sym typeface="Calibri"/>
                        </a:rPr>
                        <a:t>65940</a:t>
                      </a:r>
                    </a:p>
                  </a:txBody>
                  <a:tcPr marL="45720" marR="45720" horzOverflow="overflow">
                    <a:lnL w="12697">
                      <a:solidFill>
                        <a:srgbClr val="FFFFFF"/>
                      </a:solidFill>
                    </a:lnL>
                    <a:lnR w="12697">
                      <a:solidFill>
                        <a:srgbClr val="FFFFFF"/>
                      </a:solidFill>
                    </a:lnR>
                    <a:lnT w="38100">
                      <a:solidFill>
                        <a:srgbClr val="FFFFFF"/>
                      </a:solidFill>
                    </a:lnT>
                    <a:lnB w="12697">
                      <a:solidFill>
                        <a:srgbClr val="FFFFFF"/>
                      </a:solidFill>
                    </a:lnB>
                  </a:tcPr>
                </a:tc>
                <a:tc>
                  <a:txBody>
                    <a:bodyPr/>
                    <a:lstStyle/>
                    <a:p>
                      <a:pPr algn="l">
                        <a:defRPr sz="1800"/>
                      </a:pPr>
                      <a:r>
                        <a:rPr sz="1100">
                          <a:latin typeface="+mn-lt"/>
                          <a:ea typeface="+mn-ea"/>
                          <a:cs typeface="+mn-cs"/>
                          <a:sym typeface="Calibri"/>
                        </a:rPr>
                        <a:t>138540</a:t>
                      </a:r>
                    </a:p>
                  </a:txBody>
                  <a:tcPr marL="45720" marR="45720" horzOverflow="overflow">
                    <a:lnL w="12697">
                      <a:solidFill>
                        <a:srgbClr val="FFFFFF"/>
                      </a:solidFill>
                    </a:lnL>
                    <a:lnR w="12697">
                      <a:solidFill>
                        <a:srgbClr val="FFFFFF"/>
                      </a:solidFill>
                    </a:lnR>
                    <a:lnT w="38100">
                      <a:solidFill>
                        <a:srgbClr val="FFFFFF"/>
                      </a:solidFill>
                    </a:lnT>
                    <a:lnB w="12697">
                      <a:solidFill>
                        <a:srgbClr val="FFFFFF"/>
                      </a:solidFill>
                    </a:lnB>
                  </a:tcPr>
                </a:tc>
                <a:extLst>
                  <a:ext uri="{0D108BD9-81ED-4DB2-BD59-A6C34878D82A}">
                    <a16:rowId xmlns:a16="http://schemas.microsoft.com/office/drawing/2014/main" val="10001"/>
                  </a:ext>
                </a:extLst>
              </a:tr>
              <a:tr h="333929">
                <a:tc>
                  <a:txBody>
                    <a:bodyPr/>
                    <a:lstStyle/>
                    <a:p>
                      <a:pPr algn="l">
                        <a:defRPr sz="1800"/>
                      </a:pPr>
                      <a:r>
                        <a:rPr sz="1100" b="1">
                          <a:solidFill>
                            <a:srgbClr val="FFFFFF"/>
                          </a:solidFill>
                          <a:latin typeface="+mn-lt"/>
                          <a:ea typeface="+mn-ea"/>
                          <a:cs typeface="+mn-cs"/>
                          <a:sym typeface="Calibri"/>
                        </a:rPr>
                        <a:t>30-39</a:t>
                      </a:r>
                    </a:p>
                  </a:txBody>
                  <a:tcPr marL="45720" marR="45720" horzOverflow="overflow">
                    <a:lnL w="12697">
                      <a:solidFill>
                        <a:srgbClr val="FFFFFF"/>
                      </a:solidFill>
                    </a:lnL>
                    <a:lnR w="12697">
                      <a:solidFill>
                        <a:srgbClr val="FFFFFF"/>
                      </a:solidFill>
                    </a:lnR>
                    <a:lnT w="12697">
                      <a:solidFill>
                        <a:srgbClr val="FFFFFF"/>
                      </a:solidFill>
                    </a:lnT>
                    <a:lnB w="12697">
                      <a:solidFill>
                        <a:srgbClr val="FFFFFF"/>
                      </a:solidFill>
                    </a:lnB>
                    <a:solidFill>
                      <a:schemeClr val="accent1"/>
                    </a:solidFill>
                  </a:tcPr>
                </a:tc>
                <a:tc>
                  <a:txBody>
                    <a:bodyPr/>
                    <a:lstStyle/>
                    <a:p>
                      <a:pPr algn="l">
                        <a:defRPr sz="1800"/>
                      </a:pPr>
                      <a:r>
                        <a:rPr sz="1100" dirty="0">
                          <a:latin typeface="+mn-lt"/>
                          <a:ea typeface="+mn-ea"/>
                          <a:cs typeface="+mn-cs"/>
                          <a:sym typeface="Calibri"/>
                        </a:rPr>
                        <a:t>95864</a:t>
                      </a:r>
                    </a:p>
                  </a:txBody>
                  <a:tcPr marL="45720" marR="45720" horzOverflow="overflow">
                    <a:lnL w="12697">
                      <a:solidFill>
                        <a:srgbClr val="FFFFFF"/>
                      </a:solidFill>
                    </a:lnL>
                    <a:lnR w="12697">
                      <a:solidFill>
                        <a:srgbClr val="FFFFFF"/>
                      </a:solidFill>
                    </a:lnR>
                    <a:lnT w="12697">
                      <a:solidFill>
                        <a:srgbClr val="FFFFFF"/>
                      </a:solidFill>
                    </a:lnT>
                    <a:lnB w="12697">
                      <a:solidFill>
                        <a:srgbClr val="FFFFFF"/>
                      </a:solidFill>
                    </a:lnB>
                    <a:solidFill>
                      <a:srgbClr val="E8EBF5"/>
                    </a:solidFill>
                  </a:tcPr>
                </a:tc>
                <a:tc>
                  <a:txBody>
                    <a:bodyPr/>
                    <a:lstStyle/>
                    <a:p>
                      <a:pPr algn="l">
                        <a:defRPr sz="1800"/>
                      </a:pPr>
                      <a:r>
                        <a:rPr sz="1100">
                          <a:latin typeface="+mn-lt"/>
                          <a:ea typeface="+mn-ea"/>
                          <a:cs typeface="+mn-cs"/>
                          <a:sym typeface="Calibri"/>
                        </a:rPr>
                        <a:t>92272</a:t>
                      </a:r>
                    </a:p>
                  </a:txBody>
                  <a:tcPr marL="45720" marR="45720" horzOverflow="overflow">
                    <a:lnL w="12697">
                      <a:solidFill>
                        <a:srgbClr val="FFFFFF"/>
                      </a:solidFill>
                    </a:lnL>
                    <a:lnR w="12697">
                      <a:solidFill>
                        <a:srgbClr val="FFFFFF"/>
                      </a:solidFill>
                    </a:lnR>
                    <a:lnT w="12697">
                      <a:solidFill>
                        <a:srgbClr val="FFFFFF"/>
                      </a:solidFill>
                    </a:lnT>
                    <a:lnB w="12697">
                      <a:solidFill>
                        <a:srgbClr val="FFFFFF"/>
                      </a:solidFill>
                    </a:lnB>
                    <a:solidFill>
                      <a:srgbClr val="E8EBF5"/>
                    </a:solidFill>
                  </a:tcPr>
                </a:tc>
                <a:tc>
                  <a:txBody>
                    <a:bodyPr/>
                    <a:lstStyle/>
                    <a:p>
                      <a:pPr algn="l">
                        <a:defRPr sz="1800"/>
                      </a:pPr>
                      <a:r>
                        <a:rPr sz="1100" dirty="0">
                          <a:latin typeface="+mn-lt"/>
                          <a:ea typeface="+mn-ea"/>
                          <a:cs typeface="+mn-cs"/>
                          <a:sym typeface="Calibri"/>
                        </a:rPr>
                        <a:t>188136</a:t>
                      </a:r>
                    </a:p>
                  </a:txBody>
                  <a:tcPr marL="45720" marR="45720" horzOverflow="overflow">
                    <a:lnL w="12697">
                      <a:solidFill>
                        <a:srgbClr val="FFFFFF"/>
                      </a:solidFill>
                    </a:lnL>
                    <a:lnR w="12697">
                      <a:solidFill>
                        <a:srgbClr val="FFFFFF"/>
                      </a:solidFill>
                    </a:lnR>
                    <a:lnT w="12697">
                      <a:solidFill>
                        <a:srgbClr val="FFFFFF"/>
                      </a:solidFill>
                    </a:lnT>
                    <a:lnB w="12697">
                      <a:solidFill>
                        <a:srgbClr val="FFFFFF"/>
                      </a:solidFill>
                    </a:lnB>
                    <a:solidFill>
                      <a:srgbClr val="E8EBF5"/>
                    </a:solidFill>
                  </a:tcPr>
                </a:tc>
                <a:extLst>
                  <a:ext uri="{0D108BD9-81ED-4DB2-BD59-A6C34878D82A}">
                    <a16:rowId xmlns:a16="http://schemas.microsoft.com/office/drawing/2014/main" val="10002"/>
                  </a:ext>
                </a:extLst>
              </a:tr>
              <a:tr h="333929">
                <a:tc>
                  <a:txBody>
                    <a:bodyPr/>
                    <a:lstStyle/>
                    <a:p>
                      <a:pPr algn="l">
                        <a:defRPr sz="1800"/>
                      </a:pPr>
                      <a:r>
                        <a:rPr sz="1100" b="1">
                          <a:solidFill>
                            <a:srgbClr val="FFFFFF"/>
                          </a:solidFill>
                          <a:latin typeface="+mn-lt"/>
                          <a:ea typeface="+mn-ea"/>
                          <a:cs typeface="+mn-cs"/>
                          <a:sym typeface="Calibri"/>
                        </a:rPr>
                        <a:t>40-49</a:t>
                      </a:r>
                    </a:p>
                  </a:txBody>
                  <a:tcPr marL="45720" marR="45720" horzOverflow="overflow">
                    <a:lnL w="12697">
                      <a:solidFill>
                        <a:srgbClr val="FFFFFF"/>
                      </a:solidFill>
                    </a:lnL>
                    <a:lnR w="12697">
                      <a:solidFill>
                        <a:srgbClr val="FFFFFF"/>
                      </a:solidFill>
                    </a:lnR>
                    <a:lnT w="12697">
                      <a:solidFill>
                        <a:srgbClr val="FFFFFF"/>
                      </a:solidFill>
                    </a:lnT>
                    <a:lnB w="12697">
                      <a:solidFill>
                        <a:srgbClr val="FFFFFF"/>
                      </a:solidFill>
                    </a:lnB>
                    <a:solidFill>
                      <a:schemeClr val="accent1"/>
                    </a:solidFill>
                  </a:tcPr>
                </a:tc>
                <a:tc>
                  <a:txBody>
                    <a:bodyPr/>
                    <a:lstStyle/>
                    <a:p>
                      <a:pPr algn="l">
                        <a:defRPr sz="1800"/>
                      </a:pPr>
                      <a:r>
                        <a:rPr sz="1100">
                          <a:latin typeface="+mn-lt"/>
                          <a:ea typeface="+mn-ea"/>
                          <a:cs typeface="+mn-cs"/>
                          <a:sym typeface="Calibri"/>
                        </a:rPr>
                        <a:t>106953</a:t>
                      </a:r>
                    </a:p>
                  </a:txBody>
                  <a:tcPr marL="45720" marR="45720" horzOverflow="overflow">
                    <a:lnL w="12697">
                      <a:solidFill>
                        <a:srgbClr val="FFFFFF"/>
                      </a:solidFill>
                    </a:lnL>
                    <a:lnR w="12697">
                      <a:solidFill>
                        <a:srgbClr val="FFFFFF"/>
                      </a:solidFill>
                    </a:lnR>
                    <a:lnT w="12697">
                      <a:solidFill>
                        <a:srgbClr val="FFFFFF"/>
                      </a:solidFill>
                    </a:lnT>
                    <a:lnB w="12697">
                      <a:solidFill>
                        <a:srgbClr val="FFFFFF"/>
                      </a:solidFill>
                    </a:lnB>
                  </a:tcPr>
                </a:tc>
                <a:tc>
                  <a:txBody>
                    <a:bodyPr/>
                    <a:lstStyle/>
                    <a:p>
                      <a:pPr algn="l">
                        <a:defRPr sz="1800"/>
                      </a:pPr>
                      <a:r>
                        <a:rPr sz="1100" dirty="0">
                          <a:latin typeface="+mn-lt"/>
                          <a:ea typeface="+mn-ea"/>
                          <a:cs typeface="+mn-cs"/>
                          <a:sym typeface="Calibri"/>
                        </a:rPr>
                        <a:t>106019</a:t>
                      </a:r>
                    </a:p>
                  </a:txBody>
                  <a:tcPr marL="45720" marR="45720" horzOverflow="overflow">
                    <a:lnL w="12697">
                      <a:solidFill>
                        <a:srgbClr val="FFFFFF"/>
                      </a:solidFill>
                    </a:lnL>
                    <a:lnR w="12697">
                      <a:solidFill>
                        <a:srgbClr val="FFFFFF"/>
                      </a:solidFill>
                    </a:lnR>
                    <a:lnT w="12697">
                      <a:solidFill>
                        <a:srgbClr val="FFFFFF"/>
                      </a:solidFill>
                    </a:lnT>
                    <a:lnB w="12697">
                      <a:solidFill>
                        <a:srgbClr val="FFFFFF"/>
                      </a:solidFill>
                    </a:lnB>
                  </a:tcPr>
                </a:tc>
                <a:tc>
                  <a:txBody>
                    <a:bodyPr/>
                    <a:lstStyle/>
                    <a:p>
                      <a:pPr algn="l">
                        <a:defRPr sz="1800"/>
                      </a:pPr>
                      <a:r>
                        <a:rPr sz="1100">
                          <a:latin typeface="+mn-lt"/>
                          <a:ea typeface="+mn-ea"/>
                          <a:cs typeface="+mn-cs"/>
                          <a:sym typeface="Calibri"/>
                        </a:rPr>
                        <a:t>212972</a:t>
                      </a:r>
                    </a:p>
                  </a:txBody>
                  <a:tcPr marL="45720" marR="45720" horzOverflow="overflow">
                    <a:lnL w="12697">
                      <a:solidFill>
                        <a:srgbClr val="FFFFFF"/>
                      </a:solidFill>
                    </a:lnL>
                    <a:lnR w="12697">
                      <a:solidFill>
                        <a:srgbClr val="FFFFFF"/>
                      </a:solidFill>
                    </a:lnR>
                    <a:lnT w="12697">
                      <a:solidFill>
                        <a:srgbClr val="FFFFFF"/>
                      </a:solidFill>
                    </a:lnT>
                    <a:lnB w="12697">
                      <a:solidFill>
                        <a:srgbClr val="FFFFFF"/>
                      </a:solidFill>
                    </a:lnB>
                  </a:tcPr>
                </a:tc>
                <a:extLst>
                  <a:ext uri="{0D108BD9-81ED-4DB2-BD59-A6C34878D82A}">
                    <a16:rowId xmlns:a16="http://schemas.microsoft.com/office/drawing/2014/main" val="10003"/>
                  </a:ext>
                </a:extLst>
              </a:tr>
              <a:tr h="333929">
                <a:tc>
                  <a:txBody>
                    <a:bodyPr/>
                    <a:lstStyle/>
                    <a:p>
                      <a:pPr algn="l">
                        <a:defRPr sz="1800"/>
                      </a:pPr>
                      <a:r>
                        <a:rPr sz="1100" b="1">
                          <a:solidFill>
                            <a:srgbClr val="FFFFFF"/>
                          </a:solidFill>
                          <a:latin typeface="+mn-lt"/>
                          <a:ea typeface="+mn-ea"/>
                          <a:cs typeface="+mn-cs"/>
                          <a:sym typeface="Calibri"/>
                        </a:rPr>
                        <a:t>50-59</a:t>
                      </a:r>
                    </a:p>
                  </a:txBody>
                  <a:tcPr marL="45720" marR="45720" horzOverflow="overflow">
                    <a:lnL w="12697">
                      <a:solidFill>
                        <a:srgbClr val="FFFFFF"/>
                      </a:solidFill>
                    </a:lnL>
                    <a:lnR w="12697">
                      <a:solidFill>
                        <a:srgbClr val="FFFFFF"/>
                      </a:solidFill>
                    </a:lnR>
                    <a:lnT w="12697">
                      <a:solidFill>
                        <a:srgbClr val="FFFFFF"/>
                      </a:solidFill>
                    </a:lnT>
                    <a:lnB w="12697">
                      <a:solidFill>
                        <a:srgbClr val="FFFFFF"/>
                      </a:solidFill>
                    </a:lnB>
                    <a:solidFill>
                      <a:schemeClr val="accent1"/>
                    </a:solidFill>
                  </a:tcPr>
                </a:tc>
                <a:tc>
                  <a:txBody>
                    <a:bodyPr/>
                    <a:lstStyle/>
                    <a:p>
                      <a:pPr algn="l">
                        <a:defRPr sz="1800"/>
                      </a:pPr>
                      <a:r>
                        <a:rPr sz="1100">
                          <a:latin typeface="+mn-lt"/>
                          <a:ea typeface="+mn-ea"/>
                          <a:cs typeface="+mn-cs"/>
                          <a:sym typeface="Calibri"/>
                        </a:rPr>
                        <a:t>106471</a:t>
                      </a:r>
                    </a:p>
                  </a:txBody>
                  <a:tcPr marL="45720" marR="45720" horzOverflow="overflow">
                    <a:lnL w="12697">
                      <a:solidFill>
                        <a:srgbClr val="FFFFFF"/>
                      </a:solidFill>
                    </a:lnL>
                    <a:lnR w="12697">
                      <a:solidFill>
                        <a:srgbClr val="FFFFFF"/>
                      </a:solidFill>
                    </a:lnR>
                    <a:lnT w="12697">
                      <a:solidFill>
                        <a:srgbClr val="FFFFFF"/>
                      </a:solidFill>
                    </a:lnT>
                    <a:lnB w="12697">
                      <a:solidFill>
                        <a:srgbClr val="FFFFFF"/>
                      </a:solidFill>
                    </a:lnB>
                    <a:solidFill>
                      <a:srgbClr val="E8EBF5"/>
                    </a:solidFill>
                  </a:tcPr>
                </a:tc>
                <a:tc>
                  <a:txBody>
                    <a:bodyPr/>
                    <a:lstStyle/>
                    <a:p>
                      <a:pPr algn="l">
                        <a:defRPr sz="1800"/>
                      </a:pPr>
                      <a:r>
                        <a:rPr sz="1100">
                          <a:latin typeface="+mn-lt"/>
                          <a:ea typeface="+mn-ea"/>
                          <a:cs typeface="+mn-cs"/>
                          <a:sym typeface="Calibri"/>
                        </a:rPr>
                        <a:t>111307</a:t>
                      </a:r>
                    </a:p>
                  </a:txBody>
                  <a:tcPr marL="45720" marR="45720" horzOverflow="overflow">
                    <a:lnL w="12697">
                      <a:solidFill>
                        <a:srgbClr val="FFFFFF"/>
                      </a:solidFill>
                    </a:lnL>
                    <a:lnR w="12697">
                      <a:solidFill>
                        <a:srgbClr val="FFFFFF"/>
                      </a:solidFill>
                    </a:lnR>
                    <a:lnT w="12697">
                      <a:solidFill>
                        <a:srgbClr val="FFFFFF"/>
                      </a:solidFill>
                    </a:lnT>
                    <a:lnB w="12697">
                      <a:solidFill>
                        <a:srgbClr val="FFFFFF"/>
                      </a:solidFill>
                    </a:lnB>
                    <a:solidFill>
                      <a:srgbClr val="E8EBF5"/>
                    </a:solidFill>
                  </a:tcPr>
                </a:tc>
                <a:tc>
                  <a:txBody>
                    <a:bodyPr/>
                    <a:lstStyle/>
                    <a:p>
                      <a:pPr algn="l">
                        <a:defRPr sz="1800"/>
                      </a:pPr>
                      <a:r>
                        <a:rPr sz="1100">
                          <a:latin typeface="+mn-lt"/>
                          <a:ea typeface="+mn-ea"/>
                          <a:cs typeface="+mn-cs"/>
                          <a:sym typeface="Calibri"/>
                        </a:rPr>
                        <a:t>217778</a:t>
                      </a:r>
                    </a:p>
                  </a:txBody>
                  <a:tcPr marL="45720" marR="45720" horzOverflow="overflow">
                    <a:lnL w="12697">
                      <a:solidFill>
                        <a:srgbClr val="FFFFFF"/>
                      </a:solidFill>
                    </a:lnL>
                    <a:lnR w="12697">
                      <a:solidFill>
                        <a:srgbClr val="FFFFFF"/>
                      </a:solidFill>
                    </a:lnR>
                    <a:lnT w="12697">
                      <a:solidFill>
                        <a:srgbClr val="FFFFFF"/>
                      </a:solidFill>
                    </a:lnT>
                    <a:lnB w="12697">
                      <a:solidFill>
                        <a:srgbClr val="FFFFFF"/>
                      </a:solidFill>
                    </a:lnB>
                    <a:solidFill>
                      <a:srgbClr val="E8EBF5"/>
                    </a:solidFill>
                  </a:tcPr>
                </a:tc>
                <a:extLst>
                  <a:ext uri="{0D108BD9-81ED-4DB2-BD59-A6C34878D82A}">
                    <a16:rowId xmlns:a16="http://schemas.microsoft.com/office/drawing/2014/main" val="10004"/>
                  </a:ext>
                </a:extLst>
              </a:tr>
              <a:tr h="333929">
                <a:tc>
                  <a:txBody>
                    <a:bodyPr/>
                    <a:lstStyle/>
                    <a:p>
                      <a:pPr algn="l">
                        <a:defRPr sz="1800"/>
                      </a:pPr>
                      <a:r>
                        <a:rPr sz="1100" b="1">
                          <a:solidFill>
                            <a:srgbClr val="FFFFFF"/>
                          </a:solidFill>
                          <a:latin typeface="+mn-lt"/>
                          <a:ea typeface="+mn-ea"/>
                          <a:cs typeface="+mn-cs"/>
                          <a:sym typeface="Calibri"/>
                        </a:rPr>
                        <a:t>TOTALE</a:t>
                      </a:r>
                    </a:p>
                  </a:txBody>
                  <a:tcPr marL="45720" marR="45720" horzOverflow="overflow">
                    <a:lnL w="12697">
                      <a:solidFill>
                        <a:srgbClr val="FFFFFF"/>
                      </a:solidFill>
                    </a:lnL>
                    <a:lnR w="12697">
                      <a:solidFill>
                        <a:srgbClr val="FFFFFF"/>
                      </a:solidFill>
                    </a:lnR>
                    <a:lnT w="12697">
                      <a:solidFill>
                        <a:srgbClr val="FFFFFF"/>
                      </a:solidFill>
                    </a:lnT>
                    <a:lnB w="12697">
                      <a:solidFill>
                        <a:srgbClr val="FFFFFF"/>
                      </a:solidFill>
                    </a:lnB>
                    <a:solidFill>
                      <a:schemeClr val="accent1"/>
                    </a:solidFill>
                  </a:tcPr>
                </a:tc>
                <a:tc>
                  <a:txBody>
                    <a:bodyPr/>
                    <a:lstStyle/>
                    <a:p>
                      <a:pPr algn="l">
                        <a:defRPr sz="1800"/>
                      </a:pPr>
                      <a:r>
                        <a:rPr sz="1100">
                          <a:latin typeface="+mn-lt"/>
                          <a:ea typeface="+mn-ea"/>
                          <a:cs typeface="+mn-cs"/>
                          <a:sym typeface="Calibri"/>
                        </a:rPr>
                        <a:t>381888</a:t>
                      </a:r>
                    </a:p>
                  </a:txBody>
                  <a:tcPr marL="45720" marR="45720" horzOverflow="overflow">
                    <a:lnL w="12697">
                      <a:solidFill>
                        <a:srgbClr val="FFFFFF"/>
                      </a:solidFill>
                    </a:lnL>
                    <a:lnR w="12697">
                      <a:solidFill>
                        <a:srgbClr val="FFFFFF"/>
                      </a:solidFill>
                    </a:lnR>
                    <a:lnT w="12697">
                      <a:solidFill>
                        <a:srgbClr val="FFFFFF"/>
                      </a:solidFill>
                    </a:lnT>
                    <a:lnB w="12697">
                      <a:solidFill>
                        <a:srgbClr val="FFFFFF"/>
                      </a:solidFill>
                    </a:lnB>
                  </a:tcPr>
                </a:tc>
                <a:tc>
                  <a:txBody>
                    <a:bodyPr/>
                    <a:lstStyle/>
                    <a:p>
                      <a:pPr algn="l">
                        <a:defRPr sz="1800"/>
                      </a:pPr>
                      <a:r>
                        <a:rPr sz="1100">
                          <a:latin typeface="+mn-lt"/>
                          <a:ea typeface="+mn-ea"/>
                          <a:cs typeface="+mn-cs"/>
                          <a:sym typeface="Calibri"/>
                        </a:rPr>
                        <a:t>375538</a:t>
                      </a:r>
                    </a:p>
                  </a:txBody>
                  <a:tcPr marL="45720" marR="45720" horzOverflow="overflow">
                    <a:lnL w="12697">
                      <a:solidFill>
                        <a:srgbClr val="FFFFFF"/>
                      </a:solidFill>
                    </a:lnL>
                    <a:lnR w="12697">
                      <a:solidFill>
                        <a:srgbClr val="FFFFFF"/>
                      </a:solidFill>
                    </a:lnR>
                    <a:lnT w="12697">
                      <a:solidFill>
                        <a:srgbClr val="FFFFFF"/>
                      </a:solidFill>
                    </a:lnT>
                    <a:lnB w="12697">
                      <a:solidFill>
                        <a:srgbClr val="FFFFFF"/>
                      </a:solidFill>
                    </a:lnB>
                  </a:tcPr>
                </a:tc>
                <a:tc>
                  <a:txBody>
                    <a:bodyPr/>
                    <a:lstStyle/>
                    <a:p>
                      <a:pPr algn="l">
                        <a:defRPr sz="1800"/>
                      </a:pPr>
                      <a:r>
                        <a:rPr sz="1100" dirty="0">
                          <a:latin typeface="+mn-lt"/>
                          <a:ea typeface="+mn-ea"/>
                          <a:cs typeface="+mn-cs"/>
                          <a:sym typeface="Calibri"/>
                        </a:rPr>
                        <a:t>757426</a:t>
                      </a:r>
                    </a:p>
                  </a:txBody>
                  <a:tcPr marL="45720" marR="45720" horzOverflow="overflow">
                    <a:lnL w="12697">
                      <a:solidFill>
                        <a:srgbClr val="FFFFFF"/>
                      </a:solidFill>
                    </a:lnL>
                    <a:lnR w="12697">
                      <a:solidFill>
                        <a:srgbClr val="FFFFFF"/>
                      </a:solidFill>
                    </a:lnR>
                    <a:lnT w="12697">
                      <a:solidFill>
                        <a:srgbClr val="FFFFFF"/>
                      </a:solidFill>
                    </a:lnT>
                    <a:lnB w="12697">
                      <a:solidFill>
                        <a:srgbClr val="FFFFFF"/>
                      </a:solidFill>
                    </a:lnB>
                  </a:tcPr>
                </a:tc>
                <a:extLst>
                  <a:ext uri="{0D108BD9-81ED-4DB2-BD59-A6C34878D82A}">
                    <a16:rowId xmlns:a16="http://schemas.microsoft.com/office/drawing/2014/main" val="10005"/>
                  </a:ext>
                </a:extLst>
              </a:tr>
            </a:tbl>
          </a:graphicData>
        </a:graphic>
      </p:graphicFrame>
      <p:sp>
        <p:nvSpPr>
          <p:cNvPr id="365" name="CasellaDiTesto 9"/>
          <p:cNvSpPr txBox="1"/>
          <p:nvPr/>
        </p:nvSpPr>
        <p:spPr>
          <a:xfrm>
            <a:off x="2458266" y="5968561"/>
            <a:ext cx="9558954" cy="2616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000" b="1">
                <a:latin typeface="+mn-lt"/>
                <a:ea typeface="+mn-ea"/>
                <a:cs typeface="+mn-cs"/>
                <a:sym typeface="Calibri"/>
              </a:defRPr>
            </a:lvl1pPr>
          </a:lstStyle>
          <a:p>
            <a:r>
              <a:rPr sz="1100" dirty="0"/>
              <a:t>Fonte: </a:t>
            </a:r>
            <a:r>
              <a:rPr sz="1100" dirty="0" err="1"/>
              <a:t>dati</a:t>
            </a:r>
            <a:r>
              <a:rPr sz="1100" dirty="0"/>
              <a:t> ISTAT 01/01/2021 (https://www.tuttitalia.it/lombardia/18-milano/statistiche/popolazione-eta-sesso-stato-civile-2021/)</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Rettangolo 7"/>
          <p:cNvSpPr/>
          <p:nvPr/>
        </p:nvSpPr>
        <p:spPr>
          <a:xfrm>
            <a:off x="5829423" y="4681175"/>
            <a:ext cx="6096001" cy="2039330"/>
          </a:xfrm>
          <a:prstGeom prst="rect">
            <a:avLst/>
          </a:prstGeom>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path path="circle">
              <a:fillToRect l="50000" t="50000" r="50000" b="50000"/>
            </a:path>
            <a:tileRect/>
          </a:gradFill>
          <a:ln w="25400">
            <a:solidFill>
              <a:srgbClr val="FAD9C2"/>
            </a:solidFill>
            <a:miter/>
          </a:ln>
          <a:scene3d>
            <a:camera prst="orthographicFront"/>
            <a:lightRig rig="threePt" dir="t"/>
          </a:scene3d>
          <a:sp3d>
            <a:bevelT/>
          </a:sp3d>
        </p:spPr>
        <p:txBody>
          <a:bodyPr lIns="45718" tIns="45718" rIns="45718" bIns="45718" anchor="ctr"/>
          <a:lstStyle/>
          <a:p>
            <a:pPr algn="ctr">
              <a:defRPr>
                <a:solidFill>
                  <a:srgbClr val="FFFFFF"/>
                </a:solidFill>
                <a:latin typeface="+mn-lt"/>
                <a:ea typeface="+mn-ea"/>
                <a:cs typeface="+mn-cs"/>
                <a:sym typeface="Calibri"/>
              </a:defRPr>
            </a:pPr>
            <a:endParaRPr/>
          </a:p>
        </p:txBody>
      </p:sp>
      <p:sp>
        <p:nvSpPr>
          <p:cNvPr id="262" name="Rettangolo 5"/>
          <p:cNvSpPr/>
          <p:nvPr/>
        </p:nvSpPr>
        <p:spPr>
          <a:xfrm>
            <a:off x="5829422" y="1325103"/>
            <a:ext cx="6096001" cy="2225042"/>
          </a:xfrm>
          <a:prstGeom prst="rect">
            <a:avLst/>
          </a:prstGeom>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path path="circle">
              <a:fillToRect l="50000" t="50000" r="50000" b="50000"/>
            </a:path>
            <a:tileRect/>
          </a:gradFill>
          <a:ln w="25400">
            <a:solidFill>
              <a:srgbClr val="FAD9C2"/>
            </a:solidFill>
            <a:miter/>
          </a:ln>
          <a:scene3d>
            <a:camera prst="orthographicFront"/>
            <a:lightRig rig="threePt" dir="t"/>
          </a:scene3d>
          <a:sp3d>
            <a:bevelT prst="angle"/>
          </a:sp3d>
        </p:spPr>
        <p:txBody>
          <a:bodyPr lIns="45718" tIns="45718" rIns="45718" bIns="45718" anchor="ctr"/>
          <a:lstStyle/>
          <a:p>
            <a:pPr algn="ctr">
              <a:defRPr>
                <a:solidFill>
                  <a:srgbClr val="FFFFFF"/>
                </a:solidFill>
                <a:latin typeface="+mn-lt"/>
                <a:ea typeface="+mn-ea"/>
                <a:cs typeface="+mn-cs"/>
                <a:sym typeface="Calibri"/>
              </a:defRPr>
            </a:pPr>
            <a:endParaRPr/>
          </a:p>
        </p:txBody>
      </p:sp>
      <p:sp>
        <p:nvSpPr>
          <p:cNvPr id="263" name="Rettangolo 3"/>
          <p:cNvSpPr/>
          <p:nvPr/>
        </p:nvSpPr>
        <p:spPr>
          <a:xfrm>
            <a:off x="265834" y="1329267"/>
            <a:ext cx="5398927" cy="5391238"/>
          </a:xfrm>
          <a:prstGeom prst="rect">
            <a:avLst/>
          </a:prstGeom>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path path="circle">
              <a:fillToRect l="50000" t="50000" r="50000" b="50000"/>
            </a:path>
            <a:tileRect/>
          </a:gradFill>
          <a:ln w="25400">
            <a:solidFill>
              <a:srgbClr val="FAD9C2"/>
            </a:solidFill>
            <a:miter/>
          </a:ln>
          <a:scene3d>
            <a:camera prst="orthographicFront"/>
            <a:lightRig rig="threePt" dir="t"/>
          </a:scene3d>
          <a:sp3d>
            <a:bevelT prst="angle"/>
          </a:sp3d>
        </p:spPr>
        <p:txBody>
          <a:bodyPr lIns="45718" tIns="45718" rIns="45718" bIns="45718" anchor="ctr"/>
          <a:lstStyle/>
          <a:p>
            <a:pPr algn="ctr">
              <a:defRPr>
                <a:solidFill>
                  <a:srgbClr val="FFFFFF"/>
                </a:solidFill>
                <a:latin typeface="+mn-lt"/>
                <a:ea typeface="+mn-ea"/>
                <a:cs typeface="+mn-cs"/>
                <a:sym typeface="Calibri"/>
              </a:defRPr>
            </a:pPr>
            <a:endParaRPr dirty="0"/>
          </a:p>
        </p:txBody>
      </p:sp>
      <p:sp>
        <p:nvSpPr>
          <p:cNvPr id="264" name="Titolo 1"/>
          <p:cNvSpPr txBox="1">
            <a:spLocks noGrp="1"/>
          </p:cNvSpPr>
          <p:nvPr>
            <p:ph type="title"/>
          </p:nvPr>
        </p:nvSpPr>
        <p:spPr>
          <a:xfrm>
            <a:off x="1377244" y="-2"/>
            <a:ext cx="9437512" cy="1108286"/>
          </a:xfrm>
          <a:prstGeom prst="rect">
            <a:avLst/>
          </a:prstGeom>
          <a:effectLst>
            <a:outerShdw blurRad="50800" dist="38100" dir="2700000" algn="tl" rotWithShape="0">
              <a:prstClr val="black">
                <a:alpha val="40000"/>
              </a:prstClr>
            </a:outerShdw>
          </a:effectLst>
        </p:spPr>
        <p:txBody>
          <a:bodyPr/>
          <a:lstStyle>
            <a:lvl1pPr>
              <a:defRPr sz="5800">
                <a:latin typeface="Amasis MT Pro Black"/>
                <a:ea typeface="Amasis MT Pro Black"/>
                <a:cs typeface="Amasis MT Pro Black"/>
                <a:sym typeface="Amasis MT Pro Black"/>
              </a:defRPr>
            </a:lvl1pPr>
          </a:lstStyle>
          <a:p>
            <a:r>
              <a:rPr dirty="0"/>
              <a:t>INDICE (1/2)</a:t>
            </a:r>
          </a:p>
        </p:txBody>
      </p:sp>
      <p:sp>
        <p:nvSpPr>
          <p:cNvPr id="265" name="Sottotitolo 2"/>
          <p:cNvSpPr txBox="1">
            <a:spLocks noGrp="1"/>
          </p:cNvSpPr>
          <p:nvPr>
            <p:ph type="body" sz="half" idx="1"/>
          </p:nvPr>
        </p:nvSpPr>
        <p:spPr>
          <a:xfrm>
            <a:off x="447430" y="1496870"/>
            <a:ext cx="6412091" cy="4986289"/>
          </a:xfrm>
          <a:prstGeom prst="rect">
            <a:avLst/>
          </a:prstGeom>
          <a:scene3d>
            <a:camera prst="orthographicFront"/>
            <a:lightRig rig="threePt" dir="t"/>
          </a:scene3d>
          <a:sp3d>
            <a:bevelT prst="angle"/>
          </a:sp3d>
        </p:spPr>
        <p:txBody>
          <a:bodyPr>
            <a:noAutofit/>
          </a:bodyPr>
          <a:lstStyle/>
          <a:p>
            <a:pPr algn="l" defTabSz="473658">
              <a:lnSpc>
                <a:spcPct val="72000"/>
              </a:lnSpc>
              <a:spcBef>
                <a:spcPts val="0"/>
              </a:spcBef>
              <a:defRPr sz="1480" b="1">
                <a:latin typeface="ABeeZee"/>
                <a:ea typeface="ABeeZee"/>
                <a:cs typeface="ABeeZee"/>
                <a:sym typeface="ABeeZee"/>
              </a:defRPr>
            </a:pPr>
            <a:r>
              <a:rPr sz="1890" dirty="0"/>
              <a:t>1) INTRODUZIONE</a:t>
            </a:r>
          </a:p>
          <a:p>
            <a:pPr algn="l" defTabSz="473658">
              <a:lnSpc>
                <a:spcPct val="100000"/>
              </a:lnSpc>
              <a:spcBef>
                <a:spcPts val="0"/>
              </a:spcBef>
              <a:defRPr sz="1480">
                <a:latin typeface="ABeeZee"/>
                <a:ea typeface="ABeeZee"/>
                <a:cs typeface="ABeeZee"/>
                <a:sym typeface="ABeeZee"/>
              </a:defRPr>
            </a:pPr>
            <a:r>
              <a:rPr sz="1890" dirty="0"/>
              <a:t>1.1) CHI SIAMO </a:t>
            </a:r>
          </a:p>
          <a:p>
            <a:pPr algn="l" defTabSz="473658">
              <a:lnSpc>
                <a:spcPct val="100000"/>
              </a:lnSpc>
              <a:spcBef>
                <a:spcPts val="0"/>
              </a:spcBef>
              <a:defRPr sz="1480">
                <a:latin typeface="ABeeZee"/>
                <a:ea typeface="ABeeZee"/>
                <a:cs typeface="ABeeZee"/>
                <a:sym typeface="ABeeZee"/>
              </a:defRPr>
            </a:pPr>
            <a:r>
              <a:rPr sz="1890" dirty="0"/>
              <a:t>1.2) I CAPSULE HOTEL</a:t>
            </a:r>
          </a:p>
          <a:p>
            <a:pPr algn="l" defTabSz="473658">
              <a:lnSpc>
                <a:spcPct val="100000"/>
              </a:lnSpc>
              <a:spcBef>
                <a:spcPts val="0"/>
              </a:spcBef>
              <a:defRPr sz="1480">
                <a:latin typeface="ABeeZee"/>
                <a:ea typeface="ABeeZee"/>
                <a:cs typeface="ABeeZee"/>
                <a:sym typeface="ABeeZee"/>
              </a:defRPr>
            </a:pPr>
            <a:r>
              <a:rPr sz="1890" dirty="0"/>
              <a:t>1.3) ANALISI SWOT </a:t>
            </a:r>
          </a:p>
          <a:p>
            <a:pPr algn="l" defTabSz="473658">
              <a:lnSpc>
                <a:spcPct val="100000"/>
              </a:lnSpc>
              <a:spcBef>
                <a:spcPts val="0"/>
              </a:spcBef>
              <a:defRPr sz="1480">
                <a:latin typeface="ABeeZee"/>
                <a:ea typeface="ABeeZee"/>
                <a:cs typeface="ABeeZee"/>
                <a:sym typeface="ABeeZee"/>
              </a:defRPr>
            </a:pPr>
            <a:r>
              <a:rPr sz="1890" dirty="0"/>
              <a:t>1.4) FORZE DI PORTER </a:t>
            </a:r>
          </a:p>
          <a:p>
            <a:pPr algn="l" defTabSz="473658">
              <a:lnSpc>
                <a:spcPct val="100000"/>
              </a:lnSpc>
              <a:spcBef>
                <a:spcPts val="0"/>
              </a:spcBef>
              <a:defRPr sz="1480">
                <a:latin typeface="ABeeZee"/>
                <a:ea typeface="ABeeZee"/>
                <a:cs typeface="ABeeZee"/>
                <a:sym typeface="ABeeZee"/>
              </a:defRPr>
            </a:pPr>
            <a:r>
              <a:rPr sz="1890" dirty="0"/>
              <a:t>1.5) IL SETTORE TURISTICO</a:t>
            </a:r>
          </a:p>
          <a:p>
            <a:pPr algn="l" defTabSz="473658">
              <a:lnSpc>
                <a:spcPct val="100000"/>
              </a:lnSpc>
              <a:spcBef>
                <a:spcPts val="0"/>
              </a:spcBef>
              <a:defRPr sz="1480">
                <a:latin typeface="ABeeZee"/>
                <a:ea typeface="ABeeZee"/>
                <a:cs typeface="ABeeZee"/>
                <a:sym typeface="ABeeZee"/>
              </a:defRPr>
            </a:pPr>
            <a:r>
              <a:rPr sz="1890" dirty="0"/>
              <a:t>1.5.1) L’ITALIA</a:t>
            </a:r>
          </a:p>
          <a:p>
            <a:pPr algn="l" defTabSz="473658">
              <a:lnSpc>
                <a:spcPct val="100000"/>
              </a:lnSpc>
              <a:spcBef>
                <a:spcPts val="0"/>
              </a:spcBef>
              <a:defRPr sz="1480">
                <a:latin typeface="ABeeZee"/>
                <a:ea typeface="ABeeZee"/>
                <a:cs typeface="ABeeZee"/>
                <a:sym typeface="ABeeZee"/>
              </a:defRPr>
            </a:pPr>
            <a:r>
              <a:rPr sz="1890" dirty="0"/>
              <a:t>1.6) MERCATO CAPSULE HOTEL </a:t>
            </a:r>
          </a:p>
          <a:p>
            <a:pPr algn="l" defTabSz="473658">
              <a:lnSpc>
                <a:spcPct val="100000"/>
              </a:lnSpc>
              <a:spcBef>
                <a:spcPts val="0"/>
              </a:spcBef>
              <a:defRPr sz="1480">
                <a:latin typeface="ABeeZee"/>
                <a:ea typeface="ABeeZee"/>
                <a:cs typeface="ABeeZee"/>
                <a:sym typeface="ABeeZee"/>
              </a:defRPr>
            </a:pPr>
            <a:r>
              <a:rPr sz="1890" dirty="0"/>
              <a:t>1.7) OBIETTIVO DELLA RICERCA </a:t>
            </a:r>
          </a:p>
          <a:p>
            <a:pPr algn="l" defTabSz="473658">
              <a:lnSpc>
                <a:spcPct val="100000"/>
              </a:lnSpc>
              <a:spcBef>
                <a:spcPts val="0"/>
              </a:spcBef>
              <a:defRPr sz="1480">
                <a:latin typeface="ABeeZee"/>
                <a:ea typeface="ABeeZee"/>
                <a:cs typeface="ABeeZee"/>
                <a:sym typeface="ABeeZee"/>
              </a:defRPr>
            </a:pPr>
            <a:r>
              <a:rPr sz="1890" dirty="0"/>
              <a:t>1.8) POPOLAZIONE TARGET </a:t>
            </a:r>
          </a:p>
          <a:p>
            <a:pPr algn="l" defTabSz="473658">
              <a:lnSpc>
                <a:spcPct val="100000"/>
              </a:lnSpc>
              <a:spcBef>
                <a:spcPts val="0"/>
              </a:spcBef>
              <a:defRPr sz="1480">
                <a:latin typeface="ABeeZee"/>
                <a:ea typeface="ABeeZee"/>
                <a:cs typeface="ABeeZee"/>
                <a:sym typeface="ABeeZee"/>
              </a:defRPr>
            </a:pPr>
            <a:r>
              <a:rPr sz="1890" dirty="0"/>
              <a:t>1.9) IL QUESTIONARIO</a:t>
            </a:r>
          </a:p>
          <a:p>
            <a:pPr algn="l" defTabSz="473658">
              <a:lnSpc>
                <a:spcPct val="100000"/>
              </a:lnSpc>
              <a:spcBef>
                <a:spcPts val="0"/>
              </a:spcBef>
              <a:defRPr sz="1480">
                <a:latin typeface="ABeeZee"/>
                <a:ea typeface="ABeeZee"/>
                <a:cs typeface="ABeeZee"/>
                <a:sym typeface="ABeeZee"/>
              </a:defRPr>
            </a:pPr>
            <a:r>
              <a:rPr sz="1890" dirty="0"/>
              <a:t>1.9.1) STRUTTURA DEL QUESTIONARIO </a:t>
            </a:r>
          </a:p>
          <a:p>
            <a:pPr algn="l" defTabSz="473658">
              <a:lnSpc>
                <a:spcPct val="100000"/>
              </a:lnSpc>
              <a:spcBef>
                <a:spcPts val="0"/>
              </a:spcBef>
              <a:defRPr sz="1480">
                <a:latin typeface="ABeeZee"/>
                <a:ea typeface="ABeeZee"/>
                <a:cs typeface="ABeeZee"/>
                <a:sym typeface="ABeeZee"/>
              </a:defRPr>
            </a:pPr>
            <a:r>
              <a:rPr sz="1890" dirty="0"/>
              <a:t>1.9.2) SOMMINISTRAZIONE DEL QUESTIONARIO </a:t>
            </a:r>
          </a:p>
          <a:p>
            <a:pPr algn="l" defTabSz="473658">
              <a:lnSpc>
                <a:spcPct val="100000"/>
              </a:lnSpc>
              <a:spcBef>
                <a:spcPts val="0"/>
              </a:spcBef>
              <a:defRPr sz="1480">
                <a:latin typeface="ABeeZee"/>
                <a:ea typeface="ABeeZee"/>
                <a:cs typeface="ABeeZee"/>
                <a:sym typeface="ABeeZee"/>
              </a:defRPr>
            </a:pPr>
            <a:r>
              <a:rPr sz="1890" dirty="0"/>
              <a:t>1.9.3) AGGIUSTAMENTO DEL QUESTIONARIO </a:t>
            </a:r>
          </a:p>
          <a:p>
            <a:pPr algn="l" defTabSz="473658">
              <a:lnSpc>
                <a:spcPct val="100000"/>
              </a:lnSpc>
              <a:spcBef>
                <a:spcPts val="0"/>
              </a:spcBef>
              <a:defRPr sz="1480">
                <a:latin typeface="ABeeZee"/>
                <a:ea typeface="ABeeZee"/>
                <a:cs typeface="ABeeZee"/>
                <a:sym typeface="ABeeZee"/>
              </a:defRPr>
            </a:pPr>
            <a:r>
              <a:rPr sz="1890" dirty="0"/>
              <a:t>1.10) SAMPLE DESCRIPTION </a:t>
            </a:r>
          </a:p>
          <a:p>
            <a:pPr algn="l" defTabSz="473658">
              <a:lnSpc>
                <a:spcPct val="100000"/>
              </a:lnSpc>
              <a:spcBef>
                <a:spcPts val="0"/>
              </a:spcBef>
              <a:defRPr sz="1480">
                <a:latin typeface="ABeeZee"/>
                <a:ea typeface="ABeeZee"/>
                <a:cs typeface="ABeeZee"/>
                <a:sym typeface="ABeeZee"/>
              </a:defRPr>
            </a:pPr>
            <a:r>
              <a:rPr sz="1890" dirty="0"/>
              <a:t>1.11) CONFRONTO TRA CAMPIONE E POPOLAZIONE </a:t>
            </a:r>
          </a:p>
          <a:p>
            <a:pPr algn="l" defTabSz="473658">
              <a:lnSpc>
                <a:spcPct val="100000"/>
              </a:lnSpc>
              <a:spcBef>
                <a:spcPts val="0"/>
              </a:spcBef>
              <a:defRPr sz="1480">
                <a:latin typeface="ABeeZee"/>
                <a:ea typeface="ABeeZee"/>
                <a:cs typeface="ABeeZee"/>
                <a:sym typeface="ABeeZee"/>
              </a:defRPr>
            </a:pPr>
            <a:r>
              <a:rPr sz="1890" dirty="0"/>
              <a:t>1.12) LE VARIABILI RILEVATE </a:t>
            </a:r>
          </a:p>
          <a:p>
            <a:pPr algn="l" defTabSz="473658">
              <a:lnSpc>
                <a:spcPct val="100000"/>
              </a:lnSpc>
              <a:spcBef>
                <a:spcPts val="0"/>
              </a:spcBef>
              <a:defRPr sz="1480">
                <a:latin typeface="ABeeZee"/>
                <a:ea typeface="ABeeZee"/>
                <a:cs typeface="ABeeZee"/>
                <a:sym typeface="ABeeZee"/>
              </a:defRPr>
            </a:pPr>
            <a:r>
              <a:rPr sz="1890" dirty="0"/>
              <a:t>1.13) INCIDENZA DEL COVID-19 SULLA RICERCA</a:t>
            </a:r>
          </a:p>
        </p:txBody>
      </p:sp>
      <p:sp>
        <p:nvSpPr>
          <p:cNvPr id="266" name="CasellaDiTesto 4"/>
          <p:cNvSpPr txBox="1"/>
          <p:nvPr/>
        </p:nvSpPr>
        <p:spPr>
          <a:xfrm>
            <a:off x="5975841" y="1516469"/>
            <a:ext cx="6004561" cy="2225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000" b="1">
                <a:latin typeface="ABeeZee"/>
                <a:ea typeface="ABeeZee"/>
                <a:cs typeface="ABeeZee"/>
                <a:sym typeface="ABeeZee"/>
              </a:defRPr>
            </a:pPr>
            <a:r>
              <a:rPr dirty="0"/>
              <a:t>2) ANALISI UNIVARIATA </a:t>
            </a:r>
          </a:p>
          <a:p>
            <a:pPr>
              <a:defRPr sz="2000">
                <a:latin typeface="ABeeZee"/>
                <a:ea typeface="ABeeZee"/>
                <a:cs typeface="ABeeZee"/>
                <a:sym typeface="ABeeZee"/>
              </a:defRPr>
            </a:pPr>
            <a:r>
              <a:rPr dirty="0"/>
              <a:t>2.1) CONOSCENZA DEI CAPSULE HOTEL</a:t>
            </a:r>
          </a:p>
          <a:p>
            <a:pPr>
              <a:defRPr sz="2000">
                <a:latin typeface="ABeeZee"/>
                <a:ea typeface="ABeeZee"/>
                <a:cs typeface="ABeeZee"/>
                <a:sym typeface="ABeeZee"/>
              </a:defRPr>
            </a:pPr>
            <a:r>
              <a:rPr dirty="0"/>
              <a:t>2.2) VOLONTÀ DI ALLOGGIARE IN UN CAPSULE HOTEL </a:t>
            </a:r>
          </a:p>
          <a:p>
            <a:pPr>
              <a:defRPr sz="2000">
                <a:latin typeface="ABeeZee"/>
                <a:ea typeface="ABeeZee"/>
                <a:cs typeface="ABeeZee"/>
                <a:sym typeface="ABeeZee"/>
              </a:defRPr>
            </a:pPr>
            <a:r>
              <a:rPr dirty="0"/>
              <a:t>2.3) BUDGET PER CAPSULE HOTEL</a:t>
            </a:r>
          </a:p>
          <a:p>
            <a:pPr>
              <a:defRPr sz="2000">
                <a:latin typeface="ABeeZee"/>
                <a:ea typeface="ABeeZee"/>
                <a:cs typeface="ABeeZee"/>
                <a:sym typeface="ABeeZee"/>
              </a:defRPr>
            </a:pPr>
            <a:r>
              <a:rPr dirty="0"/>
              <a:t>2.4) FINALITÀ DI VIAGGIO</a:t>
            </a:r>
          </a:p>
          <a:p>
            <a:pPr>
              <a:defRPr sz="2000">
                <a:latin typeface="ABeeZee"/>
                <a:ea typeface="ABeeZee"/>
                <a:cs typeface="ABeeZee"/>
                <a:sym typeface="ABeeZee"/>
              </a:defRPr>
            </a:pPr>
            <a:r>
              <a:rPr dirty="0"/>
              <a:t>2.5) CONCLUSIONI </a:t>
            </a:r>
          </a:p>
        </p:txBody>
      </p:sp>
      <p:sp>
        <p:nvSpPr>
          <p:cNvPr id="267" name="CasellaDiTesto 6"/>
          <p:cNvSpPr txBox="1"/>
          <p:nvPr/>
        </p:nvSpPr>
        <p:spPr>
          <a:xfrm>
            <a:off x="5975841" y="4893119"/>
            <a:ext cx="6004561" cy="161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000" b="1">
                <a:latin typeface="ABeeZee"/>
                <a:ea typeface="ABeeZee"/>
                <a:cs typeface="ABeeZee"/>
                <a:sym typeface="ABeeZee"/>
              </a:defRPr>
            </a:pPr>
            <a:r>
              <a:rPr dirty="0"/>
              <a:t>3) ANALISI BIVARIATA </a:t>
            </a:r>
            <a:endParaRPr dirty="0">
              <a:latin typeface="+mj-lt"/>
              <a:ea typeface="+mj-ea"/>
              <a:cs typeface="+mj-cs"/>
              <a:sym typeface="Helvetica"/>
            </a:endParaRPr>
          </a:p>
          <a:p>
            <a:pPr>
              <a:defRPr sz="2000">
                <a:latin typeface="ABeeZee"/>
                <a:ea typeface="ABeeZee"/>
                <a:cs typeface="ABeeZee"/>
                <a:sym typeface="ABeeZee"/>
              </a:defRPr>
            </a:pPr>
            <a:r>
              <a:rPr dirty="0"/>
              <a:t>3.1) ANALISI DI CONNESSIONE </a:t>
            </a:r>
            <a:endParaRPr dirty="0">
              <a:latin typeface="+mj-lt"/>
              <a:ea typeface="+mj-ea"/>
              <a:cs typeface="+mj-cs"/>
              <a:sym typeface="Helvetica"/>
            </a:endParaRPr>
          </a:p>
          <a:p>
            <a:pPr>
              <a:defRPr sz="2000">
                <a:latin typeface="ABeeZee"/>
                <a:ea typeface="ABeeZee"/>
                <a:cs typeface="ABeeZee"/>
                <a:sym typeface="ABeeZee"/>
              </a:defRPr>
            </a:pPr>
            <a:r>
              <a:rPr dirty="0"/>
              <a:t>3.2) ANALISI DI CORRELAZIONE LINEARE </a:t>
            </a:r>
            <a:endParaRPr dirty="0">
              <a:latin typeface="+mj-lt"/>
              <a:ea typeface="+mj-ea"/>
              <a:cs typeface="+mj-cs"/>
              <a:sym typeface="Helvetica"/>
            </a:endParaRPr>
          </a:p>
          <a:p>
            <a:pPr>
              <a:defRPr sz="2000">
                <a:latin typeface="ABeeZee"/>
                <a:ea typeface="ABeeZee"/>
                <a:cs typeface="ABeeZee"/>
                <a:sym typeface="ABeeZee"/>
              </a:defRPr>
            </a:pPr>
            <a:r>
              <a:rPr dirty="0"/>
              <a:t>3.3) ANALISI DI ANOVA </a:t>
            </a:r>
            <a:endParaRPr dirty="0">
              <a:latin typeface="+mj-lt"/>
              <a:ea typeface="+mj-ea"/>
              <a:cs typeface="+mj-cs"/>
              <a:sym typeface="Helvetica"/>
            </a:endParaRPr>
          </a:p>
          <a:p>
            <a:pPr>
              <a:defRPr sz="2000">
                <a:latin typeface="ABeeZee"/>
                <a:ea typeface="ABeeZee"/>
                <a:cs typeface="ABeeZee"/>
                <a:sym typeface="ABeeZee"/>
              </a:defRPr>
            </a:pPr>
            <a:r>
              <a:rPr dirty="0"/>
              <a:t>3.4) CONCLUSIONI </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Titolo 1"/>
          <p:cNvSpPr txBox="1">
            <a:spLocks noGrp="1"/>
          </p:cNvSpPr>
          <p:nvPr>
            <p:ph type="title"/>
          </p:nvPr>
        </p:nvSpPr>
        <p:spPr>
          <a:xfrm>
            <a:off x="-83169" y="0"/>
            <a:ext cx="12358338" cy="1828801"/>
          </a:xfrm>
          <a:prstGeom prst="rect">
            <a:avLst/>
          </a:prstGeom>
          <a:effectLst>
            <a:reflection blurRad="6350" stA="52000" endA="300" endPos="35000" dir="5400000" sy="-100000" algn="bl" rotWithShape="0"/>
          </a:effectLst>
        </p:spPr>
        <p:txBody>
          <a:bodyPr/>
          <a:lstStyle>
            <a:lvl1pPr>
              <a:defRPr sz="5800">
                <a:latin typeface="Amasis MT Pro Black"/>
                <a:ea typeface="Amasis MT Pro Black"/>
                <a:cs typeface="Amasis MT Pro Black"/>
                <a:sym typeface="Amasis MT Pro Black"/>
              </a:defRPr>
            </a:lvl1pPr>
          </a:lstStyle>
          <a:p>
            <a:r>
              <a:rPr dirty="0"/>
              <a:t>1.8) POPOLAZIONE TARGET (2/2)</a:t>
            </a:r>
          </a:p>
        </p:txBody>
      </p:sp>
      <p:sp>
        <p:nvSpPr>
          <p:cNvPr id="368" name="Sottotitolo 2"/>
          <p:cNvSpPr txBox="1">
            <a:spLocks noGrp="1"/>
          </p:cNvSpPr>
          <p:nvPr>
            <p:ph type="body" sz="half" idx="1"/>
          </p:nvPr>
        </p:nvSpPr>
        <p:spPr>
          <a:xfrm>
            <a:off x="291133" y="1632214"/>
            <a:ext cx="6372714" cy="4906597"/>
          </a:xfrm>
          <a:prstGeom prst="rect">
            <a:avLst/>
          </a:prstGeom>
        </p:spPr>
        <p:txBody>
          <a:bodyPr>
            <a:noAutofit/>
          </a:bodyPr>
          <a:lstStyle/>
          <a:p>
            <a:pPr algn="just" defTabSz="886968">
              <a:spcBef>
                <a:spcPts val="900"/>
              </a:spcBef>
              <a:defRPr sz="1940">
                <a:latin typeface="ABeeZee"/>
                <a:ea typeface="ABeeZee"/>
                <a:cs typeface="ABeeZee"/>
                <a:sym typeface="ABeeZee"/>
              </a:defRPr>
            </a:pPr>
            <a:br>
              <a:rPr sz="2000" dirty="0"/>
            </a:br>
            <a:r>
              <a:rPr sz="2000" dirty="0"/>
              <a:t>La </a:t>
            </a:r>
            <a:r>
              <a:rPr sz="2000" dirty="0" err="1"/>
              <a:t>scelta</a:t>
            </a:r>
            <a:r>
              <a:rPr sz="2000" dirty="0"/>
              <a:t> di tale </a:t>
            </a:r>
            <a:r>
              <a:rPr sz="2000" dirty="0" err="1"/>
              <a:t>popolazione</a:t>
            </a:r>
            <a:r>
              <a:rPr sz="2000" dirty="0"/>
              <a:t> </a:t>
            </a:r>
            <a:r>
              <a:rPr sz="2000" dirty="0" err="1"/>
              <a:t>deriva</a:t>
            </a:r>
            <a:r>
              <a:rPr sz="2000" dirty="0"/>
              <a:t> da diverse </a:t>
            </a:r>
            <a:r>
              <a:rPr sz="2000" dirty="0" err="1"/>
              <a:t>ragioni</a:t>
            </a:r>
            <a:r>
              <a:rPr sz="2000" dirty="0"/>
              <a:t>, </a:t>
            </a:r>
            <a:r>
              <a:rPr sz="2000" dirty="0" err="1"/>
              <a:t>strettamente</a:t>
            </a:r>
            <a:r>
              <a:rPr sz="2000" dirty="0"/>
              <a:t> legate </a:t>
            </a:r>
            <a:r>
              <a:rPr sz="2000" dirty="0" err="1"/>
              <a:t>all’obiettivo</a:t>
            </a:r>
            <a:r>
              <a:rPr sz="2000" dirty="0"/>
              <a:t> </a:t>
            </a:r>
            <a:r>
              <a:rPr sz="2000" dirty="0" err="1"/>
              <a:t>della</a:t>
            </a:r>
            <a:r>
              <a:rPr sz="2000" dirty="0"/>
              <a:t> </a:t>
            </a:r>
            <a:r>
              <a:rPr sz="2000" dirty="0" err="1"/>
              <a:t>ricerca</a:t>
            </a:r>
            <a:r>
              <a:rPr sz="2000" dirty="0"/>
              <a:t>. In primo </a:t>
            </a:r>
            <a:r>
              <a:rPr sz="2000" dirty="0" err="1"/>
              <a:t>luogo</a:t>
            </a:r>
            <a:r>
              <a:rPr sz="2000" dirty="0"/>
              <a:t> è </a:t>
            </a:r>
            <a:r>
              <a:rPr sz="2000" dirty="0" err="1"/>
              <a:t>stata</a:t>
            </a:r>
            <a:r>
              <a:rPr sz="2000" dirty="0"/>
              <a:t> </a:t>
            </a:r>
            <a:r>
              <a:rPr sz="2000" dirty="0" err="1"/>
              <a:t>scelta</a:t>
            </a:r>
            <a:r>
              <a:rPr sz="2000" dirty="0"/>
              <a:t> la </a:t>
            </a:r>
            <a:r>
              <a:rPr sz="2000" dirty="0" err="1"/>
              <a:t>città</a:t>
            </a:r>
            <a:r>
              <a:rPr sz="2000" dirty="0"/>
              <a:t> di </a:t>
            </a:r>
            <a:r>
              <a:rPr sz="2000" b="1" dirty="0"/>
              <a:t>Milano</a:t>
            </a:r>
            <a:r>
              <a:rPr sz="2000" dirty="0"/>
              <a:t>, in </a:t>
            </a:r>
            <a:r>
              <a:rPr sz="2000" dirty="0" err="1"/>
              <a:t>quanto</a:t>
            </a:r>
            <a:r>
              <a:rPr sz="2000" dirty="0"/>
              <a:t> </a:t>
            </a:r>
            <a:r>
              <a:rPr sz="2000" dirty="0" err="1"/>
              <a:t>i</a:t>
            </a:r>
            <a:r>
              <a:rPr sz="2000" dirty="0"/>
              <a:t> </a:t>
            </a:r>
            <a:r>
              <a:rPr sz="2000" dirty="0" err="1"/>
              <a:t>cittadini</a:t>
            </a:r>
            <a:r>
              <a:rPr sz="2000" dirty="0"/>
              <a:t> </a:t>
            </a:r>
            <a:r>
              <a:rPr sz="2000" dirty="0" err="1"/>
              <a:t>milanesi</a:t>
            </a:r>
            <a:r>
              <a:rPr sz="2000" dirty="0"/>
              <a:t> </a:t>
            </a:r>
            <a:r>
              <a:rPr sz="2000" dirty="0" err="1"/>
              <a:t>risultano</a:t>
            </a:r>
            <a:r>
              <a:rPr sz="2000" dirty="0"/>
              <a:t> </a:t>
            </a:r>
            <a:r>
              <a:rPr sz="2000" dirty="0" err="1"/>
              <a:t>essere</a:t>
            </a:r>
            <a:r>
              <a:rPr sz="2000" dirty="0"/>
              <a:t> </a:t>
            </a:r>
            <a:r>
              <a:rPr sz="2000" dirty="0" err="1"/>
              <a:t>quelli</a:t>
            </a:r>
            <a:r>
              <a:rPr sz="2000" dirty="0"/>
              <a:t> </a:t>
            </a:r>
            <a:r>
              <a:rPr sz="2000" dirty="0" err="1"/>
              <a:t>che</a:t>
            </a:r>
            <a:r>
              <a:rPr sz="2000" dirty="0"/>
              <a:t> </a:t>
            </a:r>
            <a:r>
              <a:rPr sz="2000" dirty="0" err="1"/>
              <a:t>viaggiano</a:t>
            </a:r>
            <a:r>
              <a:rPr sz="2000" dirty="0"/>
              <a:t> di </a:t>
            </a:r>
            <a:r>
              <a:rPr sz="2000" dirty="0" err="1"/>
              <a:t>più</a:t>
            </a:r>
            <a:r>
              <a:rPr sz="2000" dirty="0"/>
              <a:t> in Italia (Fonte: Studio </a:t>
            </a:r>
            <a:r>
              <a:rPr sz="2000" i="1" dirty="0"/>
              <a:t>Connected Consumer</a:t>
            </a:r>
            <a:r>
              <a:rPr sz="2000" dirty="0"/>
              <a:t>, 2018). Per </a:t>
            </a:r>
            <a:r>
              <a:rPr sz="2000" dirty="0" err="1"/>
              <a:t>quanto</a:t>
            </a:r>
            <a:r>
              <a:rPr sz="2000" dirty="0"/>
              <a:t> </a:t>
            </a:r>
            <a:r>
              <a:rPr sz="2000" dirty="0" err="1"/>
              <a:t>riguarda</a:t>
            </a:r>
            <a:r>
              <a:rPr sz="2000" dirty="0"/>
              <a:t> </a:t>
            </a:r>
            <a:r>
              <a:rPr sz="2000" dirty="0" err="1"/>
              <a:t>invece</a:t>
            </a:r>
            <a:r>
              <a:rPr sz="2000" dirty="0"/>
              <a:t>  le </a:t>
            </a:r>
            <a:r>
              <a:rPr sz="2000" b="1" dirty="0" err="1"/>
              <a:t>fasce</a:t>
            </a:r>
            <a:r>
              <a:rPr sz="2000" b="1" dirty="0"/>
              <a:t> di </a:t>
            </a:r>
            <a:r>
              <a:rPr sz="2000" b="1" dirty="0" err="1"/>
              <a:t>età</a:t>
            </a:r>
            <a:r>
              <a:rPr sz="2000" dirty="0"/>
              <a:t>, è </a:t>
            </a:r>
            <a:r>
              <a:rPr sz="2000" dirty="0" err="1"/>
              <a:t>stato</a:t>
            </a:r>
            <a:r>
              <a:rPr sz="2000" dirty="0"/>
              <a:t> </a:t>
            </a:r>
            <a:r>
              <a:rPr sz="2000" dirty="0" err="1"/>
              <a:t>scelto</a:t>
            </a:r>
            <a:r>
              <a:rPr sz="2000" dirty="0"/>
              <a:t> di </a:t>
            </a:r>
            <a:r>
              <a:rPr sz="2000" dirty="0" err="1"/>
              <a:t>scartare</a:t>
            </a:r>
            <a:r>
              <a:rPr sz="2000" dirty="0"/>
              <a:t> </a:t>
            </a:r>
            <a:r>
              <a:rPr sz="2000" dirty="0" err="1"/>
              <a:t>gli</a:t>
            </a:r>
            <a:r>
              <a:rPr sz="2000" dirty="0"/>
              <a:t> </a:t>
            </a:r>
            <a:r>
              <a:rPr sz="2000" dirty="0" err="1"/>
              <a:t>abitanti</a:t>
            </a:r>
            <a:r>
              <a:rPr sz="2000" dirty="0"/>
              <a:t> di Milano con </a:t>
            </a:r>
            <a:r>
              <a:rPr sz="2000" dirty="0" err="1"/>
              <a:t>meno</a:t>
            </a:r>
            <a:r>
              <a:rPr sz="2000" dirty="0"/>
              <a:t> di 20 anni e con </a:t>
            </a:r>
            <a:r>
              <a:rPr sz="2000" dirty="0" err="1"/>
              <a:t>più</a:t>
            </a:r>
            <a:r>
              <a:rPr sz="2000" dirty="0"/>
              <a:t> di 59 anni, </a:t>
            </a:r>
            <a:r>
              <a:rPr sz="2000" dirty="0" err="1"/>
              <a:t>poiché</a:t>
            </a:r>
            <a:r>
              <a:rPr sz="2000" dirty="0"/>
              <a:t> </a:t>
            </a:r>
            <a:r>
              <a:rPr sz="2000" dirty="0" err="1"/>
              <a:t>si</a:t>
            </a:r>
            <a:r>
              <a:rPr sz="2000" dirty="0"/>
              <a:t> è ritenuto </a:t>
            </a:r>
            <a:r>
              <a:rPr sz="2000" dirty="0" err="1"/>
              <a:t>che</a:t>
            </a:r>
            <a:r>
              <a:rPr sz="2000" dirty="0"/>
              <a:t> </a:t>
            </a:r>
            <a:r>
              <a:rPr sz="2000" dirty="0" err="1"/>
              <a:t>tali</a:t>
            </a:r>
            <a:r>
              <a:rPr sz="2000" dirty="0"/>
              <a:t> </a:t>
            </a:r>
            <a:r>
              <a:rPr sz="2000" dirty="0" err="1"/>
              <a:t>individui</a:t>
            </a:r>
            <a:r>
              <a:rPr sz="2000" dirty="0"/>
              <a:t> non </a:t>
            </a:r>
            <a:r>
              <a:rPr sz="2000" dirty="0" err="1"/>
              <a:t>siano</a:t>
            </a:r>
            <a:r>
              <a:rPr sz="2000" dirty="0"/>
              <a:t> </a:t>
            </a:r>
            <a:r>
              <a:rPr sz="2000" dirty="0" err="1"/>
              <a:t>i</a:t>
            </a:r>
            <a:r>
              <a:rPr sz="2000" dirty="0"/>
              <a:t> </a:t>
            </a:r>
            <a:r>
              <a:rPr sz="2000" dirty="0" err="1"/>
              <a:t>principali</a:t>
            </a:r>
            <a:r>
              <a:rPr sz="2000" dirty="0"/>
              <a:t> </a:t>
            </a:r>
            <a:r>
              <a:rPr sz="2000" dirty="0" err="1"/>
              <a:t>destinatari</a:t>
            </a:r>
            <a:r>
              <a:rPr sz="2000" dirty="0"/>
              <a:t> del </a:t>
            </a:r>
            <a:r>
              <a:rPr sz="2000" dirty="0" err="1"/>
              <a:t>servizio</a:t>
            </a:r>
            <a:r>
              <a:rPr sz="2000" dirty="0"/>
              <a:t> </a:t>
            </a:r>
            <a:r>
              <a:rPr sz="2000" dirty="0" err="1"/>
              <a:t>che</a:t>
            </a:r>
            <a:r>
              <a:rPr sz="2000" dirty="0"/>
              <a:t> </a:t>
            </a:r>
            <a:r>
              <a:rPr sz="2000" dirty="0" err="1"/>
              <a:t>si</a:t>
            </a:r>
            <a:r>
              <a:rPr sz="2000" dirty="0"/>
              <a:t> </a:t>
            </a:r>
            <a:r>
              <a:rPr sz="2000" dirty="0" err="1"/>
              <a:t>vuole</a:t>
            </a:r>
            <a:r>
              <a:rPr sz="2000" dirty="0"/>
              <a:t> </a:t>
            </a:r>
            <a:r>
              <a:rPr sz="2000" dirty="0" err="1"/>
              <a:t>introdurre</a:t>
            </a:r>
            <a:r>
              <a:rPr sz="2000" dirty="0"/>
              <a:t> </a:t>
            </a:r>
            <a:r>
              <a:rPr sz="2000" dirty="0" err="1"/>
              <a:t>sul</a:t>
            </a:r>
            <a:r>
              <a:rPr sz="2000" dirty="0"/>
              <a:t> </a:t>
            </a:r>
            <a:r>
              <a:rPr sz="2000" dirty="0" err="1"/>
              <a:t>mercato</a:t>
            </a:r>
            <a:r>
              <a:rPr sz="2000" dirty="0"/>
              <a:t>, ossia di un </a:t>
            </a:r>
            <a:r>
              <a:rPr sz="2000" dirty="0" err="1"/>
              <a:t>pacchetto</a:t>
            </a:r>
            <a:r>
              <a:rPr sz="2000" dirty="0"/>
              <a:t> di </a:t>
            </a:r>
            <a:r>
              <a:rPr sz="2000" dirty="0" err="1"/>
              <a:t>viaggio</a:t>
            </a:r>
            <a:r>
              <a:rPr sz="2000" dirty="0"/>
              <a:t> </a:t>
            </a:r>
            <a:r>
              <a:rPr sz="2000" dirty="0" err="1"/>
              <a:t>comprensivo</a:t>
            </a:r>
            <a:r>
              <a:rPr sz="2000" dirty="0"/>
              <a:t> di Capsule Hotel. Un </a:t>
            </a:r>
            <a:r>
              <a:rPr sz="2000" dirty="0" err="1"/>
              <a:t>altro</a:t>
            </a:r>
            <a:r>
              <a:rPr sz="2000" dirty="0"/>
              <a:t> </a:t>
            </a:r>
            <a:r>
              <a:rPr sz="2000" dirty="0" err="1"/>
              <a:t>elemento</a:t>
            </a:r>
            <a:r>
              <a:rPr sz="2000" dirty="0"/>
              <a:t> </a:t>
            </a:r>
            <a:r>
              <a:rPr sz="2000" dirty="0" err="1"/>
              <a:t>che</a:t>
            </a:r>
            <a:r>
              <a:rPr sz="2000" dirty="0"/>
              <a:t> ha </a:t>
            </a:r>
            <a:r>
              <a:rPr sz="2000" dirty="0" err="1"/>
              <a:t>portato</a:t>
            </a:r>
            <a:r>
              <a:rPr sz="2000" dirty="0"/>
              <a:t> a tale </a:t>
            </a:r>
            <a:r>
              <a:rPr sz="2000" dirty="0" err="1"/>
              <a:t>scelta</a:t>
            </a:r>
            <a:r>
              <a:rPr sz="2000" dirty="0"/>
              <a:t> è </a:t>
            </a:r>
            <a:r>
              <a:rPr sz="2000" dirty="0" err="1"/>
              <a:t>stata</a:t>
            </a:r>
            <a:r>
              <a:rPr sz="2000" dirty="0"/>
              <a:t> </a:t>
            </a:r>
            <a:r>
              <a:rPr sz="2000" dirty="0" err="1"/>
              <a:t>l’ipotesi</a:t>
            </a:r>
            <a:r>
              <a:rPr sz="2000" dirty="0"/>
              <a:t> secondo cui uno </a:t>
            </a:r>
            <a:r>
              <a:rPr sz="2000" dirty="0" err="1"/>
              <a:t>dei</a:t>
            </a:r>
            <a:r>
              <a:rPr sz="2000" dirty="0"/>
              <a:t> </a:t>
            </a:r>
            <a:r>
              <a:rPr sz="2000" dirty="0" err="1"/>
              <a:t>contesti</a:t>
            </a:r>
            <a:r>
              <a:rPr sz="2000" dirty="0"/>
              <a:t> in cui </a:t>
            </a:r>
            <a:r>
              <a:rPr sz="2000" dirty="0" err="1"/>
              <a:t>verosimilmente</a:t>
            </a:r>
            <a:r>
              <a:rPr sz="2000" dirty="0"/>
              <a:t> </a:t>
            </a:r>
            <a:r>
              <a:rPr sz="2000" dirty="0" err="1"/>
              <a:t>i</a:t>
            </a:r>
            <a:r>
              <a:rPr sz="2000" dirty="0"/>
              <a:t> Capsule Hotel </a:t>
            </a:r>
            <a:r>
              <a:rPr sz="2000" dirty="0" err="1"/>
              <a:t>siano</a:t>
            </a:r>
            <a:r>
              <a:rPr sz="2000" dirty="0"/>
              <a:t> </a:t>
            </a:r>
            <a:r>
              <a:rPr sz="2000" dirty="0" err="1"/>
              <a:t>maggiormente</a:t>
            </a:r>
            <a:r>
              <a:rPr sz="2000" dirty="0"/>
              <a:t> </a:t>
            </a:r>
            <a:r>
              <a:rPr sz="2000" dirty="0" err="1"/>
              <a:t>utilizzati</a:t>
            </a:r>
            <a:r>
              <a:rPr sz="2000" dirty="0"/>
              <a:t> </a:t>
            </a:r>
            <a:r>
              <a:rPr sz="2000" dirty="0" err="1"/>
              <a:t>siano</a:t>
            </a:r>
            <a:r>
              <a:rPr sz="2000" dirty="0"/>
              <a:t> </a:t>
            </a:r>
            <a:r>
              <a:rPr sz="2000" dirty="0" err="1"/>
              <a:t>i</a:t>
            </a:r>
            <a:r>
              <a:rPr sz="2000" dirty="0"/>
              <a:t> </a:t>
            </a:r>
            <a:r>
              <a:rPr sz="2000" dirty="0" err="1"/>
              <a:t>viaggi</a:t>
            </a:r>
            <a:r>
              <a:rPr sz="2000" dirty="0"/>
              <a:t> </a:t>
            </a:r>
            <a:r>
              <a:rPr sz="2000" dirty="0" err="1"/>
              <a:t>lavorativi</a:t>
            </a:r>
            <a:r>
              <a:rPr sz="2000" dirty="0"/>
              <a:t>; </a:t>
            </a:r>
            <a:r>
              <a:rPr sz="2000" dirty="0" err="1"/>
              <a:t>dunque</a:t>
            </a:r>
            <a:r>
              <a:rPr sz="2000" dirty="0"/>
              <a:t> </a:t>
            </a:r>
            <a:r>
              <a:rPr sz="2000" dirty="0" err="1"/>
              <a:t>si</a:t>
            </a:r>
            <a:r>
              <a:rPr sz="2000" dirty="0"/>
              <a:t> è </a:t>
            </a:r>
            <a:r>
              <a:rPr sz="2000" dirty="0" err="1"/>
              <a:t>optato</a:t>
            </a:r>
            <a:r>
              <a:rPr sz="2000" dirty="0"/>
              <a:t> per una </a:t>
            </a:r>
            <a:r>
              <a:rPr sz="2000" dirty="0" err="1"/>
              <a:t>popolazione</a:t>
            </a:r>
            <a:r>
              <a:rPr sz="2000" dirty="0"/>
              <a:t> target in </a:t>
            </a:r>
            <a:r>
              <a:rPr sz="2000" dirty="0" err="1"/>
              <a:t>piena</a:t>
            </a:r>
            <a:r>
              <a:rPr sz="2000" dirty="0"/>
              <a:t> </a:t>
            </a:r>
            <a:r>
              <a:rPr sz="2000" dirty="0" err="1"/>
              <a:t>età</a:t>
            </a:r>
            <a:r>
              <a:rPr sz="2000" dirty="0"/>
              <a:t> </a:t>
            </a:r>
            <a:r>
              <a:rPr sz="2000" dirty="0" err="1"/>
              <a:t>lavorativa</a:t>
            </a:r>
            <a:r>
              <a:rPr sz="2000" dirty="0"/>
              <a:t>. Nella </a:t>
            </a:r>
            <a:r>
              <a:rPr sz="2000" dirty="0" err="1"/>
              <a:t>popolazione</a:t>
            </a:r>
            <a:r>
              <a:rPr sz="2000" dirty="0"/>
              <a:t> </a:t>
            </a:r>
            <a:r>
              <a:rPr sz="2000" dirty="0" err="1"/>
              <a:t>sono</a:t>
            </a:r>
            <a:r>
              <a:rPr sz="2000" dirty="0"/>
              <a:t> </a:t>
            </a:r>
            <a:r>
              <a:rPr sz="2000" dirty="0" err="1"/>
              <a:t>stati</a:t>
            </a:r>
            <a:r>
              <a:rPr sz="2000" dirty="0"/>
              <a:t> </a:t>
            </a:r>
            <a:r>
              <a:rPr sz="2000" dirty="0" err="1"/>
              <a:t>inseriti</a:t>
            </a:r>
            <a:r>
              <a:rPr sz="2000" dirty="0"/>
              <a:t> </a:t>
            </a:r>
            <a:r>
              <a:rPr sz="2000" b="1" dirty="0" err="1"/>
              <a:t>entrambi</a:t>
            </a:r>
            <a:r>
              <a:rPr sz="2000" b="1" dirty="0"/>
              <a:t> </a:t>
            </a:r>
            <a:r>
              <a:rPr sz="2000" b="1" dirty="0" err="1"/>
              <a:t>i</a:t>
            </a:r>
            <a:r>
              <a:rPr sz="2000" b="1" dirty="0"/>
              <a:t> </a:t>
            </a:r>
            <a:r>
              <a:rPr sz="2000" b="1" dirty="0" err="1"/>
              <a:t>generi</a:t>
            </a:r>
            <a:r>
              <a:rPr sz="2000" dirty="0"/>
              <a:t> in </a:t>
            </a:r>
            <a:r>
              <a:rPr sz="2000" dirty="0" err="1"/>
              <a:t>quanto</a:t>
            </a:r>
            <a:r>
              <a:rPr sz="2000" dirty="0"/>
              <a:t> il </a:t>
            </a:r>
            <a:r>
              <a:rPr sz="2000" dirty="0" err="1"/>
              <a:t>servizio</a:t>
            </a:r>
            <a:r>
              <a:rPr sz="2000" dirty="0"/>
              <a:t> </a:t>
            </a:r>
            <a:r>
              <a:rPr sz="2000" dirty="0" err="1"/>
              <a:t>proposto</a:t>
            </a:r>
            <a:r>
              <a:rPr sz="2000" dirty="0"/>
              <a:t> è </a:t>
            </a:r>
            <a:r>
              <a:rPr sz="2000" dirty="0" err="1"/>
              <a:t>indirizzato</a:t>
            </a:r>
            <a:r>
              <a:rPr sz="2000" dirty="0"/>
              <a:t> </a:t>
            </a:r>
            <a:r>
              <a:rPr sz="2000" dirty="0" err="1"/>
              <a:t>indistintamente</a:t>
            </a:r>
            <a:r>
              <a:rPr sz="2000" dirty="0"/>
              <a:t> a </a:t>
            </a:r>
            <a:r>
              <a:rPr sz="2000" dirty="0" err="1"/>
              <a:t>uomini</a:t>
            </a:r>
            <a:r>
              <a:rPr sz="2000" dirty="0"/>
              <a:t> e </a:t>
            </a:r>
            <a:r>
              <a:rPr sz="2000" dirty="0" err="1"/>
              <a:t>donne</a:t>
            </a:r>
            <a:r>
              <a:rPr sz="2000" dirty="0"/>
              <a:t>.</a:t>
            </a:r>
          </a:p>
        </p:txBody>
      </p:sp>
      <p:pic>
        <p:nvPicPr>
          <p:cNvPr id="3" name="Immagine 2" descr="Immagine che contiene cielo, edificio, esterni, persona&#10;&#10;Descrizione generata automaticamente">
            <a:extLst>
              <a:ext uri="{FF2B5EF4-FFF2-40B4-BE49-F238E27FC236}">
                <a16:creationId xmlns:a16="http://schemas.microsoft.com/office/drawing/2014/main" id="{AFB46912-C040-AC4D-A425-2A4B3DBFA5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9419" y="2481895"/>
            <a:ext cx="4810376" cy="3207234"/>
          </a:xfrm>
          <a:prstGeom prst="rect">
            <a:avLst/>
          </a:prstGeom>
          <a:ln>
            <a:solidFill>
              <a:schemeClr val="tx1"/>
            </a:solidFill>
          </a:ln>
          <a:effectLst>
            <a:glow rad="228600">
              <a:schemeClr val="accent3">
                <a:satMod val="175000"/>
                <a:alpha val="40000"/>
              </a:schemeClr>
            </a:glow>
            <a:reflection blurRad="6350" stA="52000" endA="300" endPos="35000" dir="5400000" sy="-100000" algn="bl" rotWithShape="0"/>
          </a:effectLst>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Titolo 1"/>
          <p:cNvSpPr txBox="1">
            <a:spLocks noGrp="1"/>
          </p:cNvSpPr>
          <p:nvPr>
            <p:ph type="title"/>
          </p:nvPr>
        </p:nvSpPr>
        <p:spPr>
          <a:xfrm>
            <a:off x="1499689" y="53165"/>
            <a:ext cx="9192621" cy="964594"/>
          </a:xfrm>
          <a:prstGeom prst="rect">
            <a:avLst/>
          </a:prstGeom>
          <a:effectLst>
            <a:outerShdw blurRad="50800" dist="38100" dir="2700000" algn="tl" rotWithShape="0">
              <a:prstClr val="black">
                <a:alpha val="40000"/>
              </a:prstClr>
            </a:outerShdw>
          </a:effectLst>
        </p:spPr>
        <p:txBody>
          <a:bodyPr/>
          <a:lstStyle>
            <a:lvl1pPr>
              <a:defRPr sz="5800">
                <a:latin typeface="Amasis MT Pro Black"/>
                <a:ea typeface="Amasis MT Pro Black"/>
                <a:cs typeface="Amasis MT Pro Black"/>
                <a:sym typeface="Amasis MT Pro Black"/>
              </a:defRPr>
            </a:lvl1pPr>
          </a:lstStyle>
          <a:p>
            <a:r>
              <a:rPr dirty="0"/>
              <a:t>1.9) IL QUESTIONARIO</a:t>
            </a:r>
          </a:p>
        </p:txBody>
      </p:sp>
      <p:sp>
        <p:nvSpPr>
          <p:cNvPr id="372" name="Sottotitolo 2"/>
          <p:cNvSpPr txBox="1">
            <a:spLocks noGrp="1"/>
          </p:cNvSpPr>
          <p:nvPr>
            <p:ph type="body" idx="1"/>
          </p:nvPr>
        </p:nvSpPr>
        <p:spPr>
          <a:xfrm>
            <a:off x="592166" y="1415076"/>
            <a:ext cx="11007668" cy="4260992"/>
          </a:xfrm>
          <a:prstGeom prst="rect">
            <a:avLst/>
          </a:prstGeom>
        </p:spPr>
        <p:txBody>
          <a:bodyPr/>
          <a:lstStyle/>
          <a:p>
            <a:pPr algn="just">
              <a:spcBef>
                <a:spcPts val="0"/>
              </a:spcBef>
              <a:defRPr sz="2000">
                <a:latin typeface="ABeeZee"/>
                <a:ea typeface="ABeeZee"/>
                <a:cs typeface="ABeeZee"/>
                <a:sym typeface="ABeeZee"/>
              </a:defRPr>
            </a:pPr>
            <a:br>
              <a:rPr dirty="0"/>
            </a:br>
            <a:r>
              <a:rPr dirty="0"/>
              <a:t>Dopo aver </a:t>
            </a:r>
            <a:r>
              <a:rPr dirty="0" err="1"/>
              <a:t>creato</a:t>
            </a:r>
            <a:r>
              <a:rPr dirty="0"/>
              <a:t> un </a:t>
            </a:r>
            <a:r>
              <a:rPr b="1" dirty="0" err="1"/>
              <a:t>questionario</a:t>
            </a:r>
            <a:r>
              <a:rPr dirty="0"/>
              <a:t> semi-</a:t>
            </a:r>
            <a:r>
              <a:rPr dirty="0" err="1"/>
              <a:t>definitivo</a:t>
            </a:r>
            <a:r>
              <a:rPr dirty="0"/>
              <a:t>, </a:t>
            </a:r>
            <a:r>
              <a:rPr dirty="0" err="1"/>
              <a:t>sono</a:t>
            </a:r>
            <a:r>
              <a:rPr dirty="0"/>
              <a:t> state </a:t>
            </a:r>
            <a:r>
              <a:rPr dirty="0" err="1"/>
              <a:t>svolte</a:t>
            </a:r>
            <a:r>
              <a:rPr dirty="0"/>
              <a:t>, </a:t>
            </a:r>
            <a:r>
              <a:rPr dirty="0" err="1"/>
              <a:t>tramite</a:t>
            </a:r>
            <a:r>
              <a:rPr dirty="0"/>
              <a:t> la </a:t>
            </a:r>
            <a:r>
              <a:rPr dirty="0" err="1"/>
              <a:t>piattaforma</a:t>
            </a:r>
            <a:r>
              <a:rPr dirty="0"/>
              <a:t> Teams, </a:t>
            </a:r>
            <a:r>
              <a:rPr b="1" dirty="0"/>
              <a:t>due </a:t>
            </a:r>
            <a:r>
              <a:rPr b="1" dirty="0" err="1"/>
              <a:t>interviste</a:t>
            </a:r>
            <a:r>
              <a:rPr b="1" dirty="0"/>
              <a:t> </a:t>
            </a:r>
            <a:r>
              <a:rPr dirty="0"/>
              <a:t>a due </a:t>
            </a:r>
            <a:r>
              <a:rPr dirty="0" err="1"/>
              <a:t>persone</a:t>
            </a:r>
            <a:r>
              <a:rPr dirty="0"/>
              <a:t> </a:t>
            </a:r>
            <a:r>
              <a:rPr dirty="0" err="1"/>
              <a:t>appartenenti</a:t>
            </a:r>
            <a:r>
              <a:rPr dirty="0"/>
              <a:t> </a:t>
            </a:r>
            <a:r>
              <a:rPr dirty="0" err="1"/>
              <a:t>alla</a:t>
            </a:r>
            <a:r>
              <a:rPr dirty="0"/>
              <a:t> </a:t>
            </a:r>
            <a:r>
              <a:rPr dirty="0" err="1"/>
              <a:t>popolazione</a:t>
            </a:r>
            <a:r>
              <a:rPr dirty="0"/>
              <a:t> target, diverse per </a:t>
            </a:r>
            <a:r>
              <a:rPr dirty="0" err="1"/>
              <a:t>genere</a:t>
            </a:r>
            <a:r>
              <a:rPr dirty="0"/>
              <a:t> e fascia di </a:t>
            </a:r>
            <a:r>
              <a:rPr dirty="0" err="1"/>
              <a:t>età</a:t>
            </a:r>
            <a:r>
              <a:rPr dirty="0"/>
              <a:t>. </a:t>
            </a:r>
            <a:r>
              <a:rPr dirty="0" err="1"/>
              <a:t>Tali</a:t>
            </a:r>
            <a:r>
              <a:rPr dirty="0"/>
              <a:t> </a:t>
            </a:r>
            <a:r>
              <a:rPr dirty="0" err="1"/>
              <a:t>interviste</a:t>
            </a:r>
            <a:r>
              <a:rPr dirty="0"/>
              <a:t> </a:t>
            </a:r>
            <a:r>
              <a:rPr dirty="0" err="1"/>
              <a:t>sono</a:t>
            </a:r>
            <a:r>
              <a:rPr dirty="0"/>
              <a:t> state </a:t>
            </a:r>
            <a:r>
              <a:rPr dirty="0" err="1"/>
              <a:t>suddivise</a:t>
            </a:r>
            <a:r>
              <a:rPr dirty="0"/>
              <a:t> in due </a:t>
            </a:r>
            <a:r>
              <a:rPr dirty="0" err="1"/>
              <a:t>fasi</a:t>
            </a:r>
            <a:r>
              <a:rPr dirty="0"/>
              <a:t>: in un primo </a:t>
            </a:r>
            <a:r>
              <a:rPr dirty="0" err="1"/>
              <a:t>momento</a:t>
            </a:r>
            <a:r>
              <a:rPr dirty="0"/>
              <a:t> le </a:t>
            </a:r>
            <a:r>
              <a:rPr dirty="0" err="1"/>
              <a:t>persone</a:t>
            </a:r>
            <a:r>
              <a:rPr dirty="0"/>
              <a:t> </a:t>
            </a:r>
            <a:r>
              <a:rPr dirty="0" err="1"/>
              <a:t>intervistate</a:t>
            </a:r>
            <a:r>
              <a:rPr dirty="0"/>
              <a:t> </a:t>
            </a:r>
            <a:r>
              <a:rPr dirty="0" err="1"/>
              <a:t>hanno</a:t>
            </a:r>
            <a:r>
              <a:rPr dirty="0"/>
              <a:t> </a:t>
            </a:r>
            <a:r>
              <a:rPr dirty="0" err="1"/>
              <a:t>compilato</a:t>
            </a:r>
            <a:r>
              <a:rPr dirty="0"/>
              <a:t> sotto </a:t>
            </a:r>
            <a:r>
              <a:rPr dirty="0" err="1"/>
              <a:t>osservazione</a:t>
            </a:r>
            <a:r>
              <a:rPr dirty="0"/>
              <a:t> il </a:t>
            </a:r>
            <a:r>
              <a:rPr dirty="0" err="1"/>
              <a:t>questionario</a:t>
            </a:r>
            <a:r>
              <a:rPr dirty="0"/>
              <a:t>, </a:t>
            </a:r>
            <a:r>
              <a:rPr dirty="0" err="1"/>
              <a:t>mentre</a:t>
            </a:r>
            <a:r>
              <a:rPr dirty="0"/>
              <a:t> in un secondo </a:t>
            </a:r>
            <a:r>
              <a:rPr dirty="0" err="1"/>
              <a:t>momento</a:t>
            </a:r>
            <a:r>
              <a:rPr dirty="0"/>
              <a:t> </a:t>
            </a:r>
            <a:r>
              <a:rPr dirty="0" err="1"/>
              <a:t>sono</a:t>
            </a:r>
            <a:r>
              <a:rPr dirty="0"/>
              <a:t> state poste </a:t>
            </a:r>
            <a:r>
              <a:rPr dirty="0" err="1"/>
              <a:t>loro</a:t>
            </a:r>
            <a:r>
              <a:rPr dirty="0"/>
              <a:t> </a:t>
            </a:r>
            <a:r>
              <a:rPr dirty="0" err="1"/>
              <a:t>alcune</a:t>
            </a:r>
            <a:r>
              <a:rPr dirty="0"/>
              <a:t> </a:t>
            </a:r>
            <a:r>
              <a:rPr dirty="0" err="1"/>
              <a:t>domande</a:t>
            </a:r>
            <a:r>
              <a:rPr dirty="0"/>
              <a:t>.</a:t>
            </a:r>
          </a:p>
          <a:p>
            <a:pPr algn="just">
              <a:spcBef>
                <a:spcPts val="0"/>
              </a:spcBef>
              <a:defRPr sz="2000">
                <a:latin typeface="ABeeZee"/>
                <a:ea typeface="ABeeZee"/>
                <a:cs typeface="ABeeZee"/>
                <a:sym typeface="ABeeZee"/>
              </a:defRPr>
            </a:pPr>
            <a:br>
              <a:rPr dirty="0"/>
            </a:br>
            <a:r>
              <a:rPr dirty="0"/>
              <a:t>Le </a:t>
            </a:r>
            <a:r>
              <a:rPr b="1" dirty="0" err="1"/>
              <a:t>finalità</a:t>
            </a:r>
            <a:r>
              <a:rPr dirty="0"/>
              <a:t> di </a:t>
            </a:r>
            <a:r>
              <a:rPr dirty="0" err="1"/>
              <a:t>queste</a:t>
            </a:r>
            <a:r>
              <a:rPr dirty="0"/>
              <a:t> procedure </a:t>
            </a:r>
            <a:r>
              <a:rPr dirty="0" err="1"/>
              <a:t>erano</a:t>
            </a:r>
            <a:r>
              <a:rPr dirty="0"/>
              <a:t>:</a:t>
            </a:r>
          </a:p>
          <a:p>
            <a:pPr algn="just">
              <a:spcBef>
                <a:spcPts val="0"/>
              </a:spcBef>
              <a:buSzPct val="100000"/>
              <a:buFont typeface="Arial"/>
              <a:buChar char="•"/>
              <a:defRPr sz="2000">
                <a:latin typeface="ABeeZee"/>
                <a:ea typeface="ABeeZee"/>
                <a:cs typeface="ABeeZee"/>
                <a:sym typeface="ABeeZee"/>
              </a:defRPr>
            </a:pPr>
            <a:r>
              <a:rPr dirty="0" err="1"/>
              <a:t>assicurarsi</a:t>
            </a:r>
            <a:r>
              <a:rPr dirty="0"/>
              <a:t> </a:t>
            </a:r>
            <a:r>
              <a:rPr dirty="0" err="1"/>
              <a:t>che</a:t>
            </a:r>
            <a:r>
              <a:rPr dirty="0"/>
              <a:t> la </a:t>
            </a:r>
            <a:r>
              <a:rPr dirty="0" err="1"/>
              <a:t>compilazione</a:t>
            </a:r>
            <a:r>
              <a:rPr dirty="0"/>
              <a:t> del </a:t>
            </a:r>
            <a:r>
              <a:rPr dirty="0" err="1"/>
              <a:t>questionario</a:t>
            </a:r>
            <a:r>
              <a:rPr dirty="0"/>
              <a:t> non </a:t>
            </a:r>
            <a:r>
              <a:rPr dirty="0" err="1"/>
              <a:t>richiedesse</a:t>
            </a:r>
            <a:r>
              <a:rPr dirty="0"/>
              <a:t> </a:t>
            </a:r>
            <a:r>
              <a:rPr dirty="0" err="1"/>
              <a:t>troppo</a:t>
            </a:r>
            <a:r>
              <a:rPr dirty="0"/>
              <a:t> tempo;</a:t>
            </a:r>
          </a:p>
          <a:p>
            <a:pPr algn="just">
              <a:spcBef>
                <a:spcPts val="0"/>
              </a:spcBef>
              <a:buSzPct val="100000"/>
              <a:buFont typeface="Arial"/>
              <a:buChar char="•"/>
              <a:defRPr sz="2000">
                <a:latin typeface="ABeeZee"/>
                <a:ea typeface="ABeeZee"/>
                <a:cs typeface="ABeeZee"/>
                <a:sym typeface="ABeeZee"/>
              </a:defRPr>
            </a:pPr>
            <a:r>
              <a:rPr dirty="0" err="1"/>
              <a:t>identificare</a:t>
            </a:r>
            <a:r>
              <a:rPr dirty="0"/>
              <a:t> </a:t>
            </a:r>
            <a:r>
              <a:rPr dirty="0" err="1"/>
              <a:t>potenziali</a:t>
            </a:r>
            <a:r>
              <a:rPr dirty="0"/>
              <a:t> </a:t>
            </a:r>
            <a:r>
              <a:rPr dirty="0" err="1"/>
              <a:t>mancanze</a:t>
            </a:r>
            <a:r>
              <a:rPr dirty="0"/>
              <a:t> o </a:t>
            </a:r>
            <a:r>
              <a:rPr dirty="0" err="1"/>
              <a:t>errori</a:t>
            </a:r>
            <a:r>
              <a:rPr dirty="0"/>
              <a:t>;</a:t>
            </a:r>
          </a:p>
          <a:p>
            <a:pPr algn="just">
              <a:spcBef>
                <a:spcPts val="0"/>
              </a:spcBef>
              <a:buSzPct val="100000"/>
              <a:buFont typeface="Arial"/>
              <a:buChar char="•"/>
              <a:defRPr sz="2000">
                <a:latin typeface="ABeeZee"/>
                <a:ea typeface="ABeeZee"/>
                <a:cs typeface="ABeeZee"/>
                <a:sym typeface="ABeeZee"/>
              </a:defRPr>
            </a:pPr>
            <a:r>
              <a:rPr dirty="0" err="1"/>
              <a:t>eliminare</a:t>
            </a:r>
            <a:r>
              <a:rPr dirty="0"/>
              <a:t> </a:t>
            </a:r>
            <a:r>
              <a:rPr dirty="0" err="1"/>
              <a:t>eventuali</a:t>
            </a:r>
            <a:r>
              <a:rPr dirty="0"/>
              <a:t> </a:t>
            </a:r>
            <a:r>
              <a:rPr dirty="0" err="1"/>
              <a:t>domande</a:t>
            </a:r>
            <a:r>
              <a:rPr dirty="0"/>
              <a:t> </a:t>
            </a:r>
            <a:r>
              <a:rPr dirty="0" err="1"/>
              <a:t>superflue</a:t>
            </a:r>
            <a:r>
              <a:rPr dirty="0"/>
              <a:t>;</a:t>
            </a:r>
          </a:p>
          <a:p>
            <a:pPr algn="just">
              <a:spcBef>
                <a:spcPts val="0"/>
              </a:spcBef>
              <a:buSzPct val="100000"/>
              <a:buFont typeface="Arial"/>
              <a:buChar char="•"/>
              <a:defRPr sz="2000">
                <a:latin typeface="ABeeZee"/>
                <a:ea typeface="ABeeZee"/>
                <a:cs typeface="ABeeZee"/>
                <a:sym typeface="ABeeZee"/>
              </a:defRPr>
            </a:pPr>
            <a:r>
              <a:rPr dirty="0" err="1"/>
              <a:t>semplificare</a:t>
            </a:r>
            <a:r>
              <a:rPr dirty="0"/>
              <a:t> e </a:t>
            </a:r>
            <a:r>
              <a:rPr dirty="0" err="1"/>
              <a:t>chiarire</a:t>
            </a:r>
            <a:r>
              <a:rPr dirty="0"/>
              <a:t> le </a:t>
            </a:r>
            <a:r>
              <a:rPr dirty="0" err="1"/>
              <a:t>domande</a:t>
            </a:r>
            <a:r>
              <a:rPr dirty="0"/>
              <a:t> complicate o poste male.</a:t>
            </a:r>
          </a:p>
        </p:txBody>
      </p:sp>
      <p:pic>
        <p:nvPicPr>
          <p:cNvPr id="3" name="Immagine 2" descr="Immagine che contiene testo, persona, mano, boccale&#10;&#10;Descrizione generata automaticamente">
            <a:extLst>
              <a:ext uri="{FF2B5EF4-FFF2-40B4-BE49-F238E27FC236}">
                <a16:creationId xmlns:a16="http://schemas.microsoft.com/office/drawing/2014/main" id="{9F169296-E219-6842-951B-8DA2714CCC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4467" y="4108537"/>
            <a:ext cx="3485367" cy="2323578"/>
          </a:xfrm>
          <a:prstGeom prst="rect">
            <a:avLst/>
          </a:prstGeom>
          <a:ln>
            <a:solidFill>
              <a:schemeClr val="tx1"/>
            </a:solidFill>
          </a:ln>
          <a:effectLst>
            <a:glow rad="228600">
              <a:schemeClr val="accent3">
                <a:satMod val="175000"/>
                <a:alpha val="40000"/>
              </a:schemeClr>
            </a:glow>
            <a:reflection blurRad="6350" stA="52000" endA="300" endPos="35000" dir="5400000" sy="-100000" algn="bl" rotWithShape="0"/>
          </a:effectLst>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Titolo 1"/>
          <p:cNvSpPr txBox="1">
            <a:spLocks noGrp="1"/>
          </p:cNvSpPr>
          <p:nvPr>
            <p:ph type="title"/>
          </p:nvPr>
        </p:nvSpPr>
        <p:spPr>
          <a:xfrm>
            <a:off x="1855290" y="-6063"/>
            <a:ext cx="8481420" cy="1828801"/>
          </a:xfrm>
          <a:prstGeom prst="rect">
            <a:avLst/>
          </a:prstGeom>
          <a:effectLst>
            <a:outerShdw blurRad="50800" dist="38100" dir="2700000" algn="tl" rotWithShape="0">
              <a:prstClr val="black">
                <a:alpha val="40000"/>
              </a:prstClr>
            </a:outerShdw>
          </a:effectLst>
        </p:spPr>
        <p:txBody>
          <a:bodyPr/>
          <a:lstStyle>
            <a:lvl1pPr>
              <a:defRPr sz="5800">
                <a:latin typeface="Amasis MT Pro Black"/>
                <a:ea typeface="Amasis MT Pro Black"/>
                <a:cs typeface="Amasis MT Pro Black"/>
                <a:sym typeface="Amasis MT Pro Black"/>
              </a:defRPr>
            </a:lvl1pPr>
          </a:lstStyle>
          <a:p>
            <a:r>
              <a:rPr dirty="0"/>
              <a:t>1.9.1) STRUTTURA DEL QUESTIONARIO</a:t>
            </a:r>
          </a:p>
        </p:txBody>
      </p:sp>
      <p:sp>
        <p:nvSpPr>
          <p:cNvPr id="376" name="Sottotitolo 2"/>
          <p:cNvSpPr txBox="1">
            <a:spLocks noGrp="1"/>
          </p:cNvSpPr>
          <p:nvPr>
            <p:ph type="body" idx="1"/>
          </p:nvPr>
        </p:nvSpPr>
        <p:spPr>
          <a:xfrm>
            <a:off x="428976" y="1658186"/>
            <a:ext cx="11334045" cy="4855348"/>
          </a:xfrm>
          <a:prstGeom prst="rect">
            <a:avLst/>
          </a:prstGeom>
        </p:spPr>
        <p:txBody>
          <a:bodyPr>
            <a:normAutofit fontScale="92500" lnSpcReduction="10000"/>
          </a:bodyPr>
          <a:lstStyle/>
          <a:p>
            <a:pPr algn="just" defTabSz="896111">
              <a:spcBef>
                <a:spcPts val="0"/>
              </a:spcBef>
              <a:defRPr sz="1960">
                <a:latin typeface="ABeeZee"/>
                <a:ea typeface="ABeeZee"/>
                <a:cs typeface="ABeeZee"/>
                <a:sym typeface="ABeeZee"/>
              </a:defRPr>
            </a:pPr>
            <a:br>
              <a:rPr dirty="0"/>
            </a:br>
            <a:r>
              <a:rPr dirty="0"/>
              <a:t>Il </a:t>
            </a:r>
            <a:r>
              <a:rPr dirty="0" err="1"/>
              <a:t>questionario</a:t>
            </a:r>
            <a:r>
              <a:rPr dirty="0"/>
              <a:t> </a:t>
            </a:r>
            <a:r>
              <a:rPr dirty="0" err="1"/>
              <a:t>definitivo</a:t>
            </a:r>
            <a:r>
              <a:rPr dirty="0"/>
              <a:t> </a:t>
            </a:r>
            <a:r>
              <a:rPr dirty="0" err="1"/>
              <a:t>utilizzato</a:t>
            </a:r>
            <a:r>
              <a:rPr dirty="0"/>
              <a:t> per la </a:t>
            </a:r>
            <a:r>
              <a:rPr dirty="0" err="1"/>
              <a:t>raccolta</a:t>
            </a:r>
            <a:r>
              <a:rPr dirty="0"/>
              <a:t> </a:t>
            </a:r>
            <a:r>
              <a:rPr dirty="0" err="1"/>
              <a:t>dei</a:t>
            </a:r>
            <a:r>
              <a:rPr dirty="0"/>
              <a:t> </a:t>
            </a:r>
            <a:r>
              <a:rPr dirty="0" err="1"/>
              <a:t>dati</a:t>
            </a:r>
            <a:r>
              <a:rPr dirty="0"/>
              <a:t> </a:t>
            </a:r>
            <a:r>
              <a:rPr dirty="0" err="1"/>
              <a:t>è</a:t>
            </a:r>
            <a:r>
              <a:rPr dirty="0"/>
              <a:t> </a:t>
            </a:r>
            <a:r>
              <a:rPr dirty="0" err="1"/>
              <a:t>composto</a:t>
            </a:r>
            <a:r>
              <a:rPr dirty="0"/>
              <a:t> da </a:t>
            </a:r>
            <a:r>
              <a:rPr b="1" dirty="0"/>
              <a:t>33 </a:t>
            </a:r>
            <a:r>
              <a:rPr b="1" dirty="0" err="1"/>
              <a:t>domande</a:t>
            </a:r>
            <a:r>
              <a:rPr dirty="0"/>
              <a:t>, </a:t>
            </a:r>
            <a:r>
              <a:rPr dirty="0" err="1"/>
              <a:t>così</a:t>
            </a:r>
            <a:r>
              <a:rPr dirty="0"/>
              <a:t> </a:t>
            </a:r>
            <a:r>
              <a:rPr dirty="0" err="1"/>
              <a:t>strutturate</a:t>
            </a:r>
            <a:r>
              <a:rPr dirty="0"/>
              <a:t>:</a:t>
            </a:r>
          </a:p>
          <a:p>
            <a:pPr algn="just" defTabSz="896111">
              <a:spcBef>
                <a:spcPts val="0"/>
              </a:spcBef>
              <a:defRPr sz="1960">
                <a:latin typeface="ABeeZee"/>
                <a:ea typeface="ABeeZee"/>
                <a:cs typeface="ABeeZee"/>
                <a:sym typeface="ABeeZee"/>
              </a:defRPr>
            </a:pPr>
            <a:endParaRPr dirty="0"/>
          </a:p>
          <a:p>
            <a:pPr algn="just" defTabSz="896111">
              <a:spcBef>
                <a:spcPts val="0"/>
              </a:spcBef>
              <a:defRPr sz="1960">
                <a:latin typeface="ABeeZee"/>
                <a:ea typeface="ABeeZee"/>
                <a:cs typeface="ABeeZee"/>
                <a:sym typeface="ABeeZee"/>
              </a:defRPr>
            </a:pPr>
            <a:endParaRPr dirty="0"/>
          </a:p>
          <a:p>
            <a:pPr algn="just" defTabSz="896111">
              <a:spcBef>
                <a:spcPts val="0"/>
              </a:spcBef>
              <a:defRPr sz="1960">
                <a:latin typeface="ABeeZee"/>
                <a:ea typeface="ABeeZee"/>
                <a:cs typeface="ABeeZee"/>
                <a:sym typeface="ABeeZee"/>
              </a:defRPr>
            </a:pPr>
            <a:endParaRPr dirty="0"/>
          </a:p>
          <a:p>
            <a:pPr algn="just" defTabSz="896111">
              <a:spcBef>
                <a:spcPts val="0"/>
              </a:spcBef>
              <a:defRPr sz="1960">
                <a:latin typeface="ABeeZee"/>
                <a:ea typeface="ABeeZee"/>
                <a:cs typeface="ABeeZee"/>
                <a:sym typeface="ABeeZee"/>
              </a:defRPr>
            </a:pPr>
            <a:endParaRPr dirty="0"/>
          </a:p>
          <a:p>
            <a:pPr algn="just" defTabSz="896111">
              <a:spcBef>
                <a:spcPts val="0"/>
              </a:spcBef>
              <a:buSzPct val="100000"/>
              <a:buFont typeface="Arial"/>
              <a:buChar char="•"/>
              <a:defRPr sz="1960">
                <a:latin typeface="ABeeZee"/>
                <a:ea typeface="ABeeZee"/>
                <a:cs typeface="ABeeZee"/>
                <a:sym typeface="ABeeZee"/>
              </a:defRPr>
            </a:pPr>
            <a:r>
              <a:rPr dirty="0"/>
              <a:t>19 </a:t>
            </a:r>
            <a:r>
              <a:rPr dirty="0" err="1"/>
              <a:t>domande</a:t>
            </a:r>
            <a:r>
              <a:rPr dirty="0"/>
              <a:t> </a:t>
            </a:r>
            <a:r>
              <a:rPr b="1" dirty="0" err="1"/>
              <a:t>comportamentali</a:t>
            </a:r>
            <a:endParaRPr b="1" dirty="0"/>
          </a:p>
          <a:p>
            <a:pPr algn="just" defTabSz="896111">
              <a:spcBef>
                <a:spcPts val="0"/>
              </a:spcBef>
              <a:buSzPct val="100000"/>
              <a:buFont typeface="Arial"/>
              <a:buChar char="•"/>
              <a:defRPr sz="1960">
                <a:latin typeface="ABeeZee"/>
                <a:ea typeface="ABeeZee"/>
                <a:cs typeface="ABeeZee"/>
                <a:sym typeface="ABeeZee"/>
              </a:defRPr>
            </a:pPr>
            <a:r>
              <a:rPr dirty="0"/>
              <a:t>7 </a:t>
            </a:r>
            <a:r>
              <a:rPr dirty="0" err="1"/>
              <a:t>domande</a:t>
            </a:r>
            <a:r>
              <a:rPr dirty="0"/>
              <a:t> </a:t>
            </a:r>
            <a:r>
              <a:rPr b="1" dirty="0" err="1"/>
              <a:t>attitudinali</a:t>
            </a:r>
            <a:endParaRPr b="1" dirty="0"/>
          </a:p>
          <a:p>
            <a:pPr algn="just" defTabSz="896111">
              <a:spcBef>
                <a:spcPts val="0"/>
              </a:spcBef>
              <a:buSzPct val="100000"/>
              <a:buFont typeface="Arial"/>
              <a:buChar char="•"/>
              <a:defRPr sz="1960">
                <a:latin typeface="ABeeZee"/>
                <a:ea typeface="ABeeZee"/>
                <a:cs typeface="ABeeZee"/>
                <a:sym typeface="ABeeZee"/>
              </a:defRPr>
            </a:pPr>
            <a:r>
              <a:rPr dirty="0"/>
              <a:t>7 </a:t>
            </a:r>
            <a:r>
              <a:rPr dirty="0" err="1"/>
              <a:t>domande</a:t>
            </a:r>
            <a:r>
              <a:rPr dirty="0"/>
              <a:t> </a:t>
            </a:r>
            <a:r>
              <a:rPr b="1" dirty="0"/>
              <a:t>socio- </a:t>
            </a:r>
            <a:r>
              <a:rPr b="1" dirty="0" err="1"/>
              <a:t>demografiche</a:t>
            </a:r>
            <a:endParaRPr b="1" dirty="0"/>
          </a:p>
          <a:p>
            <a:pPr algn="just" defTabSz="896111">
              <a:spcBef>
                <a:spcPts val="0"/>
              </a:spcBef>
              <a:buSzPct val="100000"/>
              <a:buFont typeface="Arial"/>
              <a:buChar char="•"/>
              <a:defRPr sz="1960" b="1">
                <a:latin typeface="ABeeZee"/>
                <a:ea typeface="ABeeZee"/>
                <a:cs typeface="ABeeZee"/>
                <a:sym typeface="ABeeZee"/>
              </a:defRPr>
            </a:pPr>
            <a:endParaRPr b="1" dirty="0"/>
          </a:p>
          <a:p>
            <a:pPr algn="just" defTabSz="896111">
              <a:spcBef>
                <a:spcPts val="0"/>
              </a:spcBef>
              <a:buSzPct val="100000"/>
              <a:buFont typeface="Arial"/>
              <a:buChar char="•"/>
              <a:defRPr sz="1960" b="1">
                <a:latin typeface="ABeeZee"/>
                <a:ea typeface="ABeeZee"/>
                <a:cs typeface="ABeeZee"/>
                <a:sym typeface="ABeeZee"/>
              </a:defRPr>
            </a:pPr>
            <a:endParaRPr b="1" dirty="0"/>
          </a:p>
          <a:p>
            <a:pPr algn="just" defTabSz="896111">
              <a:spcBef>
                <a:spcPts val="0"/>
              </a:spcBef>
              <a:buSzPct val="100000"/>
              <a:buFont typeface="Arial"/>
              <a:buChar char="•"/>
              <a:defRPr sz="1960" b="1">
                <a:latin typeface="ABeeZee"/>
                <a:ea typeface="ABeeZee"/>
                <a:cs typeface="ABeeZee"/>
                <a:sym typeface="ABeeZee"/>
              </a:defRPr>
            </a:pPr>
            <a:endParaRPr b="1" dirty="0"/>
          </a:p>
          <a:p>
            <a:pPr algn="just" defTabSz="896111">
              <a:spcBef>
                <a:spcPts val="0"/>
              </a:spcBef>
              <a:buSzPct val="100000"/>
              <a:buFont typeface="Arial"/>
              <a:buChar char="•"/>
              <a:defRPr sz="1960" b="1">
                <a:latin typeface="ABeeZee"/>
                <a:ea typeface="ABeeZee"/>
                <a:cs typeface="ABeeZee"/>
                <a:sym typeface="ABeeZee"/>
              </a:defRPr>
            </a:pPr>
            <a:endParaRPr b="1" dirty="0"/>
          </a:p>
          <a:p>
            <a:pPr algn="just" defTabSz="896111">
              <a:spcBef>
                <a:spcPts val="0"/>
              </a:spcBef>
              <a:defRPr sz="1960">
                <a:latin typeface="ABeeZee"/>
                <a:ea typeface="ABeeZee"/>
                <a:cs typeface="ABeeZee"/>
                <a:sym typeface="ABeeZee"/>
              </a:defRPr>
            </a:pPr>
            <a:endParaRPr lang="it-IT" dirty="0"/>
          </a:p>
          <a:p>
            <a:pPr algn="just" defTabSz="896111">
              <a:spcBef>
                <a:spcPts val="0"/>
              </a:spcBef>
              <a:defRPr sz="1960">
                <a:latin typeface="ABeeZee"/>
                <a:ea typeface="ABeeZee"/>
                <a:cs typeface="ABeeZee"/>
                <a:sym typeface="ABeeZee"/>
              </a:defRPr>
            </a:pPr>
            <a:endParaRPr lang="it-IT" dirty="0"/>
          </a:p>
          <a:p>
            <a:pPr algn="just" defTabSz="896111">
              <a:spcBef>
                <a:spcPts val="0"/>
              </a:spcBef>
              <a:defRPr sz="1960">
                <a:latin typeface="ABeeZee"/>
                <a:ea typeface="ABeeZee"/>
                <a:cs typeface="ABeeZee"/>
                <a:sym typeface="ABeeZee"/>
              </a:defRPr>
            </a:pPr>
            <a:endParaRPr lang="it-IT" dirty="0"/>
          </a:p>
          <a:p>
            <a:pPr algn="just" defTabSz="896111">
              <a:spcBef>
                <a:spcPts val="0"/>
              </a:spcBef>
              <a:defRPr sz="1960">
                <a:latin typeface="ABeeZee"/>
                <a:ea typeface="ABeeZee"/>
                <a:cs typeface="ABeeZee"/>
                <a:sym typeface="ABeeZee"/>
              </a:defRPr>
            </a:pPr>
            <a:endParaRPr lang="it-IT" dirty="0"/>
          </a:p>
          <a:p>
            <a:pPr algn="just" defTabSz="896111">
              <a:spcBef>
                <a:spcPts val="0"/>
              </a:spcBef>
              <a:defRPr sz="1960">
                <a:latin typeface="ABeeZee"/>
                <a:ea typeface="ABeeZee"/>
                <a:cs typeface="ABeeZee"/>
                <a:sym typeface="ABeeZee"/>
              </a:defRPr>
            </a:pPr>
            <a:endParaRPr lang="it-IT" dirty="0"/>
          </a:p>
          <a:p>
            <a:pPr algn="just" defTabSz="896111">
              <a:spcBef>
                <a:spcPts val="0"/>
              </a:spcBef>
              <a:defRPr sz="1960">
                <a:latin typeface="ABeeZee"/>
                <a:ea typeface="ABeeZee"/>
                <a:cs typeface="ABeeZee"/>
                <a:sym typeface="ABeeZee"/>
              </a:defRPr>
            </a:pPr>
            <a:r>
              <a:rPr dirty="0" err="1"/>
              <a:t>Terminata</a:t>
            </a:r>
            <a:r>
              <a:rPr dirty="0"/>
              <a:t> la </a:t>
            </a:r>
            <a:r>
              <a:rPr dirty="0" err="1"/>
              <a:t>fase</a:t>
            </a:r>
            <a:r>
              <a:rPr dirty="0"/>
              <a:t> di </a:t>
            </a:r>
            <a:r>
              <a:rPr b="1" dirty="0"/>
              <a:t>set-up</a:t>
            </a:r>
            <a:r>
              <a:rPr dirty="0"/>
              <a:t> </a:t>
            </a:r>
            <a:r>
              <a:rPr dirty="0" err="1"/>
              <a:t>si</a:t>
            </a:r>
            <a:r>
              <a:rPr dirty="0"/>
              <a:t> </a:t>
            </a:r>
            <a:r>
              <a:rPr dirty="0" err="1"/>
              <a:t>è</a:t>
            </a:r>
            <a:r>
              <a:rPr dirty="0"/>
              <a:t> </a:t>
            </a:r>
            <a:r>
              <a:rPr dirty="0" err="1"/>
              <a:t>passati</a:t>
            </a:r>
            <a:r>
              <a:rPr dirty="0"/>
              <a:t> </a:t>
            </a:r>
            <a:r>
              <a:rPr dirty="0" err="1"/>
              <a:t>alla</a:t>
            </a:r>
            <a:r>
              <a:rPr dirty="0"/>
              <a:t> </a:t>
            </a:r>
            <a:r>
              <a:rPr dirty="0" err="1"/>
              <a:t>fase</a:t>
            </a:r>
            <a:r>
              <a:rPr dirty="0"/>
              <a:t> di </a:t>
            </a:r>
            <a:r>
              <a:rPr b="1" dirty="0"/>
              <a:t>fieldwork</a:t>
            </a:r>
            <a:r>
              <a:rPr dirty="0"/>
              <a:t>, ossia di </a:t>
            </a:r>
            <a:r>
              <a:rPr dirty="0" err="1"/>
              <a:t>raccolta</a:t>
            </a:r>
            <a:r>
              <a:rPr dirty="0"/>
              <a:t> </a:t>
            </a:r>
            <a:r>
              <a:rPr dirty="0" err="1"/>
              <a:t>dei</a:t>
            </a:r>
            <a:r>
              <a:rPr dirty="0"/>
              <a:t> </a:t>
            </a:r>
            <a:r>
              <a:rPr dirty="0" err="1"/>
              <a:t>dati</a:t>
            </a:r>
            <a:r>
              <a:rPr dirty="0"/>
              <a:t> </a:t>
            </a:r>
            <a:r>
              <a:rPr dirty="0" err="1"/>
              <a:t>elementari</a:t>
            </a:r>
            <a:r>
              <a:rPr dirty="0"/>
              <a:t>. Tale </a:t>
            </a:r>
            <a:r>
              <a:rPr dirty="0" err="1"/>
              <a:t>fase</a:t>
            </a:r>
            <a:r>
              <a:rPr dirty="0"/>
              <a:t> ha </a:t>
            </a:r>
            <a:r>
              <a:rPr dirty="0" err="1"/>
              <a:t>richiesto</a:t>
            </a:r>
            <a:r>
              <a:rPr dirty="0"/>
              <a:t> circa un mese di tempo. </a:t>
            </a:r>
            <a:r>
              <a:rPr dirty="0" err="1"/>
              <a:t>Dopodiché</a:t>
            </a:r>
            <a:r>
              <a:rPr dirty="0"/>
              <a:t> </a:t>
            </a:r>
            <a:r>
              <a:rPr dirty="0" err="1"/>
              <a:t>i</a:t>
            </a:r>
            <a:r>
              <a:rPr dirty="0"/>
              <a:t> </a:t>
            </a:r>
            <a:r>
              <a:rPr dirty="0" err="1"/>
              <a:t>dati</a:t>
            </a:r>
            <a:r>
              <a:rPr dirty="0"/>
              <a:t> </a:t>
            </a:r>
            <a:r>
              <a:rPr dirty="0" err="1"/>
              <a:t>sono</a:t>
            </a:r>
            <a:r>
              <a:rPr dirty="0"/>
              <a:t> </a:t>
            </a:r>
            <a:r>
              <a:rPr dirty="0" err="1"/>
              <a:t>stati</a:t>
            </a:r>
            <a:r>
              <a:rPr dirty="0"/>
              <a:t> </a:t>
            </a:r>
            <a:r>
              <a:rPr dirty="0" err="1"/>
              <a:t>inseriti</a:t>
            </a:r>
            <a:r>
              <a:rPr dirty="0"/>
              <a:t> </a:t>
            </a:r>
            <a:r>
              <a:rPr dirty="0" err="1"/>
              <a:t>manualmente</a:t>
            </a:r>
            <a:r>
              <a:rPr dirty="0"/>
              <a:t> in Excel, con lo </a:t>
            </a:r>
            <a:r>
              <a:rPr dirty="0" err="1"/>
              <a:t>scopo</a:t>
            </a:r>
            <a:r>
              <a:rPr dirty="0"/>
              <a:t> di </a:t>
            </a:r>
            <a:r>
              <a:rPr dirty="0" err="1"/>
              <a:t>creare</a:t>
            </a:r>
            <a:r>
              <a:rPr dirty="0"/>
              <a:t> un dataset </a:t>
            </a:r>
            <a:r>
              <a:rPr dirty="0" err="1"/>
              <a:t>sul</a:t>
            </a:r>
            <a:r>
              <a:rPr dirty="0"/>
              <a:t> quale fare </a:t>
            </a:r>
            <a:r>
              <a:rPr dirty="0" err="1"/>
              <a:t>analisi</a:t>
            </a:r>
            <a:r>
              <a:rPr dirty="0"/>
              <a:t> e </a:t>
            </a:r>
            <a:r>
              <a:rPr dirty="0" err="1"/>
              <a:t>rielaborazioni</a:t>
            </a:r>
            <a:r>
              <a:rPr dirty="0"/>
              <a:t> </a:t>
            </a:r>
            <a:r>
              <a:rPr dirty="0" err="1"/>
              <a:t>tramite</a:t>
            </a:r>
            <a:r>
              <a:rPr dirty="0"/>
              <a:t> il software R.</a:t>
            </a:r>
          </a:p>
        </p:txBody>
      </p:sp>
      <p:pic>
        <p:nvPicPr>
          <p:cNvPr id="3" name="Immagine 2" descr="Immagine che contiene testo, persona, spazzolino, stazionario&#10;&#10;Descrizione generata automaticamente">
            <a:extLst>
              <a:ext uri="{FF2B5EF4-FFF2-40B4-BE49-F238E27FC236}">
                <a16:creationId xmlns:a16="http://schemas.microsoft.com/office/drawing/2014/main" id="{923172EE-4794-EB4D-80F7-B615F96BEC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0351" y="2210007"/>
            <a:ext cx="3856359" cy="2553960"/>
          </a:xfrm>
          <a:prstGeom prst="rect">
            <a:avLst/>
          </a:prstGeom>
          <a:ln>
            <a:solidFill>
              <a:schemeClr val="tx1"/>
            </a:solidFill>
          </a:ln>
          <a:effectLst>
            <a:glow rad="228600">
              <a:schemeClr val="accent3">
                <a:satMod val="175000"/>
                <a:alpha val="40000"/>
              </a:schemeClr>
            </a:glow>
            <a:reflection blurRad="6350" stA="52000" endA="300" endPos="35000" dir="5400000" sy="-100000" algn="bl" rotWithShape="0"/>
          </a:effectLst>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Titolo 1"/>
          <p:cNvSpPr txBox="1">
            <a:spLocks noGrp="1"/>
          </p:cNvSpPr>
          <p:nvPr>
            <p:ph type="title"/>
          </p:nvPr>
        </p:nvSpPr>
        <p:spPr>
          <a:xfrm>
            <a:off x="496711" y="0"/>
            <a:ext cx="11198577" cy="1828801"/>
          </a:xfrm>
          <a:prstGeom prst="rect">
            <a:avLst/>
          </a:prstGeom>
          <a:effectLst>
            <a:outerShdw blurRad="50800" dist="38100" dir="2700000" algn="tl" rotWithShape="0">
              <a:prstClr val="black">
                <a:alpha val="40000"/>
              </a:prstClr>
            </a:outerShdw>
          </a:effectLst>
        </p:spPr>
        <p:txBody>
          <a:bodyPr/>
          <a:lstStyle>
            <a:lvl1pPr>
              <a:defRPr sz="5800">
                <a:latin typeface="Amasis MT Pro Black"/>
                <a:ea typeface="Amasis MT Pro Black"/>
                <a:cs typeface="Amasis MT Pro Black"/>
                <a:sym typeface="Amasis MT Pro Black"/>
              </a:defRPr>
            </a:lvl1pPr>
          </a:lstStyle>
          <a:p>
            <a:r>
              <a:rPr dirty="0"/>
              <a:t>1.9.2) SOMMINISTRAZIONE DEL QUESTIONARIO</a:t>
            </a:r>
          </a:p>
        </p:txBody>
      </p:sp>
      <p:sp>
        <p:nvSpPr>
          <p:cNvPr id="380" name="Sottotitolo 2"/>
          <p:cNvSpPr txBox="1">
            <a:spLocks noGrp="1"/>
          </p:cNvSpPr>
          <p:nvPr>
            <p:ph type="body" idx="1"/>
          </p:nvPr>
        </p:nvSpPr>
        <p:spPr>
          <a:xfrm>
            <a:off x="967379" y="1828801"/>
            <a:ext cx="10257240" cy="3431823"/>
          </a:xfrm>
          <a:prstGeom prst="rect">
            <a:avLst/>
          </a:prstGeom>
        </p:spPr>
        <p:txBody>
          <a:bodyPr/>
          <a:lstStyle/>
          <a:p>
            <a:pPr algn="just">
              <a:spcBef>
                <a:spcPts val="0"/>
              </a:spcBef>
              <a:defRPr sz="2000">
                <a:latin typeface="ABeeZee"/>
                <a:ea typeface="ABeeZee"/>
                <a:cs typeface="ABeeZee"/>
                <a:sym typeface="ABeeZee"/>
              </a:defRPr>
            </a:pPr>
            <a:r>
              <a:rPr dirty="0"/>
              <a:t>La </a:t>
            </a:r>
            <a:r>
              <a:rPr dirty="0" err="1"/>
              <a:t>versione</a:t>
            </a:r>
            <a:r>
              <a:rPr dirty="0"/>
              <a:t> </a:t>
            </a:r>
            <a:r>
              <a:rPr dirty="0" err="1"/>
              <a:t>definitiva</a:t>
            </a:r>
            <a:r>
              <a:rPr dirty="0"/>
              <a:t> del </a:t>
            </a:r>
            <a:r>
              <a:rPr dirty="0" err="1"/>
              <a:t>questionario</a:t>
            </a:r>
            <a:r>
              <a:rPr dirty="0"/>
              <a:t> </a:t>
            </a:r>
            <a:r>
              <a:rPr dirty="0" err="1"/>
              <a:t>è</a:t>
            </a:r>
            <a:r>
              <a:rPr dirty="0"/>
              <a:t> </a:t>
            </a:r>
            <a:r>
              <a:rPr dirty="0" err="1"/>
              <a:t>stata</a:t>
            </a:r>
            <a:r>
              <a:rPr dirty="0"/>
              <a:t> </a:t>
            </a:r>
            <a:r>
              <a:rPr dirty="0" err="1"/>
              <a:t>somministrata</a:t>
            </a:r>
            <a:r>
              <a:rPr dirty="0"/>
              <a:t>  a </a:t>
            </a:r>
            <a:r>
              <a:rPr b="1" dirty="0"/>
              <a:t>237 </a:t>
            </a:r>
            <a:r>
              <a:rPr b="1" dirty="0" err="1"/>
              <a:t>persone</a:t>
            </a:r>
            <a:r>
              <a:rPr b="1" dirty="0"/>
              <a:t> </a:t>
            </a:r>
            <a:r>
              <a:rPr dirty="0" err="1"/>
              <a:t>tramite</a:t>
            </a:r>
            <a:r>
              <a:rPr dirty="0"/>
              <a:t> due diverse </a:t>
            </a:r>
            <a:r>
              <a:rPr dirty="0" err="1"/>
              <a:t>modalità</a:t>
            </a:r>
            <a:r>
              <a:rPr dirty="0"/>
              <a:t>:</a:t>
            </a:r>
          </a:p>
          <a:p>
            <a:pPr algn="just">
              <a:spcBef>
                <a:spcPts val="0"/>
              </a:spcBef>
              <a:buSzPct val="100000"/>
              <a:buFont typeface="Arial"/>
              <a:buChar char="•"/>
              <a:defRPr sz="2000">
                <a:latin typeface="ABeeZee"/>
                <a:ea typeface="ABeeZee"/>
                <a:cs typeface="ABeeZee"/>
                <a:sym typeface="ABeeZee"/>
              </a:defRPr>
            </a:pPr>
            <a:r>
              <a:rPr dirty="0"/>
              <a:t> </a:t>
            </a:r>
            <a:r>
              <a:rPr dirty="0" err="1"/>
              <a:t>sono</a:t>
            </a:r>
            <a:r>
              <a:rPr dirty="0"/>
              <a:t> </a:t>
            </a:r>
            <a:r>
              <a:rPr dirty="0" err="1"/>
              <a:t>stati</a:t>
            </a:r>
            <a:r>
              <a:rPr dirty="0"/>
              <a:t> </a:t>
            </a:r>
            <a:r>
              <a:rPr dirty="0" err="1"/>
              <a:t>raccolti</a:t>
            </a:r>
            <a:r>
              <a:rPr dirty="0"/>
              <a:t> 8 </a:t>
            </a:r>
            <a:r>
              <a:rPr dirty="0" err="1"/>
              <a:t>questionari</a:t>
            </a:r>
            <a:r>
              <a:rPr dirty="0"/>
              <a:t> </a:t>
            </a:r>
            <a:r>
              <a:rPr dirty="0" err="1"/>
              <a:t>tramite</a:t>
            </a:r>
            <a:r>
              <a:rPr dirty="0"/>
              <a:t> una </a:t>
            </a:r>
            <a:r>
              <a:rPr dirty="0" err="1"/>
              <a:t>modalità</a:t>
            </a:r>
            <a:r>
              <a:rPr dirty="0"/>
              <a:t> </a:t>
            </a:r>
            <a:r>
              <a:rPr b="1" dirty="0"/>
              <a:t>face-to-face</a:t>
            </a:r>
          </a:p>
          <a:p>
            <a:pPr algn="just">
              <a:spcBef>
                <a:spcPts val="0"/>
              </a:spcBef>
              <a:buSzPct val="100000"/>
              <a:buFont typeface="Arial"/>
              <a:buChar char="•"/>
              <a:defRPr sz="2000">
                <a:latin typeface="ABeeZee"/>
                <a:ea typeface="ABeeZee"/>
                <a:cs typeface="ABeeZee"/>
                <a:sym typeface="ABeeZee"/>
              </a:defRPr>
            </a:pPr>
            <a:r>
              <a:rPr dirty="0" err="1"/>
              <a:t>contemporaneamente</a:t>
            </a:r>
            <a:r>
              <a:rPr dirty="0"/>
              <a:t>, per </a:t>
            </a:r>
            <a:r>
              <a:rPr dirty="0" err="1"/>
              <a:t>velocizzare</a:t>
            </a:r>
            <a:r>
              <a:rPr dirty="0"/>
              <a:t> la </a:t>
            </a:r>
            <a:r>
              <a:rPr dirty="0" err="1"/>
              <a:t>procedura</a:t>
            </a:r>
            <a:r>
              <a:rPr dirty="0"/>
              <a:t>, </a:t>
            </a:r>
            <a:r>
              <a:rPr dirty="0" err="1"/>
              <a:t>è</a:t>
            </a:r>
            <a:r>
              <a:rPr dirty="0"/>
              <a:t> </a:t>
            </a:r>
            <a:r>
              <a:rPr dirty="0" err="1"/>
              <a:t>stato</a:t>
            </a:r>
            <a:r>
              <a:rPr dirty="0"/>
              <a:t> </a:t>
            </a:r>
            <a:r>
              <a:rPr dirty="0" err="1"/>
              <a:t>creato</a:t>
            </a:r>
            <a:r>
              <a:rPr dirty="0"/>
              <a:t> un </a:t>
            </a:r>
            <a:r>
              <a:rPr b="1" dirty="0" err="1"/>
              <a:t>questionario</a:t>
            </a:r>
            <a:r>
              <a:rPr b="1" dirty="0"/>
              <a:t> online</a:t>
            </a:r>
            <a:r>
              <a:rPr dirty="0"/>
              <a:t> </a:t>
            </a:r>
            <a:r>
              <a:rPr dirty="0" err="1"/>
              <a:t>tramite</a:t>
            </a:r>
            <a:r>
              <a:rPr dirty="0"/>
              <a:t> la </a:t>
            </a:r>
            <a:r>
              <a:rPr dirty="0" err="1"/>
              <a:t>piattaforma</a:t>
            </a:r>
            <a:r>
              <a:rPr dirty="0"/>
              <a:t> Google Moduli; </a:t>
            </a:r>
            <a:r>
              <a:rPr dirty="0" err="1"/>
              <a:t>ciò</a:t>
            </a:r>
            <a:r>
              <a:rPr dirty="0"/>
              <a:t> ha </a:t>
            </a:r>
            <a:r>
              <a:rPr dirty="0" err="1"/>
              <a:t>portato</a:t>
            </a:r>
            <a:r>
              <a:rPr dirty="0"/>
              <a:t> a </a:t>
            </a:r>
            <a:r>
              <a:rPr dirty="0" err="1"/>
              <a:t>raccogliere</a:t>
            </a:r>
            <a:r>
              <a:rPr dirty="0"/>
              <a:t> </a:t>
            </a:r>
            <a:r>
              <a:rPr dirty="0" err="1"/>
              <a:t>altri</a:t>
            </a:r>
            <a:r>
              <a:rPr dirty="0"/>
              <a:t> 229 </a:t>
            </a:r>
            <a:r>
              <a:rPr dirty="0" err="1"/>
              <a:t>questionari</a:t>
            </a:r>
            <a:endParaRPr lang="it-IT" dirty="0"/>
          </a:p>
          <a:p>
            <a:pPr algn="just">
              <a:spcBef>
                <a:spcPts val="0"/>
              </a:spcBef>
              <a:buSzPct val="100000"/>
              <a:buFont typeface="Arial"/>
              <a:buChar char="•"/>
              <a:defRPr sz="2000">
                <a:latin typeface="ABeeZee"/>
                <a:ea typeface="ABeeZee"/>
                <a:cs typeface="ABeeZee"/>
                <a:sym typeface="ABeeZee"/>
              </a:defRPr>
            </a:pPr>
            <a:endParaRPr dirty="0"/>
          </a:p>
          <a:p>
            <a:pPr algn="just">
              <a:spcBef>
                <a:spcPts val="0"/>
              </a:spcBef>
              <a:defRPr sz="2000">
                <a:latin typeface="ABeeZee"/>
                <a:ea typeface="ABeeZee"/>
                <a:cs typeface="ABeeZee"/>
                <a:sym typeface="ABeeZee"/>
              </a:defRPr>
            </a:pPr>
            <a:r>
              <a:rPr dirty="0"/>
              <a:t>Il </a:t>
            </a:r>
            <a:r>
              <a:rPr dirty="0" err="1"/>
              <a:t>questionario</a:t>
            </a:r>
            <a:r>
              <a:rPr dirty="0"/>
              <a:t> online </a:t>
            </a:r>
            <a:r>
              <a:rPr dirty="0" err="1"/>
              <a:t>è</a:t>
            </a:r>
            <a:r>
              <a:rPr dirty="0"/>
              <a:t> </a:t>
            </a:r>
            <a:r>
              <a:rPr dirty="0" err="1"/>
              <a:t>stato</a:t>
            </a:r>
            <a:r>
              <a:rPr dirty="0"/>
              <a:t> </a:t>
            </a:r>
            <a:r>
              <a:rPr dirty="0" err="1"/>
              <a:t>diffuso</a:t>
            </a:r>
            <a:r>
              <a:rPr dirty="0"/>
              <a:t> via e-mail e </a:t>
            </a:r>
            <a:r>
              <a:rPr dirty="0" err="1"/>
              <a:t>tramite</a:t>
            </a:r>
            <a:r>
              <a:rPr dirty="0"/>
              <a:t> </a:t>
            </a:r>
            <a:r>
              <a:rPr dirty="0" err="1"/>
              <a:t>l’utilizzo</a:t>
            </a:r>
            <a:r>
              <a:rPr dirty="0"/>
              <a:t> di </a:t>
            </a:r>
            <a:r>
              <a:rPr dirty="0" err="1"/>
              <a:t>piattaforme</a:t>
            </a:r>
            <a:r>
              <a:rPr dirty="0"/>
              <a:t> social (in </a:t>
            </a:r>
            <a:r>
              <a:rPr dirty="0" err="1"/>
              <a:t>particolare</a:t>
            </a:r>
            <a:r>
              <a:rPr dirty="0"/>
              <a:t> WhatsApp e Facebook), </a:t>
            </a:r>
            <a:r>
              <a:rPr dirty="0" err="1"/>
              <a:t>cercando</a:t>
            </a:r>
            <a:r>
              <a:rPr dirty="0"/>
              <a:t> di </a:t>
            </a:r>
            <a:r>
              <a:rPr dirty="0" err="1"/>
              <a:t>raggiungere</a:t>
            </a:r>
            <a:r>
              <a:rPr dirty="0"/>
              <a:t> un target di </a:t>
            </a:r>
            <a:r>
              <a:rPr dirty="0" err="1"/>
              <a:t>popolazione</a:t>
            </a:r>
            <a:r>
              <a:rPr dirty="0"/>
              <a:t> il </a:t>
            </a:r>
            <a:r>
              <a:rPr dirty="0" err="1"/>
              <a:t>più</a:t>
            </a:r>
            <a:r>
              <a:rPr dirty="0"/>
              <a:t> </a:t>
            </a:r>
            <a:r>
              <a:rPr dirty="0" err="1"/>
              <a:t>diversificato</a:t>
            </a:r>
            <a:r>
              <a:rPr dirty="0"/>
              <a:t> </a:t>
            </a:r>
            <a:r>
              <a:rPr dirty="0" err="1"/>
              <a:t>possibile</a:t>
            </a:r>
            <a:r>
              <a:rPr dirty="0"/>
              <a:t>, con </a:t>
            </a:r>
            <a:r>
              <a:rPr dirty="0" err="1"/>
              <a:t>l’obiettivo</a:t>
            </a:r>
            <a:r>
              <a:rPr dirty="0"/>
              <a:t> di </a:t>
            </a:r>
            <a:r>
              <a:rPr dirty="0" err="1"/>
              <a:t>ottenere</a:t>
            </a:r>
            <a:r>
              <a:rPr dirty="0"/>
              <a:t> un </a:t>
            </a:r>
            <a:r>
              <a:rPr b="1" dirty="0" err="1"/>
              <a:t>campione</a:t>
            </a:r>
            <a:r>
              <a:rPr b="1" dirty="0"/>
              <a:t> </a:t>
            </a:r>
            <a:r>
              <a:rPr b="1" dirty="0" err="1"/>
              <a:t>stratificato</a:t>
            </a:r>
            <a:r>
              <a:rPr b="1" dirty="0"/>
              <a:t> </a:t>
            </a:r>
            <a:r>
              <a:rPr dirty="0" err="1"/>
              <a:t>rappresentativo</a:t>
            </a:r>
            <a:r>
              <a:rPr dirty="0"/>
              <a:t> </a:t>
            </a:r>
            <a:r>
              <a:rPr dirty="0" err="1"/>
              <a:t>della</a:t>
            </a:r>
            <a:r>
              <a:rPr dirty="0"/>
              <a:t> </a:t>
            </a:r>
            <a:r>
              <a:rPr dirty="0" err="1"/>
              <a:t>popolazione</a:t>
            </a:r>
            <a:r>
              <a:rPr dirty="0"/>
              <a:t> target.</a:t>
            </a:r>
          </a:p>
        </p:txBody>
      </p:sp>
      <p:pic>
        <p:nvPicPr>
          <p:cNvPr id="3" name="Immagine 2" descr="Immagine che contiene testo, strumento&#10;&#10;Descrizione generata automaticamente">
            <a:extLst>
              <a:ext uri="{FF2B5EF4-FFF2-40B4-BE49-F238E27FC236}">
                <a16:creationId xmlns:a16="http://schemas.microsoft.com/office/drawing/2014/main" id="{4EEE3C4C-4459-D94A-89E5-E8BA40E29EFE}"/>
              </a:ext>
            </a:extLst>
          </p:cNvPr>
          <p:cNvPicPr>
            <a:picLocks noChangeAspect="1"/>
          </p:cNvPicPr>
          <p:nvPr/>
        </p:nvPicPr>
        <p:blipFill rotWithShape="1">
          <a:blip r:embed="rId2">
            <a:extLst>
              <a:ext uri="{28A0092B-C50C-407E-A947-70E740481C1C}">
                <a14:useLocalDpi xmlns:a14="http://schemas.microsoft.com/office/drawing/2010/main" val="0"/>
              </a:ext>
            </a:extLst>
          </a:blip>
          <a:srcRect t="55021" b="18722"/>
          <a:stretch/>
        </p:blipFill>
        <p:spPr>
          <a:xfrm>
            <a:off x="3837280" y="4653111"/>
            <a:ext cx="4341750" cy="1710110"/>
          </a:xfrm>
          <a:prstGeom prst="rect">
            <a:avLst/>
          </a:prstGeom>
          <a:ln>
            <a:solidFill>
              <a:schemeClr val="tx1"/>
            </a:solidFill>
          </a:ln>
          <a:effectLst>
            <a:glow rad="228600">
              <a:schemeClr val="accent3">
                <a:satMod val="175000"/>
                <a:alpha val="40000"/>
              </a:schemeClr>
            </a:glow>
            <a:reflection blurRad="6350" stA="52000" endA="300" endPos="35000" dir="5400000" sy="-100000" algn="bl" rotWithShape="0"/>
          </a:effectLst>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Titolo 1"/>
          <p:cNvSpPr txBox="1">
            <a:spLocks noGrp="1"/>
          </p:cNvSpPr>
          <p:nvPr>
            <p:ph type="title"/>
          </p:nvPr>
        </p:nvSpPr>
        <p:spPr>
          <a:xfrm>
            <a:off x="1140178" y="0"/>
            <a:ext cx="9911644" cy="1828801"/>
          </a:xfrm>
          <a:prstGeom prst="rect">
            <a:avLst/>
          </a:prstGeom>
          <a:effectLst>
            <a:outerShdw blurRad="50800" dist="38100" dir="2700000" algn="tl" rotWithShape="0">
              <a:prstClr val="black">
                <a:alpha val="40000"/>
              </a:prstClr>
            </a:outerShdw>
          </a:effectLst>
        </p:spPr>
        <p:txBody>
          <a:bodyPr/>
          <a:lstStyle>
            <a:lvl1pPr>
              <a:defRPr sz="5800">
                <a:latin typeface="Amasis MT Pro Black"/>
                <a:ea typeface="Amasis MT Pro Black"/>
                <a:cs typeface="Amasis MT Pro Black"/>
                <a:sym typeface="Amasis MT Pro Black"/>
              </a:defRPr>
            </a:lvl1pPr>
          </a:lstStyle>
          <a:p>
            <a:r>
              <a:rPr dirty="0"/>
              <a:t>1.9.3) AGGIUSTAMENTO DEL QUESTIONARIO</a:t>
            </a:r>
          </a:p>
        </p:txBody>
      </p:sp>
      <p:sp>
        <p:nvSpPr>
          <p:cNvPr id="384" name="Sottotitolo 2"/>
          <p:cNvSpPr txBox="1">
            <a:spLocks noGrp="1"/>
          </p:cNvSpPr>
          <p:nvPr>
            <p:ph type="body" idx="1"/>
          </p:nvPr>
        </p:nvSpPr>
        <p:spPr>
          <a:xfrm>
            <a:off x="623070" y="2280524"/>
            <a:ext cx="10945860" cy="4459214"/>
          </a:xfrm>
          <a:prstGeom prst="rect">
            <a:avLst/>
          </a:prstGeom>
        </p:spPr>
        <p:txBody>
          <a:bodyPr/>
          <a:lstStyle/>
          <a:p>
            <a:pPr algn="just">
              <a:spcBef>
                <a:spcPts val="0"/>
              </a:spcBef>
              <a:defRPr sz="2000">
                <a:latin typeface="ABeeZee"/>
                <a:ea typeface="ABeeZee"/>
                <a:cs typeface="ABeeZee"/>
                <a:sym typeface="ABeeZee"/>
              </a:defRPr>
            </a:pPr>
            <a:r>
              <a:t>Durante la fase di fieldwork, dopo aver raccolto circa 200 risposte, sono state analizzate età e sesso dei rispondenti. Dopo aver ottenuto queste informazioni, gli ultimi questionari sono stati inviati a persone con un profilo socio-demografico mirato, in modo da ribilanciare il campione in accordo con lo schema di stratificazione fissato. Inoltre, dopo la fase di raccolta dei dati, non tutti i questionari sono stati utilizzati per la creazione del dataset in Excel. Dei 237 questionari totali 31 sono stati </a:t>
            </a:r>
            <a:r>
              <a:rPr b="1"/>
              <a:t>scartati</a:t>
            </a:r>
            <a:r>
              <a:t>, arrivando ad avere </a:t>
            </a:r>
            <a:r>
              <a:rPr b="1"/>
              <a:t>206 risposte</a:t>
            </a:r>
            <a:r>
              <a:t>. </a:t>
            </a:r>
          </a:p>
          <a:p>
            <a:pPr algn="just">
              <a:spcBef>
                <a:spcPts val="0"/>
              </a:spcBef>
              <a:defRPr sz="2000">
                <a:latin typeface="ABeeZee"/>
                <a:ea typeface="ABeeZee"/>
                <a:cs typeface="ABeeZee"/>
                <a:sym typeface="ABeeZee"/>
              </a:defRPr>
            </a:pPr>
            <a:r>
              <a:t>In particolare:</a:t>
            </a:r>
          </a:p>
          <a:p>
            <a:pPr algn="just">
              <a:spcBef>
                <a:spcPts val="0"/>
              </a:spcBef>
              <a:buSzPct val="100000"/>
              <a:buFont typeface="Arial"/>
              <a:buChar char="•"/>
              <a:defRPr sz="2000">
                <a:latin typeface="ABeeZee"/>
                <a:ea typeface="ABeeZee"/>
                <a:cs typeface="ABeeZee"/>
                <a:sym typeface="ABeeZee"/>
              </a:defRPr>
            </a:pPr>
            <a:r>
              <a:t>22 questionari sono stati eliminati poiché redatti da rispondenti non appartenenti alla popolazione target, per età o perché non residenti a Milano;</a:t>
            </a:r>
          </a:p>
          <a:p>
            <a:pPr algn="just">
              <a:spcBef>
                <a:spcPts val="0"/>
              </a:spcBef>
              <a:buSzPct val="100000"/>
              <a:buFont typeface="Arial"/>
              <a:buChar char="•"/>
              <a:defRPr sz="2000">
                <a:latin typeface="ABeeZee"/>
                <a:ea typeface="ABeeZee"/>
                <a:cs typeface="ABeeZee"/>
                <a:sym typeface="ABeeZee"/>
              </a:defRPr>
            </a:pPr>
            <a:r>
              <a:t>3 questionari sono stati scartati perché fortemente incompleti e/o composti da risposte errate e non verosimili;</a:t>
            </a:r>
          </a:p>
          <a:p>
            <a:pPr algn="just">
              <a:spcBef>
                <a:spcPts val="0"/>
              </a:spcBef>
              <a:buSzPct val="100000"/>
              <a:buFont typeface="Arial"/>
              <a:buChar char="•"/>
              <a:defRPr sz="2000">
                <a:latin typeface="ABeeZee"/>
                <a:ea typeface="ABeeZee"/>
                <a:cs typeface="ABeeZee"/>
                <a:sym typeface="ABeeZee"/>
              </a:defRPr>
            </a:pPr>
            <a:r>
              <a:t>6 questionari sono stati scartati per ribilanciare nuovamente e in maniera migliore il campione.</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Titolo 1"/>
          <p:cNvSpPr txBox="1">
            <a:spLocks noGrp="1"/>
          </p:cNvSpPr>
          <p:nvPr>
            <p:ph type="title"/>
          </p:nvPr>
        </p:nvSpPr>
        <p:spPr>
          <a:xfrm>
            <a:off x="163894" y="68580"/>
            <a:ext cx="11864212" cy="1670757"/>
          </a:xfrm>
          <a:prstGeom prst="rect">
            <a:avLst/>
          </a:prstGeom>
          <a:effectLst>
            <a:outerShdw blurRad="50800" dist="38100" dir="2700000" algn="tl" rotWithShape="0">
              <a:prstClr val="black">
                <a:alpha val="40000"/>
              </a:prstClr>
            </a:outerShdw>
          </a:effectLst>
        </p:spPr>
        <p:txBody>
          <a:bodyPr>
            <a:noAutofit/>
          </a:bodyPr>
          <a:lstStyle>
            <a:lvl1pPr defTabSz="905255">
              <a:defRPr sz="5742">
                <a:latin typeface="Amasis MT Pro Black"/>
                <a:ea typeface="Amasis MT Pro Black"/>
                <a:cs typeface="Amasis MT Pro Black"/>
                <a:sym typeface="Amasis MT Pro Black"/>
              </a:defRPr>
            </a:lvl1pPr>
          </a:lstStyle>
          <a:p>
            <a:r>
              <a:rPr sz="5800" dirty="0"/>
              <a:t>1.10) SAMPLE DESCRIPTION (1/2)</a:t>
            </a:r>
          </a:p>
        </p:txBody>
      </p:sp>
      <p:graphicFrame>
        <p:nvGraphicFramePr>
          <p:cNvPr id="387" name="Tabella 1"/>
          <p:cNvGraphicFramePr/>
          <p:nvPr>
            <p:extLst>
              <p:ext uri="{D42A27DB-BD31-4B8C-83A1-F6EECF244321}">
                <p14:modId xmlns:p14="http://schemas.microsoft.com/office/powerpoint/2010/main" val="3591657975"/>
              </p:ext>
            </p:extLst>
          </p:nvPr>
        </p:nvGraphicFramePr>
        <p:xfrm>
          <a:off x="2772000" y="3214800"/>
          <a:ext cx="6309360" cy="2663508"/>
        </p:xfrm>
        <a:graphic>
          <a:graphicData uri="http://schemas.openxmlformats.org/drawingml/2006/table">
            <a:tbl>
              <a:tblPr>
                <a:tableStyleId>{4C3C2611-4C71-4FC5-86AE-919BDF0F9419}</a:tableStyleId>
              </a:tblPr>
              <a:tblGrid>
                <a:gridCol w="1577340">
                  <a:extLst>
                    <a:ext uri="{9D8B030D-6E8A-4147-A177-3AD203B41FA5}">
                      <a16:colId xmlns:a16="http://schemas.microsoft.com/office/drawing/2014/main" val="20000"/>
                    </a:ext>
                  </a:extLst>
                </a:gridCol>
                <a:gridCol w="1577340">
                  <a:extLst>
                    <a:ext uri="{9D8B030D-6E8A-4147-A177-3AD203B41FA5}">
                      <a16:colId xmlns:a16="http://schemas.microsoft.com/office/drawing/2014/main" val="20001"/>
                    </a:ext>
                  </a:extLst>
                </a:gridCol>
                <a:gridCol w="1577340">
                  <a:extLst>
                    <a:ext uri="{9D8B030D-6E8A-4147-A177-3AD203B41FA5}">
                      <a16:colId xmlns:a16="http://schemas.microsoft.com/office/drawing/2014/main" val="20002"/>
                    </a:ext>
                  </a:extLst>
                </a:gridCol>
                <a:gridCol w="1577340">
                  <a:extLst>
                    <a:ext uri="{9D8B030D-6E8A-4147-A177-3AD203B41FA5}">
                      <a16:colId xmlns:a16="http://schemas.microsoft.com/office/drawing/2014/main" val="20003"/>
                    </a:ext>
                  </a:extLst>
                </a:gridCol>
              </a:tblGrid>
              <a:tr h="443918">
                <a:tc>
                  <a:txBody>
                    <a:bodyPr/>
                    <a:lstStyle/>
                    <a:p>
                      <a:pPr algn="l">
                        <a:defRPr sz="1100" b="1">
                          <a:latin typeface="+mn-lt"/>
                          <a:ea typeface="+mn-ea"/>
                          <a:cs typeface="+mn-cs"/>
                          <a:sym typeface="Calibri"/>
                        </a:defRPr>
                      </a:pPr>
                      <a:r>
                        <a:t>ETA</a:t>
                      </a:r>
                      <a:r>
                        <a:rPr b="0"/>
                        <a:t>'</a:t>
                      </a:r>
                    </a:p>
                  </a:txBody>
                  <a:tcPr marL="9525" marR="9525" marT="9525" marB="9525" anchor="b" horzOverflow="overflow">
                    <a:solidFill>
                      <a:schemeClr val="accent1"/>
                    </a:solidFill>
                  </a:tcPr>
                </a:tc>
                <a:tc>
                  <a:txBody>
                    <a:bodyPr/>
                    <a:lstStyle/>
                    <a:p>
                      <a:pPr algn="l">
                        <a:defRPr sz="1800"/>
                      </a:pPr>
                      <a:r>
                        <a:rPr sz="1100" b="1">
                          <a:latin typeface="+mn-lt"/>
                          <a:ea typeface="+mn-ea"/>
                          <a:cs typeface="+mn-cs"/>
                          <a:sym typeface="Calibri"/>
                        </a:rPr>
                        <a:t>MASCHI</a:t>
                      </a:r>
                    </a:p>
                  </a:txBody>
                  <a:tcPr marL="9525" marR="9525" marT="9525" marB="9525" anchor="b" horzOverflow="overflow">
                    <a:solidFill>
                      <a:schemeClr val="accent1"/>
                    </a:solidFill>
                  </a:tcPr>
                </a:tc>
                <a:tc>
                  <a:txBody>
                    <a:bodyPr/>
                    <a:lstStyle/>
                    <a:p>
                      <a:pPr algn="l">
                        <a:defRPr sz="1800"/>
                      </a:pPr>
                      <a:r>
                        <a:rPr sz="1100" b="1">
                          <a:latin typeface="+mn-lt"/>
                          <a:ea typeface="+mn-ea"/>
                          <a:cs typeface="+mn-cs"/>
                          <a:sym typeface="Calibri"/>
                        </a:rPr>
                        <a:t>FEMMINE</a:t>
                      </a:r>
                    </a:p>
                  </a:txBody>
                  <a:tcPr marL="9525" marR="9525" marT="9525" marB="9525" anchor="b" horzOverflow="overflow">
                    <a:solidFill>
                      <a:schemeClr val="accent1"/>
                    </a:solidFill>
                  </a:tcPr>
                </a:tc>
                <a:tc>
                  <a:txBody>
                    <a:bodyPr/>
                    <a:lstStyle/>
                    <a:p>
                      <a:pPr algn="l">
                        <a:defRPr sz="1800"/>
                      </a:pPr>
                      <a:r>
                        <a:rPr sz="1100" b="1">
                          <a:latin typeface="+mn-lt"/>
                          <a:ea typeface="+mn-ea"/>
                          <a:cs typeface="+mn-cs"/>
                          <a:sym typeface="Calibri"/>
                        </a:rPr>
                        <a:t>TOTALE</a:t>
                      </a:r>
                    </a:p>
                  </a:txBody>
                  <a:tcPr marL="9525" marR="9525" marT="9525" marB="9525" anchor="b" horzOverflow="overflow">
                    <a:solidFill>
                      <a:schemeClr val="accent1"/>
                    </a:solidFill>
                  </a:tcPr>
                </a:tc>
                <a:extLst>
                  <a:ext uri="{0D108BD9-81ED-4DB2-BD59-A6C34878D82A}">
                    <a16:rowId xmlns:a16="http://schemas.microsoft.com/office/drawing/2014/main" val="10000"/>
                  </a:ext>
                </a:extLst>
              </a:tr>
              <a:tr h="443918">
                <a:tc>
                  <a:txBody>
                    <a:bodyPr/>
                    <a:lstStyle/>
                    <a:p>
                      <a:pPr algn="l">
                        <a:defRPr sz="1800"/>
                      </a:pPr>
                      <a:r>
                        <a:rPr sz="1100">
                          <a:latin typeface="+mn-lt"/>
                          <a:ea typeface="+mn-ea"/>
                          <a:cs typeface="+mn-cs"/>
                          <a:sym typeface="Calibri"/>
                        </a:rPr>
                        <a:t>20-29</a:t>
                      </a:r>
                    </a:p>
                  </a:txBody>
                  <a:tcPr marL="9525" marR="9525" marT="9525" marB="9525" anchor="b" horzOverflow="overflow">
                    <a:solidFill>
                      <a:srgbClr val="E7EFEB"/>
                    </a:solidFill>
                  </a:tcPr>
                </a:tc>
                <a:tc>
                  <a:txBody>
                    <a:bodyPr/>
                    <a:lstStyle/>
                    <a:p>
                      <a:pPr>
                        <a:defRPr sz="1800"/>
                      </a:pPr>
                      <a:r>
                        <a:rPr sz="1100">
                          <a:latin typeface="+mn-lt"/>
                          <a:ea typeface="+mn-ea"/>
                          <a:cs typeface="+mn-cs"/>
                          <a:sym typeface="Calibri"/>
                        </a:rPr>
                        <a:t>20</a:t>
                      </a:r>
                    </a:p>
                  </a:txBody>
                  <a:tcPr marL="9525" marR="9525" marT="9525" marB="9525" anchor="b" horzOverflow="overflow">
                    <a:solidFill>
                      <a:srgbClr val="E7EFEB"/>
                    </a:solidFill>
                  </a:tcPr>
                </a:tc>
                <a:tc>
                  <a:txBody>
                    <a:bodyPr/>
                    <a:lstStyle/>
                    <a:p>
                      <a:pPr>
                        <a:defRPr sz="1800"/>
                      </a:pPr>
                      <a:r>
                        <a:rPr sz="1100">
                          <a:latin typeface="+mn-lt"/>
                          <a:ea typeface="+mn-ea"/>
                          <a:cs typeface="+mn-cs"/>
                          <a:sym typeface="Calibri"/>
                        </a:rPr>
                        <a:t>21</a:t>
                      </a:r>
                    </a:p>
                  </a:txBody>
                  <a:tcPr marL="9525" marR="9525" marT="9525" marB="9525" anchor="b" horzOverflow="overflow">
                    <a:solidFill>
                      <a:srgbClr val="E7EFEB"/>
                    </a:solidFill>
                  </a:tcPr>
                </a:tc>
                <a:tc>
                  <a:txBody>
                    <a:bodyPr/>
                    <a:lstStyle/>
                    <a:p>
                      <a:pPr>
                        <a:defRPr sz="1800"/>
                      </a:pPr>
                      <a:r>
                        <a:rPr sz="1100">
                          <a:latin typeface="+mn-lt"/>
                          <a:ea typeface="+mn-ea"/>
                          <a:cs typeface="+mn-cs"/>
                          <a:sym typeface="Calibri"/>
                        </a:rPr>
                        <a:t>41</a:t>
                      </a:r>
                    </a:p>
                  </a:txBody>
                  <a:tcPr marL="9525" marR="9525" marT="9525" marB="9525" anchor="b" horzOverflow="overflow">
                    <a:solidFill>
                      <a:srgbClr val="E7EFEB"/>
                    </a:solidFill>
                  </a:tcPr>
                </a:tc>
                <a:extLst>
                  <a:ext uri="{0D108BD9-81ED-4DB2-BD59-A6C34878D82A}">
                    <a16:rowId xmlns:a16="http://schemas.microsoft.com/office/drawing/2014/main" val="10001"/>
                  </a:ext>
                </a:extLst>
              </a:tr>
              <a:tr h="443918">
                <a:tc>
                  <a:txBody>
                    <a:bodyPr/>
                    <a:lstStyle/>
                    <a:p>
                      <a:pPr algn="l">
                        <a:defRPr sz="1800"/>
                      </a:pPr>
                      <a:r>
                        <a:rPr sz="1100">
                          <a:latin typeface="+mn-lt"/>
                          <a:ea typeface="+mn-ea"/>
                          <a:cs typeface="+mn-cs"/>
                          <a:sym typeface="Calibri"/>
                        </a:rPr>
                        <a:t>30-39</a:t>
                      </a:r>
                    </a:p>
                  </a:txBody>
                  <a:tcPr marL="9525" marR="9525" marT="9525" marB="9525" anchor="b" horzOverflow="overflow">
                    <a:solidFill>
                      <a:srgbClr val="E7EFEB"/>
                    </a:solidFill>
                  </a:tcPr>
                </a:tc>
                <a:tc>
                  <a:txBody>
                    <a:bodyPr/>
                    <a:lstStyle/>
                    <a:p>
                      <a:pPr>
                        <a:defRPr sz="1800"/>
                      </a:pPr>
                      <a:r>
                        <a:rPr sz="1100">
                          <a:latin typeface="+mn-lt"/>
                          <a:ea typeface="+mn-ea"/>
                          <a:cs typeface="+mn-cs"/>
                          <a:sym typeface="Calibri"/>
                        </a:rPr>
                        <a:t>24</a:t>
                      </a:r>
                    </a:p>
                  </a:txBody>
                  <a:tcPr marL="9525" marR="9525" marT="9525" marB="9525" anchor="b" horzOverflow="overflow">
                    <a:solidFill>
                      <a:srgbClr val="E7EFEB"/>
                    </a:solidFill>
                  </a:tcPr>
                </a:tc>
                <a:tc>
                  <a:txBody>
                    <a:bodyPr/>
                    <a:lstStyle/>
                    <a:p>
                      <a:pPr>
                        <a:defRPr sz="1800"/>
                      </a:pPr>
                      <a:r>
                        <a:rPr sz="1100">
                          <a:latin typeface="+mn-lt"/>
                          <a:ea typeface="+mn-ea"/>
                          <a:cs typeface="+mn-cs"/>
                          <a:sym typeface="Calibri"/>
                        </a:rPr>
                        <a:t>25</a:t>
                      </a:r>
                    </a:p>
                  </a:txBody>
                  <a:tcPr marL="9525" marR="9525" marT="9525" marB="9525" anchor="b" horzOverflow="overflow">
                    <a:solidFill>
                      <a:srgbClr val="E7EFEB"/>
                    </a:solidFill>
                  </a:tcPr>
                </a:tc>
                <a:tc>
                  <a:txBody>
                    <a:bodyPr/>
                    <a:lstStyle/>
                    <a:p>
                      <a:pPr>
                        <a:defRPr sz="1800"/>
                      </a:pPr>
                      <a:r>
                        <a:rPr sz="1100">
                          <a:latin typeface="+mn-lt"/>
                          <a:ea typeface="+mn-ea"/>
                          <a:cs typeface="+mn-cs"/>
                          <a:sym typeface="Calibri"/>
                        </a:rPr>
                        <a:t>49</a:t>
                      </a:r>
                    </a:p>
                  </a:txBody>
                  <a:tcPr marL="9525" marR="9525" marT="9525" marB="9525" anchor="b" horzOverflow="overflow">
                    <a:solidFill>
                      <a:srgbClr val="E7EFEB"/>
                    </a:solidFill>
                  </a:tcPr>
                </a:tc>
                <a:extLst>
                  <a:ext uri="{0D108BD9-81ED-4DB2-BD59-A6C34878D82A}">
                    <a16:rowId xmlns:a16="http://schemas.microsoft.com/office/drawing/2014/main" val="10002"/>
                  </a:ext>
                </a:extLst>
              </a:tr>
              <a:tr h="443918">
                <a:tc>
                  <a:txBody>
                    <a:bodyPr/>
                    <a:lstStyle/>
                    <a:p>
                      <a:pPr algn="l">
                        <a:defRPr sz="1800"/>
                      </a:pPr>
                      <a:r>
                        <a:rPr sz="1100" dirty="0">
                          <a:latin typeface="+mn-lt"/>
                          <a:ea typeface="+mn-ea"/>
                          <a:cs typeface="+mn-cs"/>
                          <a:sym typeface="Calibri"/>
                        </a:rPr>
                        <a:t>40-49</a:t>
                      </a:r>
                    </a:p>
                  </a:txBody>
                  <a:tcPr marL="9525" marR="9525" marT="9525" marB="9525" anchor="b" horzOverflow="overflow">
                    <a:solidFill>
                      <a:srgbClr val="E7EFEB"/>
                    </a:solidFill>
                  </a:tcPr>
                </a:tc>
                <a:tc>
                  <a:txBody>
                    <a:bodyPr/>
                    <a:lstStyle/>
                    <a:p>
                      <a:pPr>
                        <a:defRPr sz="1800"/>
                      </a:pPr>
                      <a:r>
                        <a:rPr sz="1100">
                          <a:latin typeface="+mn-lt"/>
                          <a:ea typeface="+mn-ea"/>
                          <a:cs typeface="+mn-cs"/>
                          <a:sym typeface="Calibri"/>
                        </a:rPr>
                        <a:t>29</a:t>
                      </a:r>
                    </a:p>
                  </a:txBody>
                  <a:tcPr marL="9525" marR="9525" marT="9525" marB="9525" anchor="b" horzOverflow="overflow">
                    <a:solidFill>
                      <a:srgbClr val="E7EFEB"/>
                    </a:solidFill>
                  </a:tcPr>
                </a:tc>
                <a:tc>
                  <a:txBody>
                    <a:bodyPr/>
                    <a:lstStyle/>
                    <a:p>
                      <a:pPr>
                        <a:defRPr sz="1800"/>
                      </a:pPr>
                      <a:r>
                        <a:rPr sz="1100" dirty="0">
                          <a:latin typeface="+mn-lt"/>
                          <a:ea typeface="+mn-ea"/>
                          <a:cs typeface="+mn-cs"/>
                          <a:sym typeface="Calibri"/>
                        </a:rPr>
                        <a:t>27</a:t>
                      </a:r>
                    </a:p>
                  </a:txBody>
                  <a:tcPr marL="9525" marR="9525" marT="9525" marB="9525" anchor="b" horzOverflow="overflow">
                    <a:solidFill>
                      <a:srgbClr val="E7EFEB"/>
                    </a:solidFill>
                  </a:tcPr>
                </a:tc>
                <a:tc>
                  <a:txBody>
                    <a:bodyPr/>
                    <a:lstStyle/>
                    <a:p>
                      <a:pPr>
                        <a:defRPr sz="1800"/>
                      </a:pPr>
                      <a:r>
                        <a:rPr sz="1100">
                          <a:latin typeface="+mn-lt"/>
                          <a:ea typeface="+mn-ea"/>
                          <a:cs typeface="+mn-cs"/>
                          <a:sym typeface="Calibri"/>
                        </a:rPr>
                        <a:t>56</a:t>
                      </a:r>
                    </a:p>
                  </a:txBody>
                  <a:tcPr marL="9525" marR="9525" marT="9525" marB="9525" anchor="b" horzOverflow="overflow">
                    <a:solidFill>
                      <a:srgbClr val="E7EFEB"/>
                    </a:solidFill>
                  </a:tcPr>
                </a:tc>
                <a:extLst>
                  <a:ext uri="{0D108BD9-81ED-4DB2-BD59-A6C34878D82A}">
                    <a16:rowId xmlns:a16="http://schemas.microsoft.com/office/drawing/2014/main" val="10003"/>
                  </a:ext>
                </a:extLst>
              </a:tr>
              <a:tr h="443918">
                <a:tc>
                  <a:txBody>
                    <a:bodyPr/>
                    <a:lstStyle/>
                    <a:p>
                      <a:pPr algn="l">
                        <a:defRPr sz="1800"/>
                      </a:pPr>
                      <a:r>
                        <a:rPr sz="1100">
                          <a:latin typeface="+mn-lt"/>
                          <a:ea typeface="+mn-ea"/>
                          <a:cs typeface="+mn-cs"/>
                          <a:sym typeface="Calibri"/>
                        </a:rPr>
                        <a:t>50-59</a:t>
                      </a:r>
                    </a:p>
                  </a:txBody>
                  <a:tcPr marL="9525" marR="9525" marT="9525" marB="9525" anchor="b" horzOverflow="overflow">
                    <a:solidFill>
                      <a:srgbClr val="E7EFEB"/>
                    </a:solidFill>
                  </a:tcPr>
                </a:tc>
                <a:tc>
                  <a:txBody>
                    <a:bodyPr/>
                    <a:lstStyle/>
                    <a:p>
                      <a:pPr>
                        <a:defRPr sz="1800"/>
                      </a:pPr>
                      <a:r>
                        <a:rPr sz="1100">
                          <a:latin typeface="+mn-lt"/>
                          <a:ea typeface="+mn-ea"/>
                          <a:cs typeface="+mn-cs"/>
                          <a:sym typeface="Calibri"/>
                        </a:rPr>
                        <a:t>28</a:t>
                      </a:r>
                    </a:p>
                  </a:txBody>
                  <a:tcPr marL="9525" marR="9525" marT="9525" marB="9525" anchor="b" horzOverflow="overflow">
                    <a:solidFill>
                      <a:srgbClr val="E7EFEB"/>
                    </a:solidFill>
                  </a:tcPr>
                </a:tc>
                <a:tc>
                  <a:txBody>
                    <a:bodyPr/>
                    <a:lstStyle/>
                    <a:p>
                      <a:pPr>
                        <a:defRPr sz="1800"/>
                      </a:pPr>
                      <a:r>
                        <a:rPr sz="1100">
                          <a:latin typeface="+mn-lt"/>
                          <a:ea typeface="+mn-ea"/>
                          <a:cs typeface="+mn-cs"/>
                          <a:sym typeface="Calibri"/>
                        </a:rPr>
                        <a:t>32</a:t>
                      </a:r>
                    </a:p>
                  </a:txBody>
                  <a:tcPr marL="9525" marR="9525" marT="9525" marB="9525" anchor="b" horzOverflow="overflow">
                    <a:solidFill>
                      <a:srgbClr val="E7EFEB"/>
                    </a:solidFill>
                  </a:tcPr>
                </a:tc>
                <a:tc>
                  <a:txBody>
                    <a:bodyPr/>
                    <a:lstStyle/>
                    <a:p>
                      <a:pPr>
                        <a:defRPr sz="1800"/>
                      </a:pPr>
                      <a:r>
                        <a:rPr sz="1100" dirty="0">
                          <a:latin typeface="+mn-lt"/>
                          <a:ea typeface="+mn-ea"/>
                          <a:cs typeface="+mn-cs"/>
                          <a:sym typeface="Calibri"/>
                        </a:rPr>
                        <a:t>60</a:t>
                      </a:r>
                    </a:p>
                  </a:txBody>
                  <a:tcPr marL="9525" marR="9525" marT="9525" marB="9525" anchor="b" horzOverflow="overflow">
                    <a:solidFill>
                      <a:srgbClr val="E7EFEB"/>
                    </a:solidFill>
                  </a:tcPr>
                </a:tc>
                <a:extLst>
                  <a:ext uri="{0D108BD9-81ED-4DB2-BD59-A6C34878D82A}">
                    <a16:rowId xmlns:a16="http://schemas.microsoft.com/office/drawing/2014/main" val="10004"/>
                  </a:ext>
                </a:extLst>
              </a:tr>
              <a:tr h="443918">
                <a:tc>
                  <a:txBody>
                    <a:bodyPr/>
                    <a:lstStyle/>
                    <a:p>
                      <a:pPr algn="l">
                        <a:defRPr sz="1800"/>
                      </a:pPr>
                      <a:r>
                        <a:rPr sz="1100">
                          <a:latin typeface="+mn-lt"/>
                          <a:ea typeface="+mn-ea"/>
                          <a:cs typeface="+mn-cs"/>
                          <a:sym typeface="Calibri"/>
                        </a:rPr>
                        <a:t>TOT</a:t>
                      </a:r>
                    </a:p>
                  </a:txBody>
                  <a:tcPr marL="9525" marR="9525" marT="9525" marB="9525" anchor="b" horzOverflow="overflow">
                    <a:solidFill>
                      <a:srgbClr val="E7EFEB"/>
                    </a:solidFill>
                  </a:tcPr>
                </a:tc>
                <a:tc>
                  <a:txBody>
                    <a:bodyPr/>
                    <a:lstStyle/>
                    <a:p>
                      <a:pPr>
                        <a:defRPr sz="1800"/>
                      </a:pPr>
                      <a:r>
                        <a:rPr sz="1100">
                          <a:latin typeface="+mn-lt"/>
                          <a:ea typeface="+mn-ea"/>
                          <a:cs typeface="+mn-cs"/>
                          <a:sym typeface="Calibri"/>
                        </a:rPr>
                        <a:t>101</a:t>
                      </a:r>
                    </a:p>
                  </a:txBody>
                  <a:tcPr marL="9525" marR="9525" marT="9525" marB="9525" anchor="b" horzOverflow="overflow">
                    <a:solidFill>
                      <a:srgbClr val="E7EFEB"/>
                    </a:solidFill>
                  </a:tcPr>
                </a:tc>
                <a:tc>
                  <a:txBody>
                    <a:bodyPr/>
                    <a:lstStyle/>
                    <a:p>
                      <a:pPr>
                        <a:defRPr sz="1800"/>
                      </a:pPr>
                      <a:r>
                        <a:rPr sz="1100">
                          <a:latin typeface="+mn-lt"/>
                          <a:ea typeface="+mn-ea"/>
                          <a:cs typeface="+mn-cs"/>
                          <a:sym typeface="Calibri"/>
                        </a:rPr>
                        <a:t>105</a:t>
                      </a:r>
                    </a:p>
                  </a:txBody>
                  <a:tcPr marL="9525" marR="9525" marT="9525" marB="9525" anchor="b" horzOverflow="overflow">
                    <a:solidFill>
                      <a:srgbClr val="E7EFEB"/>
                    </a:solidFill>
                  </a:tcPr>
                </a:tc>
                <a:tc>
                  <a:txBody>
                    <a:bodyPr/>
                    <a:lstStyle/>
                    <a:p>
                      <a:pPr>
                        <a:defRPr sz="1800"/>
                      </a:pPr>
                      <a:r>
                        <a:rPr sz="1100" dirty="0">
                          <a:latin typeface="+mn-lt"/>
                          <a:ea typeface="+mn-ea"/>
                          <a:cs typeface="+mn-cs"/>
                          <a:sym typeface="Calibri"/>
                        </a:rPr>
                        <a:t>206</a:t>
                      </a:r>
                    </a:p>
                  </a:txBody>
                  <a:tcPr marL="9525" marR="9525" marT="9525" marB="9525" anchor="b" horzOverflow="overflow">
                    <a:solidFill>
                      <a:srgbClr val="E7EFEB"/>
                    </a:solidFill>
                  </a:tcPr>
                </a:tc>
                <a:extLst>
                  <a:ext uri="{0D108BD9-81ED-4DB2-BD59-A6C34878D82A}">
                    <a16:rowId xmlns:a16="http://schemas.microsoft.com/office/drawing/2014/main" val="10005"/>
                  </a:ext>
                </a:extLst>
              </a:tr>
            </a:tbl>
          </a:graphicData>
        </a:graphic>
      </p:graphicFrame>
      <p:sp>
        <p:nvSpPr>
          <p:cNvPr id="388" name="CasellaDiTesto 3"/>
          <p:cNvSpPr txBox="1"/>
          <p:nvPr/>
        </p:nvSpPr>
        <p:spPr>
          <a:xfrm>
            <a:off x="1368710" y="1999350"/>
            <a:ext cx="9454580" cy="701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defRPr sz="2000">
                <a:latin typeface="ABeeZee"/>
                <a:ea typeface="ABeeZee"/>
                <a:cs typeface="ABeeZee"/>
                <a:sym typeface="ABeeZee"/>
              </a:defRPr>
            </a:pPr>
            <a:r>
              <a:rPr dirty="0"/>
              <a:t>Nella slide </a:t>
            </a:r>
            <a:r>
              <a:rPr dirty="0" err="1"/>
              <a:t>viene</a:t>
            </a:r>
            <a:r>
              <a:rPr dirty="0"/>
              <a:t> </a:t>
            </a:r>
            <a:r>
              <a:rPr dirty="0" err="1"/>
              <a:t>riportata</a:t>
            </a:r>
            <a:r>
              <a:rPr dirty="0"/>
              <a:t> il </a:t>
            </a:r>
            <a:r>
              <a:rPr b="1" dirty="0" err="1"/>
              <a:t>campione</a:t>
            </a:r>
            <a:r>
              <a:rPr dirty="0"/>
              <a:t> </a:t>
            </a:r>
            <a:r>
              <a:rPr dirty="0" err="1"/>
              <a:t>della</a:t>
            </a:r>
            <a:r>
              <a:rPr dirty="0"/>
              <a:t> </a:t>
            </a:r>
            <a:r>
              <a:rPr dirty="0" err="1"/>
              <a:t>popolazione</a:t>
            </a:r>
            <a:r>
              <a:rPr dirty="0"/>
              <a:t> </a:t>
            </a:r>
            <a:r>
              <a:rPr dirty="0" err="1"/>
              <a:t>della</a:t>
            </a:r>
            <a:r>
              <a:rPr dirty="0"/>
              <a:t> </a:t>
            </a:r>
            <a:r>
              <a:rPr dirty="0" err="1"/>
              <a:t>città</a:t>
            </a:r>
            <a:r>
              <a:rPr dirty="0"/>
              <a:t> di Milano </a:t>
            </a:r>
            <a:r>
              <a:rPr dirty="0" err="1"/>
              <a:t>che</a:t>
            </a:r>
            <a:r>
              <a:rPr dirty="0"/>
              <a:t> è </a:t>
            </a:r>
            <a:r>
              <a:rPr dirty="0" err="1"/>
              <a:t>stato</a:t>
            </a:r>
            <a:r>
              <a:rPr dirty="0"/>
              <a:t> </a:t>
            </a:r>
            <a:r>
              <a:rPr dirty="0" err="1"/>
              <a:t>intervistato</a:t>
            </a:r>
            <a:r>
              <a:rPr dirty="0"/>
              <a:t>, </a:t>
            </a:r>
            <a:r>
              <a:rPr dirty="0" err="1"/>
              <a:t>diviso</a:t>
            </a:r>
            <a:r>
              <a:rPr dirty="0"/>
              <a:t> per </a:t>
            </a:r>
            <a:r>
              <a:rPr dirty="0" err="1"/>
              <a:t>maschi</a:t>
            </a:r>
            <a:r>
              <a:rPr dirty="0"/>
              <a:t> e </a:t>
            </a:r>
            <a:r>
              <a:rPr dirty="0" err="1"/>
              <a:t>femmine</a:t>
            </a:r>
            <a:r>
              <a:rPr lang="it-IT" dirty="0"/>
              <a:t>:</a:t>
            </a:r>
            <a:endParaRPr dirty="0"/>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0" name="Tabella 2"/>
          <p:cNvGraphicFramePr/>
          <p:nvPr/>
        </p:nvGraphicFramePr>
        <p:xfrm>
          <a:off x="2795597" y="3216341"/>
          <a:ext cx="6253339" cy="2731914"/>
        </p:xfrm>
        <a:graphic>
          <a:graphicData uri="http://schemas.openxmlformats.org/drawingml/2006/table">
            <a:tbl>
              <a:tblPr>
                <a:tableStyleId>{4C3C2611-4C71-4FC5-86AE-919BDF0F9419}</a:tableStyleId>
              </a:tblPr>
              <a:tblGrid>
                <a:gridCol w="824163">
                  <a:extLst>
                    <a:ext uri="{9D8B030D-6E8A-4147-A177-3AD203B41FA5}">
                      <a16:colId xmlns:a16="http://schemas.microsoft.com/office/drawing/2014/main" val="20000"/>
                    </a:ext>
                  </a:extLst>
                </a:gridCol>
                <a:gridCol w="824163">
                  <a:extLst>
                    <a:ext uri="{9D8B030D-6E8A-4147-A177-3AD203B41FA5}">
                      <a16:colId xmlns:a16="http://schemas.microsoft.com/office/drawing/2014/main" val="20001"/>
                    </a:ext>
                  </a:extLst>
                </a:gridCol>
                <a:gridCol w="906580">
                  <a:extLst>
                    <a:ext uri="{9D8B030D-6E8A-4147-A177-3AD203B41FA5}">
                      <a16:colId xmlns:a16="http://schemas.microsoft.com/office/drawing/2014/main" val="20002"/>
                    </a:ext>
                  </a:extLst>
                </a:gridCol>
                <a:gridCol w="824163">
                  <a:extLst>
                    <a:ext uri="{9D8B030D-6E8A-4147-A177-3AD203B41FA5}">
                      <a16:colId xmlns:a16="http://schemas.microsoft.com/office/drawing/2014/main" val="20003"/>
                    </a:ext>
                  </a:extLst>
                </a:gridCol>
                <a:gridCol w="1071412">
                  <a:extLst>
                    <a:ext uri="{9D8B030D-6E8A-4147-A177-3AD203B41FA5}">
                      <a16:colId xmlns:a16="http://schemas.microsoft.com/office/drawing/2014/main" val="20004"/>
                    </a:ext>
                  </a:extLst>
                </a:gridCol>
                <a:gridCol w="855070">
                  <a:extLst>
                    <a:ext uri="{9D8B030D-6E8A-4147-A177-3AD203B41FA5}">
                      <a16:colId xmlns:a16="http://schemas.microsoft.com/office/drawing/2014/main" val="20005"/>
                    </a:ext>
                  </a:extLst>
                </a:gridCol>
                <a:gridCol w="947788">
                  <a:extLst>
                    <a:ext uri="{9D8B030D-6E8A-4147-A177-3AD203B41FA5}">
                      <a16:colId xmlns:a16="http://schemas.microsoft.com/office/drawing/2014/main" val="20006"/>
                    </a:ext>
                  </a:extLst>
                </a:gridCol>
              </a:tblGrid>
              <a:tr h="455319">
                <a:tc>
                  <a:txBody>
                    <a:bodyPr/>
                    <a:lstStyle/>
                    <a:p>
                      <a:pPr algn="l">
                        <a:defRPr sz="1800"/>
                      </a:pPr>
                      <a:r>
                        <a:rPr sz="1100" b="1">
                          <a:latin typeface="+mn-lt"/>
                          <a:ea typeface="+mn-ea"/>
                          <a:cs typeface="+mn-cs"/>
                          <a:sym typeface="Calibri"/>
                        </a:rPr>
                        <a:t>ETA'</a:t>
                      </a:r>
                    </a:p>
                  </a:txBody>
                  <a:tcPr marL="9525" marR="9525" marT="9525" marB="9525" anchor="b" horzOverflow="overflow">
                    <a:solidFill>
                      <a:schemeClr val="accent1"/>
                    </a:solidFill>
                  </a:tcPr>
                </a:tc>
                <a:tc>
                  <a:txBody>
                    <a:bodyPr/>
                    <a:lstStyle/>
                    <a:p>
                      <a:pPr algn="l">
                        <a:defRPr sz="1800"/>
                      </a:pPr>
                      <a:r>
                        <a:rPr sz="1100" b="1">
                          <a:latin typeface="+mn-lt"/>
                          <a:ea typeface="+mn-ea"/>
                          <a:cs typeface="+mn-cs"/>
                          <a:sym typeface="Calibri"/>
                        </a:rPr>
                        <a:t>MASCHI</a:t>
                      </a:r>
                    </a:p>
                  </a:txBody>
                  <a:tcPr marL="9525" marR="9525" marT="9525" marB="9525" anchor="b" horzOverflow="overflow">
                    <a:solidFill>
                      <a:schemeClr val="accent1"/>
                    </a:solidFill>
                  </a:tcPr>
                </a:tc>
                <a:tc>
                  <a:txBody>
                    <a:bodyPr/>
                    <a:lstStyle/>
                    <a:p>
                      <a:pPr algn="l">
                        <a:defRPr sz="1800"/>
                      </a:pPr>
                      <a:r>
                        <a:rPr sz="1100" b="1">
                          <a:latin typeface="+mn-lt"/>
                          <a:ea typeface="+mn-ea"/>
                          <a:cs typeface="+mn-cs"/>
                          <a:sym typeface="Calibri"/>
                        </a:rPr>
                        <a:t>%MASCHI</a:t>
                      </a:r>
                    </a:p>
                  </a:txBody>
                  <a:tcPr marL="9525" marR="9525" marT="9525" marB="9525" anchor="b" horzOverflow="overflow">
                    <a:solidFill>
                      <a:schemeClr val="accent1"/>
                    </a:solidFill>
                  </a:tcPr>
                </a:tc>
                <a:tc>
                  <a:txBody>
                    <a:bodyPr/>
                    <a:lstStyle/>
                    <a:p>
                      <a:pPr algn="l">
                        <a:defRPr sz="1800"/>
                      </a:pPr>
                      <a:r>
                        <a:rPr sz="1100" b="1">
                          <a:latin typeface="+mn-lt"/>
                          <a:ea typeface="+mn-ea"/>
                          <a:cs typeface="+mn-cs"/>
                          <a:sym typeface="Calibri"/>
                        </a:rPr>
                        <a:t>FEMMINE</a:t>
                      </a:r>
                    </a:p>
                  </a:txBody>
                  <a:tcPr marL="9525" marR="9525" marT="9525" marB="9525" anchor="b" horzOverflow="overflow">
                    <a:solidFill>
                      <a:schemeClr val="accent1"/>
                    </a:solidFill>
                  </a:tcPr>
                </a:tc>
                <a:tc>
                  <a:txBody>
                    <a:bodyPr/>
                    <a:lstStyle/>
                    <a:p>
                      <a:pPr algn="l">
                        <a:defRPr sz="1800"/>
                      </a:pPr>
                      <a:r>
                        <a:rPr sz="1100" b="1">
                          <a:latin typeface="+mn-lt"/>
                          <a:ea typeface="+mn-ea"/>
                          <a:cs typeface="+mn-cs"/>
                          <a:sym typeface="Calibri"/>
                        </a:rPr>
                        <a:t>%FEMMINE</a:t>
                      </a:r>
                    </a:p>
                  </a:txBody>
                  <a:tcPr marL="9525" marR="9525" marT="9525" marB="9525" anchor="b" horzOverflow="overflow">
                    <a:solidFill>
                      <a:schemeClr val="accent1"/>
                    </a:solidFill>
                  </a:tcPr>
                </a:tc>
                <a:tc>
                  <a:txBody>
                    <a:bodyPr/>
                    <a:lstStyle/>
                    <a:p>
                      <a:pPr algn="l">
                        <a:defRPr sz="1800"/>
                      </a:pPr>
                      <a:r>
                        <a:rPr sz="1100" b="1">
                          <a:latin typeface="+mn-lt"/>
                          <a:ea typeface="+mn-ea"/>
                          <a:cs typeface="+mn-cs"/>
                          <a:sym typeface="Calibri"/>
                        </a:rPr>
                        <a:t>TOTALE</a:t>
                      </a:r>
                    </a:p>
                  </a:txBody>
                  <a:tcPr marL="9525" marR="9525" marT="9525" marB="9525" anchor="b" horzOverflow="overflow">
                    <a:solidFill>
                      <a:schemeClr val="accent1"/>
                    </a:solidFill>
                  </a:tcPr>
                </a:tc>
                <a:tc>
                  <a:txBody>
                    <a:bodyPr/>
                    <a:lstStyle/>
                    <a:p>
                      <a:pPr algn="l">
                        <a:defRPr sz="1800"/>
                      </a:pPr>
                      <a:r>
                        <a:rPr sz="1100" b="1">
                          <a:latin typeface="+mn-lt"/>
                          <a:ea typeface="+mn-ea"/>
                          <a:cs typeface="+mn-cs"/>
                          <a:sym typeface="Calibri"/>
                        </a:rPr>
                        <a:t>%TOTALE</a:t>
                      </a:r>
                    </a:p>
                  </a:txBody>
                  <a:tcPr marL="9525" marR="9525" marT="9525" marB="9525" anchor="b" horzOverflow="overflow">
                    <a:solidFill>
                      <a:schemeClr val="accent1"/>
                    </a:solidFill>
                  </a:tcPr>
                </a:tc>
                <a:extLst>
                  <a:ext uri="{0D108BD9-81ED-4DB2-BD59-A6C34878D82A}">
                    <a16:rowId xmlns:a16="http://schemas.microsoft.com/office/drawing/2014/main" val="10000"/>
                  </a:ext>
                </a:extLst>
              </a:tr>
              <a:tr h="455319">
                <a:tc>
                  <a:txBody>
                    <a:bodyPr/>
                    <a:lstStyle/>
                    <a:p>
                      <a:pPr algn="l">
                        <a:defRPr sz="1800"/>
                      </a:pPr>
                      <a:r>
                        <a:rPr sz="1100">
                          <a:latin typeface="+mn-lt"/>
                          <a:ea typeface="+mn-ea"/>
                          <a:cs typeface="+mn-cs"/>
                          <a:sym typeface="Calibri"/>
                        </a:rPr>
                        <a:t>20-29</a:t>
                      </a:r>
                    </a:p>
                  </a:txBody>
                  <a:tcPr marL="9525" marR="9525" marT="9525" marB="9525" anchor="b" horzOverflow="overflow">
                    <a:solidFill>
                      <a:srgbClr val="E7EFEB"/>
                    </a:solidFill>
                  </a:tcPr>
                </a:tc>
                <a:tc>
                  <a:txBody>
                    <a:bodyPr/>
                    <a:lstStyle/>
                    <a:p>
                      <a:pPr>
                        <a:defRPr sz="1800"/>
                      </a:pPr>
                      <a:r>
                        <a:rPr sz="1100">
                          <a:latin typeface="+mn-lt"/>
                          <a:ea typeface="+mn-ea"/>
                          <a:cs typeface="+mn-cs"/>
                          <a:sym typeface="Calibri"/>
                        </a:rPr>
                        <a:t>20</a:t>
                      </a:r>
                    </a:p>
                  </a:txBody>
                  <a:tcPr marL="9525" marR="9525" marT="9525" marB="9525" anchor="b" horzOverflow="overflow">
                    <a:solidFill>
                      <a:srgbClr val="E7EFEB"/>
                    </a:solidFill>
                  </a:tcPr>
                </a:tc>
                <a:tc>
                  <a:txBody>
                    <a:bodyPr/>
                    <a:lstStyle/>
                    <a:p>
                      <a:pPr>
                        <a:defRPr sz="1800"/>
                      </a:pPr>
                      <a:r>
                        <a:rPr sz="1100">
                          <a:latin typeface="+mn-lt"/>
                          <a:ea typeface="+mn-ea"/>
                          <a:cs typeface="+mn-cs"/>
                          <a:sym typeface="Calibri"/>
                        </a:rPr>
                        <a:t>9,70%</a:t>
                      </a:r>
                    </a:p>
                  </a:txBody>
                  <a:tcPr marL="9525" marR="9525" marT="9525" marB="9525" anchor="b" horzOverflow="overflow">
                    <a:solidFill>
                      <a:srgbClr val="E7EFEB"/>
                    </a:solidFill>
                  </a:tcPr>
                </a:tc>
                <a:tc>
                  <a:txBody>
                    <a:bodyPr/>
                    <a:lstStyle/>
                    <a:p>
                      <a:pPr>
                        <a:defRPr sz="1800"/>
                      </a:pPr>
                      <a:r>
                        <a:rPr sz="1100">
                          <a:latin typeface="+mn-lt"/>
                          <a:ea typeface="+mn-ea"/>
                          <a:cs typeface="+mn-cs"/>
                          <a:sym typeface="Calibri"/>
                        </a:rPr>
                        <a:t>21</a:t>
                      </a:r>
                    </a:p>
                  </a:txBody>
                  <a:tcPr marL="9525" marR="9525" marT="9525" marB="9525" anchor="b" horzOverflow="overflow">
                    <a:solidFill>
                      <a:srgbClr val="E7EFEB"/>
                    </a:solidFill>
                  </a:tcPr>
                </a:tc>
                <a:tc>
                  <a:txBody>
                    <a:bodyPr/>
                    <a:lstStyle/>
                    <a:p>
                      <a:pPr>
                        <a:defRPr sz="1800"/>
                      </a:pPr>
                      <a:r>
                        <a:rPr sz="1100">
                          <a:latin typeface="+mn-lt"/>
                          <a:ea typeface="+mn-ea"/>
                          <a:cs typeface="+mn-cs"/>
                          <a:sym typeface="Calibri"/>
                        </a:rPr>
                        <a:t>10,19%</a:t>
                      </a:r>
                    </a:p>
                  </a:txBody>
                  <a:tcPr marL="9525" marR="9525" marT="9525" marB="9525" anchor="b" horzOverflow="overflow">
                    <a:solidFill>
                      <a:srgbClr val="E7EFEB"/>
                    </a:solidFill>
                  </a:tcPr>
                </a:tc>
                <a:tc>
                  <a:txBody>
                    <a:bodyPr/>
                    <a:lstStyle/>
                    <a:p>
                      <a:pPr>
                        <a:defRPr sz="1800"/>
                      </a:pPr>
                      <a:r>
                        <a:rPr sz="1100" dirty="0">
                          <a:latin typeface="+mn-lt"/>
                          <a:ea typeface="+mn-ea"/>
                          <a:cs typeface="+mn-cs"/>
                          <a:sym typeface="Calibri"/>
                        </a:rPr>
                        <a:t>41</a:t>
                      </a:r>
                    </a:p>
                  </a:txBody>
                  <a:tcPr marL="9525" marR="9525" marT="9525" marB="9525" anchor="b" horzOverflow="overflow">
                    <a:solidFill>
                      <a:srgbClr val="E7EFEB"/>
                    </a:solidFill>
                  </a:tcPr>
                </a:tc>
                <a:tc>
                  <a:txBody>
                    <a:bodyPr/>
                    <a:lstStyle/>
                    <a:p>
                      <a:pPr>
                        <a:defRPr sz="1800"/>
                      </a:pPr>
                      <a:r>
                        <a:rPr sz="1100">
                          <a:latin typeface="+mn-lt"/>
                          <a:ea typeface="+mn-ea"/>
                          <a:cs typeface="+mn-cs"/>
                          <a:sym typeface="Calibri"/>
                        </a:rPr>
                        <a:t>19,90%</a:t>
                      </a:r>
                    </a:p>
                  </a:txBody>
                  <a:tcPr marL="9525" marR="9525" marT="9525" marB="9525" anchor="b" horzOverflow="overflow">
                    <a:solidFill>
                      <a:srgbClr val="E7EFEB"/>
                    </a:solidFill>
                  </a:tcPr>
                </a:tc>
                <a:extLst>
                  <a:ext uri="{0D108BD9-81ED-4DB2-BD59-A6C34878D82A}">
                    <a16:rowId xmlns:a16="http://schemas.microsoft.com/office/drawing/2014/main" val="10001"/>
                  </a:ext>
                </a:extLst>
              </a:tr>
              <a:tr h="455319">
                <a:tc>
                  <a:txBody>
                    <a:bodyPr/>
                    <a:lstStyle/>
                    <a:p>
                      <a:pPr algn="l">
                        <a:defRPr sz="1800"/>
                      </a:pPr>
                      <a:r>
                        <a:rPr sz="1100">
                          <a:latin typeface="+mn-lt"/>
                          <a:ea typeface="+mn-ea"/>
                          <a:cs typeface="+mn-cs"/>
                          <a:sym typeface="Calibri"/>
                        </a:rPr>
                        <a:t>30-39</a:t>
                      </a:r>
                    </a:p>
                  </a:txBody>
                  <a:tcPr marL="9525" marR="9525" marT="9525" marB="9525" anchor="b" horzOverflow="overflow">
                    <a:solidFill>
                      <a:srgbClr val="E7EFEB"/>
                    </a:solidFill>
                  </a:tcPr>
                </a:tc>
                <a:tc>
                  <a:txBody>
                    <a:bodyPr/>
                    <a:lstStyle/>
                    <a:p>
                      <a:pPr>
                        <a:defRPr sz="1800"/>
                      </a:pPr>
                      <a:r>
                        <a:rPr sz="1100">
                          <a:latin typeface="+mn-lt"/>
                          <a:ea typeface="+mn-ea"/>
                          <a:cs typeface="+mn-cs"/>
                          <a:sym typeface="Calibri"/>
                        </a:rPr>
                        <a:t>24</a:t>
                      </a:r>
                    </a:p>
                  </a:txBody>
                  <a:tcPr marL="9525" marR="9525" marT="9525" marB="9525" anchor="b" horzOverflow="overflow">
                    <a:solidFill>
                      <a:srgbClr val="E7EFEB"/>
                    </a:solidFill>
                  </a:tcPr>
                </a:tc>
                <a:tc>
                  <a:txBody>
                    <a:bodyPr/>
                    <a:lstStyle/>
                    <a:p>
                      <a:pPr>
                        <a:defRPr sz="1800"/>
                      </a:pPr>
                      <a:r>
                        <a:rPr sz="1100">
                          <a:latin typeface="+mn-lt"/>
                          <a:ea typeface="+mn-ea"/>
                          <a:cs typeface="+mn-cs"/>
                          <a:sym typeface="Calibri"/>
                        </a:rPr>
                        <a:t>11,65%</a:t>
                      </a:r>
                    </a:p>
                  </a:txBody>
                  <a:tcPr marL="9525" marR="9525" marT="9525" marB="9525" anchor="b" horzOverflow="overflow">
                    <a:solidFill>
                      <a:srgbClr val="E7EFEB"/>
                    </a:solidFill>
                  </a:tcPr>
                </a:tc>
                <a:tc>
                  <a:txBody>
                    <a:bodyPr/>
                    <a:lstStyle/>
                    <a:p>
                      <a:pPr>
                        <a:defRPr sz="1800"/>
                      </a:pPr>
                      <a:r>
                        <a:rPr sz="1100">
                          <a:latin typeface="+mn-lt"/>
                          <a:ea typeface="+mn-ea"/>
                          <a:cs typeface="+mn-cs"/>
                          <a:sym typeface="Calibri"/>
                        </a:rPr>
                        <a:t>25</a:t>
                      </a:r>
                    </a:p>
                  </a:txBody>
                  <a:tcPr marL="9525" marR="9525" marT="9525" marB="9525" anchor="b" horzOverflow="overflow">
                    <a:solidFill>
                      <a:srgbClr val="E7EFEB"/>
                    </a:solidFill>
                  </a:tcPr>
                </a:tc>
                <a:tc>
                  <a:txBody>
                    <a:bodyPr/>
                    <a:lstStyle/>
                    <a:p>
                      <a:pPr>
                        <a:defRPr sz="1800"/>
                      </a:pPr>
                      <a:r>
                        <a:rPr sz="1100">
                          <a:latin typeface="+mn-lt"/>
                          <a:ea typeface="+mn-ea"/>
                          <a:cs typeface="+mn-cs"/>
                          <a:sym typeface="Calibri"/>
                        </a:rPr>
                        <a:t>12,13%</a:t>
                      </a:r>
                    </a:p>
                  </a:txBody>
                  <a:tcPr marL="9525" marR="9525" marT="9525" marB="9525" anchor="b" horzOverflow="overflow">
                    <a:solidFill>
                      <a:srgbClr val="E7EFEB"/>
                    </a:solidFill>
                  </a:tcPr>
                </a:tc>
                <a:tc>
                  <a:txBody>
                    <a:bodyPr/>
                    <a:lstStyle/>
                    <a:p>
                      <a:pPr>
                        <a:defRPr sz="1800"/>
                      </a:pPr>
                      <a:r>
                        <a:rPr sz="1100">
                          <a:latin typeface="+mn-lt"/>
                          <a:ea typeface="+mn-ea"/>
                          <a:cs typeface="+mn-cs"/>
                          <a:sym typeface="Calibri"/>
                        </a:rPr>
                        <a:t>49</a:t>
                      </a:r>
                    </a:p>
                  </a:txBody>
                  <a:tcPr marL="9525" marR="9525" marT="9525" marB="9525" anchor="b" horzOverflow="overflow">
                    <a:solidFill>
                      <a:srgbClr val="E7EFEB"/>
                    </a:solidFill>
                  </a:tcPr>
                </a:tc>
                <a:tc>
                  <a:txBody>
                    <a:bodyPr/>
                    <a:lstStyle/>
                    <a:p>
                      <a:pPr>
                        <a:defRPr sz="1800"/>
                      </a:pPr>
                      <a:r>
                        <a:rPr sz="1100">
                          <a:latin typeface="+mn-lt"/>
                          <a:ea typeface="+mn-ea"/>
                          <a:cs typeface="+mn-cs"/>
                          <a:sym typeface="Calibri"/>
                        </a:rPr>
                        <a:t>23,79%</a:t>
                      </a:r>
                    </a:p>
                  </a:txBody>
                  <a:tcPr marL="9525" marR="9525" marT="9525" marB="9525" anchor="b" horzOverflow="overflow">
                    <a:solidFill>
                      <a:srgbClr val="E7EFEB"/>
                    </a:solidFill>
                  </a:tcPr>
                </a:tc>
                <a:extLst>
                  <a:ext uri="{0D108BD9-81ED-4DB2-BD59-A6C34878D82A}">
                    <a16:rowId xmlns:a16="http://schemas.microsoft.com/office/drawing/2014/main" val="10002"/>
                  </a:ext>
                </a:extLst>
              </a:tr>
              <a:tr h="455319">
                <a:tc>
                  <a:txBody>
                    <a:bodyPr/>
                    <a:lstStyle/>
                    <a:p>
                      <a:pPr algn="l">
                        <a:defRPr sz="1800"/>
                      </a:pPr>
                      <a:r>
                        <a:rPr sz="1100">
                          <a:latin typeface="+mn-lt"/>
                          <a:ea typeface="+mn-ea"/>
                          <a:cs typeface="+mn-cs"/>
                          <a:sym typeface="Calibri"/>
                        </a:rPr>
                        <a:t>40-49</a:t>
                      </a:r>
                    </a:p>
                  </a:txBody>
                  <a:tcPr marL="9525" marR="9525" marT="9525" marB="9525" anchor="b" horzOverflow="overflow">
                    <a:solidFill>
                      <a:srgbClr val="E7EFEB"/>
                    </a:solidFill>
                  </a:tcPr>
                </a:tc>
                <a:tc>
                  <a:txBody>
                    <a:bodyPr/>
                    <a:lstStyle/>
                    <a:p>
                      <a:pPr>
                        <a:defRPr sz="1800"/>
                      </a:pPr>
                      <a:r>
                        <a:rPr sz="1100">
                          <a:latin typeface="+mn-lt"/>
                          <a:ea typeface="+mn-ea"/>
                          <a:cs typeface="+mn-cs"/>
                          <a:sym typeface="Calibri"/>
                        </a:rPr>
                        <a:t>29</a:t>
                      </a:r>
                    </a:p>
                  </a:txBody>
                  <a:tcPr marL="9525" marR="9525" marT="9525" marB="9525" anchor="b" horzOverflow="overflow">
                    <a:solidFill>
                      <a:srgbClr val="E7EFEB"/>
                    </a:solidFill>
                  </a:tcPr>
                </a:tc>
                <a:tc>
                  <a:txBody>
                    <a:bodyPr/>
                    <a:lstStyle/>
                    <a:p>
                      <a:pPr>
                        <a:defRPr sz="1800"/>
                      </a:pPr>
                      <a:r>
                        <a:rPr sz="1100">
                          <a:latin typeface="+mn-lt"/>
                          <a:ea typeface="+mn-ea"/>
                          <a:cs typeface="+mn-cs"/>
                          <a:sym typeface="Calibri"/>
                        </a:rPr>
                        <a:t>14,07%</a:t>
                      </a:r>
                    </a:p>
                  </a:txBody>
                  <a:tcPr marL="9525" marR="9525" marT="9525" marB="9525" anchor="b" horzOverflow="overflow">
                    <a:solidFill>
                      <a:srgbClr val="E7EFEB"/>
                    </a:solidFill>
                  </a:tcPr>
                </a:tc>
                <a:tc>
                  <a:txBody>
                    <a:bodyPr/>
                    <a:lstStyle/>
                    <a:p>
                      <a:pPr>
                        <a:defRPr sz="1800"/>
                      </a:pPr>
                      <a:r>
                        <a:rPr sz="1100">
                          <a:latin typeface="+mn-lt"/>
                          <a:ea typeface="+mn-ea"/>
                          <a:cs typeface="+mn-cs"/>
                          <a:sym typeface="Calibri"/>
                        </a:rPr>
                        <a:t>27</a:t>
                      </a:r>
                    </a:p>
                  </a:txBody>
                  <a:tcPr marL="9525" marR="9525" marT="9525" marB="9525" anchor="b" horzOverflow="overflow">
                    <a:solidFill>
                      <a:srgbClr val="E7EFEB"/>
                    </a:solidFill>
                  </a:tcPr>
                </a:tc>
                <a:tc>
                  <a:txBody>
                    <a:bodyPr/>
                    <a:lstStyle/>
                    <a:p>
                      <a:pPr>
                        <a:defRPr sz="1800"/>
                      </a:pPr>
                      <a:r>
                        <a:rPr sz="1100">
                          <a:latin typeface="+mn-lt"/>
                          <a:ea typeface="+mn-ea"/>
                          <a:cs typeface="+mn-cs"/>
                          <a:sym typeface="Calibri"/>
                        </a:rPr>
                        <a:t>13,10%</a:t>
                      </a:r>
                    </a:p>
                  </a:txBody>
                  <a:tcPr marL="9525" marR="9525" marT="9525" marB="9525" anchor="b" horzOverflow="overflow">
                    <a:solidFill>
                      <a:srgbClr val="E7EFEB"/>
                    </a:solidFill>
                  </a:tcPr>
                </a:tc>
                <a:tc>
                  <a:txBody>
                    <a:bodyPr/>
                    <a:lstStyle/>
                    <a:p>
                      <a:pPr>
                        <a:defRPr sz="1800"/>
                      </a:pPr>
                      <a:r>
                        <a:rPr sz="1100">
                          <a:latin typeface="+mn-lt"/>
                          <a:ea typeface="+mn-ea"/>
                          <a:cs typeface="+mn-cs"/>
                          <a:sym typeface="Calibri"/>
                        </a:rPr>
                        <a:t>56</a:t>
                      </a:r>
                    </a:p>
                  </a:txBody>
                  <a:tcPr marL="9525" marR="9525" marT="9525" marB="9525" anchor="b" horzOverflow="overflow">
                    <a:solidFill>
                      <a:srgbClr val="E7EFEB"/>
                    </a:solidFill>
                  </a:tcPr>
                </a:tc>
                <a:tc>
                  <a:txBody>
                    <a:bodyPr/>
                    <a:lstStyle/>
                    <a:p>
                      <a:pPr>
                        <a:defRPr sz="1800"/>
                      </a:pPr>
                      <a:r>
                        <a:rPr sz="1100">
                          <a:latin typeface="+mn-lt"/>
                          <a:ea typeface="+mn-ea"/>
                          <a:cs typeface="+mn-cs"/>
                          <a:sym typeface="Calibri"/>
                        </a:rPr>
                        <a:t>27,18%</a:t>
                      </a:r>
                    </a:p>
                  </a:txBody>
                  <a:tcPr marL="9525" marR="9525" marT="9525" marB="9525" anchor="b" horzOverflow="overflow">
                    <a:solidFill>
                      <a:srgbClr val="E7EFEB"/>
                    </a:solidFill>
                  </a:tcPr>
                </a:tc>
                <a:extLst>
                  <a:ext uri="{0D108BD9-81ED-4DB2-BD59-A6C34878D82A}">
                    <a16:rowId xmlns:a16="http://schemas.microsoft.com/office/drawing/2014/main" val="10003"/>
                  </a:ext>
                </a:extLst>
              </a:tr>
              <a:tr h="455319">
                <a:tc>
                  <a:txBody>
                    <a:bodyPr/>
                    <a:lstStyle/>
                    <a:p>
                      <a:pPr algn="l">
                        <a:defRPr sz="1800"/>
                      </a:pPr>
                      <a:r>
                        <a:rPr sz="1100">
                          <a:latin typeface="+mn-lt"/>
                          <a:ea typeface="+mn-ea"/>
                          <a:cs typeface="+mn-cs"/>
                          <a:sym typeface="Calibri"/>
                        </a:rPr>
                        <a:t>50-59</a:t>
                      </a:r>
                    </a:p>
                  </a:txBody>
                  <a:tcPr marL="9525" marR="9525" marT="9525" marB="9525" anchor="b" horzOverflow="overflow">
                    <a:solidFill>
                      <a:srgbClr val="E7EFEB"/>
                    </a:solidFill>
                  </a:tcPr>
                </a:tc>
                <a:tc>
                  <a:txBody>
                    <a:bodyPr/>
                    <a:lstStyle/>
                    <a:p>
                      <a:pPr>
                        <a:defRPr sz="1800"/>
                      </a:pPr>
                      <a:r>
                        <a:rPr sz="1100">
                          <a:latin typeface="+mn-lt"/>
                          <a:ea typeface="+mn-ea"/>
                          <a:cs typeface="+mn-cs"/>
                          <a:sym typeface="Calibri"/>
                        </a:rPr>
                        <a:t>28</a:t>
                      </a:r>
                    </a:p>
                  </a:txBody>
                  <a:tcPr marL="9525" marR="9525" marT="9525" marB="9525" anchor="b" horzOverflow="overflow">
                    <a:solidFill>
                      <a:srgbClr val="E7EFEB"/>
                    </a:solidFill>
                  </a:tcPr>
                </a:tc>
                <a:tc>
                  <a:txBody>
                    <a:bodyPr/>
                    <a:lstStyle/>
                    <a:p>
                      <a:pPr>
                        <a:defRPr sz="1800"/>
                      </a:pPr>
                      <a:r>
                        <a:rPr sz="1100">
                          <a:latin typeface="+mn-lt"/>
                          <a:ea typeface="+mn-ea"/>
                          <a:cs typeface="+mn-cs"/>
                          <a:sym typeface="Calibri"/>
                        </a:rPr>
                        <a:t>13,59%</a:t>
                      </a:r>
                    </a:p>
                  </a:txBody>
                  <a:tcPr marL="9525" marR="9525" marT="9525" marB="9525" anchor="b" horzOverflow="overflow">
                    <a:solidFill>
                      <a:srgbClr val="E7EFEB"/>
                    </a:solidFill>
                  </a:tcPr>
                </a:tc>
                <a:tc>
                  <a:txBody>
                    <a:bodyPr/>
                    <a:lstStyle/>
                    <a:p>
                      <a:pPr>
                        <a:defRPr sz="1800"/>
                      </a:pPr>
                      <a:r>
                        <a:rPr sz="1100">
                          <a:latin typeface="+mn-lt"/>
                          <a:ea typeface="+mn-ea"/>
                          <a:cs typeface="+mn-cs"/>
                          <a:sym typeface="Calibri"/>
                        </a:rPr>
                        <a:t>32</a:t>
                      </a:r>
                    </a:p>
                  </a:txBody>
                  <a:tcPr marL="9525" marR="9525" marT="9525" marB="9525" anchor="b" horzOverflow="overflow">
                    <a:solidFill>
                      <a:srgbClr val="E7EFEB"/>
                    </a:solidFill>
                  </a:tcPr>
                </a:tc>
                <a:tc>
                  <a:txBody>
                    <a:bodyPr/>
                    <a:lstStyle/>
                    <a:p>
                      <a:pPr>
                        <a:defRPr sz="1800"/>
                      </a:pPr>
                      <a:r>
                        <a:rPr sz="1100">
                          <a:latin typeface="+mn-lt"/>
                          <a:ea typeface="+mn-ea"/>
                          <a:cs typeface="+mn-cs"/>
                          <a:sym typeface="Calibri"/>
                        </a:rPr>
                        <a:t>15,53%</a:t>
                      </a:r>
                    </a:p>
                  </a:txBody>
                  <a:tcPr marL="9525" marR="9525" marT="9525" marB="9525" anchor="b" horzOverflow="overflow">
                    <a:solidFill>
                      <a:srgbClr val="E7EFEB"/>
                    </a:solidFill>
                  </a:tcPr>
                </a:tc>
                <a:tc>
                  <a:txBody>
                    <a:bodyPr/>
                    <a:lstStyle/>
                    <a:p>
                      <a:pPr>
                        <a:defRPr sz="1800"/>
                      </a:pPr>
                      <a:r>
                        <a:rPr sz="1100">
                          <a:latin typeface="+mn-lt"/>
                          <a:ea typeface="+mn-ea"/>
                          <a:cs typeface="+mn-cs"/>
                          <a:sym typeface="Calibri"/>
                        </a:rPr>
                        <a:t>60</a:t>
                      </a:r>
                    </a:p>
                  </a:txBody>
                  <a:tcPr marL="9525" marR="9525" marT="9525" marB="9525" anchor="b" horzOverflow="overflow">
                    <a:solidFill>
                      <a:srgbClr val="E7EFEB"/>
                    </a:solidFill>
                  </a:tcPr>
                </a:tc>
                <a:tc>
                  <a:txBody>
                    <a:bodyPr/>
                    <a:lstStyle/>
                    <a:p>
                      <a:pPr>
                        <a:defRPr sz="1800"/>
                      </a:pPr>
                      <a:r>
                        <a:rPr sz="1100">
                          <a:latin typeface="+mn-lt"/>
                          <a:ea typeface="+mn-ea"/>
                          <a:cs typeface="+mn-cs"/>
                          <a:sym typeface="Calibri"/>
                        </a:rPr>
                        <a:t>29,13%</a:t>
                      </a:r>
                    </a:p>
                  </a:txBody>
                  <a:tcPr marL="9525" marR="9525" marT="9525" marB="9525" anchor="b" horzOverflow="overflow">
                    <a:solidFill>
                      <a:srgbClr val="E7EFEB"/>
                    </a:solidFill>
                  </a:tcPr>
                </a:tc>
                <a:extLst>
                  <a:ext uri="{0D108BD9-81ED-4DB2-BD59-A6C34878D82A}">
                    <a16:rowId xmlns:a16="http://schemas.microsoft.com/office/drawing/2014/main" val="10004"/>
                  </a:ext>
                </a:extLst>
              </a:tr>
              <a:tr h="455319">
                <a:tc>
                  <a:txBody>
                    <a:bodyPr/>
                    <a:lstStyle/>
                    <a:p>
                      <a:pPr algn="l">
                        <a:defRPr sz="1800"/>
                      </a:pPr>
                      <a:r>
                        <a:rPr sz="1100">
                          <a:latin typeface="+mn-lt"/>
                          <a:ea typeface="+mn-ea"/>
                          <a:cs typeface="+mn-cs"/>
                          <a:sym typeface="Calibri"/>
                        </a:rPr>
                        <a:t>TOT</a:t>
                      </a:r>
                    </a:p>
                  </a:txBody>
                  <a:tcPr marL="9525" marR="9525" marT="9525" marB="9525" anchor="b" horzOverflow="overflow">
                    <a:solidFill>
                      <a:srgbClr val="E7EFEB"/>
                    </a:solidFill>
                  </a:tcPr>
                </a:tc>
                <a:tc>
                  <a:txBody>
                    <a:bodyPr/>
                    <a:lstStyle/>
                    <a:p>
                      <a:pPr>
                        <a:defRPr sz="1800"/>
                      </a:pPr>
                      <a:r>
                        <a:rPr sz="1100">
                          <a:latin typeface="+mn-lt"/>
                          <a:ea typeface="+mn-ea"/>
                          <a:cs typeface="+mn-cs"/>
                          <a:sym typeface="Calibri"/>
                        </a:rPr>
                        <a:t>101</a:t>
                      </a:r>
                    </a:p>
                  </a:txBody>
                  <a:tcPr marL="9525" marR="9525" marT="9525" marB="9525" anchor="b" horzOverflow="overflow">
                    <a:solidFill>
                      <a:srgbClr val="E7EFEB"/>
                    </a:solidFill>
                  </a:tcPr>
                </a:tc>
                <a:tc>
                  <a:txBody>
                    <a:bodyPr/>
                    <a:lstStyle/>
                    <a:p>
                      <a:pPr>
                        <a:defRPr sz="1800"/>
                      </a:pPr>
                      <a:r>
                        <a:rPr sz="1100">
                          <a:latin typeface="+mn-lt"/>
                          <a:ea typeface="+mn-ea"/>
                          <a:cs typeface="+mn-cs"/>
                          <a:sym typeface="Calibri"/>
                        </a:rPr>
                        <a:t>49,03%</a:t>
                      </a:r>
                    </a:p>
                  </a:txBody>
                  <a:tcPr marL="9525" marR="9525" marT="9525" marB="9525" anchor="b" horzOverflow="overflow">
                    <a:solidFill>
                      <a:srgbClr val="E7EFEB"/>
                    </a:solidFill>
                  </a:tcPr>
                </a:tc>
                <a:tc>
                  <a:txBody>
                    <a:bodyPr/>
                    <a:lstStyle/>
                    <a:p>
                      <a:pPr>
                        <a:defRPr sz="1800"/>
                      </a:pPr>
                      <a:r>
                        <a:rPr sz="1100">
                          <a:latin typeface="+mn-lt"/>
                          <a:ea typeface="+mn-ea"/>
                          <a:cs typeface="+mn-cs"/>
                          <a:sym typeface="Calibri"/>
                        </a:rPr>
                        <a:t>105</a:t>
                      </a:r>
                    </a:p>
                  </a:txBody>
                  <a:tcPr marL="9525" marR="9525" marT="9525" marB="9525" anchor="b" horzOverflow="overflow">
                    <a:solidFill>
                      <a:srgbClr val="E7EFEB"/>
                    </a:solidFill>
                  </a:tcPr>
                </a:tc>
                <a:tc>
                  <a:txBody>
                    <a:bodyPr/>
                    <a:lstStyle/>
                    <a:p>
                      <a:pPr>
                        <a:defRPr sz="1800"/>
                      </a:pPr>
                      <a:r>
                        <a:rPr sz="1100">
                          <a:latin typeface="+mn-lt"/>
                          <a:ea typeface="+mn-ea"/>
                          <a:cs typeface="+mn-cs"/>
                          <a:sym typeface="Calibri"/>
                        </a:rPr>
                        <a:t>50,97%</a:t>
                      </a:r>
                    </a:p>
                  </a:txBody>
                  <a:tcPr marL="9525" marR="9525" marT="9525" marB="9525" anchor="b" horzOverflow="overflow">
                    <a:solidFill>
                      <a:srgbClr val="E7EFEB"/>
                    </a:solidFill>
                  </a:tcPr>
                </a:tc>
                <a:tc>
                  <a:txBody>
                    <a:bodyPr/>
                    <a:lstStyle/>
                    <a:p>
                      <a:pPr>
                        <a:defRPr sz="1800"/>
                      </a:pPr>
                      <a:r>
                        <a:rPr sz="1100">
                          <a:latin typeface="+mn-lt"/>
                          <a:ea typeface="+mn-ea"/>
                          <a:cs typeface="+mn-cs"/>
                          <a:sym typeface="Calibri"/>
                        </a:rPr>
                        <a:t>206</a:t>
                      </a:r>
                    </a:p>
                  </a:txBody>
                  <a:tcPr marL="9525" marR="9525" marT="9525" marB="9525" anchor="b" horzOverflow="overflow">
                    <a:solidFill>
                      <a:srgbClr val="E7EFEB"/>
                    </a:solidFill>
                  </a:tcPr>
                </a:tc>
                <a:tc>
                  <a:txBody>
                    <a:bodyPr/>
                    <a:lstStyle/>
                    <a:p>
                      <a:pPr>
                        <a:defRPr sz="1800"/>
                      </a:pPr>
                      <a:r>
                        <a:rPr sz="1100" dirty="0">
                          <a:latin typeface="+mn-lt"/>
                          <a:ea typeface="+mn-ea"/>
                          <a:cs typeface="+mn-cs"/>
                          <a:sym typeface="Calibri"/>
                        </a:rPr>
                        <a:t>100%</a:t>
                      </a:r>
                    </a:p>
                  </a:txBody>
                  <a:tcPr marL="9525" marR="9525" marT="9525" marB="9525" anchor="b" horzOverflow="overflow">
                    <a:solidFill>
                      <a:srgbClr val="E7EFEB"/>
                    </a:solidFill>
                  </a:tcPr>
                </a:tc>
                <a:extLst>
                  <a:ext uri="{0D108BD9-81ED-4DB2-BD59-A6C34878D82A}">
                    <a16:rowId xmlns:a16="http://schemas.microsoft.com/office/drawing/2014/main" val="10005"/>
                  </a:ext>
                </a:extLst>
              </a:tr>
            </a:tbl>
          </a:graphicData>
        </a:graphic>
      </p:graphicFrame>
      <p:sp>
        <p:nvSpPr>
          <p:cNvPr id="391" name="Titolo 1"/>
          <p:cNvSpPr txBox="1">
            <a:spLocks noGrp="1"/>
          </p:cNvSpPr>
          <p:nvPr>
            <p:ph type="title"/>
          </p:nvPr>
        </p:nvSpPr>
        <p:spPr>
          <a:xfrm>
            <a:off x="312042" y="806875"/>
            <a:ext cx="11567916" cy="925691"/>
          </a:xfrm>
          <a:prstGeom prst="rect">
            <a:avLst/>
          </a:prstGeom>
          <a:effectLst>
            <a:outerShdw blurRad="50800" dist="38100" dir="2700000" algn="tl" rotWithShape="0">
              <a:prstClr val="black">
                <a:alpha val="40000"/>
              </a:prstClr>
            </a:outerShdw>
          </a:effectLst>
        </p:spPr>
        <p:txBody>
          <a:bodyPr>
            <a:noAutofit/>
          </a:bodyPr>
          <a:lstStyle>
            <a:lvl1pPr defTabSz="868680">
              <a:defRPr sz="5510">
                <a:latin typeface="Amasis MT Pro Black"/>
                <a:ea typeface="Amasis MT Pro Black"/>
                <a:cs typeface="Amasis MT Pro Black"/>
                <a:sym typeface="Amasis MT Pro Black"/>
              </a:defRPr>
            </a:lvl1pPr>
          </a:lstStyle>
          <a:p>
            <a:r>
              <a:rPr sz="5800" dirty="0"/>
              <a:t>1.10) SAMPLE DESCRIPTION (2/2)</a:t>
            </a:r>
          </a:p>
        </p:txBody>
      </p:sp>
      <p:sp>
        <p:nvSpPr>
          <p:cNvPr id="392" name="CasellaDiTesto 6"/>
          <p:cNvSpPr txBox="1"/>
          <p:nvPr/>
        </p:nvSpPr>
        <p:spPr>
          <a:xfrm>
            <a:off x="1375060" y="1992662"/>
            <a:ext cx="9441879" cy="7078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defRPr sz="2000">
                <a:latin typeface="ABeeZee"/>
                <a:ea typeface="ABeeZee"/>
                <a:cs typeface="ABeeZee"/>
                <a:sym typeface="ABeeZee"/>
              </a:defRPr>
            </a:pPr>
            <a:r>
              <a:rPr dirty="0" err="1"/>
              <a:t>All’interno</a:t>
            </a:r>
            <a:r>
              <a:rPr dirty="0"/>
              <a:t> </a:t>
            </a:r>
            <a:r>
              <a:rPr dirty="0" err="1"/>
              <a:t>della</a:t>
            </a:r>
            <a:r>
              <a:rPr dirty="0"/>
              <a:t> </a:t>
            </a:r>
            <a:r>
              <a:rPr dirty="0" err="1"/>
              <a:t>tabella</a:t>
            </a:r>
            <a:r>
              <a:rPr dirty="0"/>
              <a:t> sotto </a:t>
            </a:r>
            <a:r>
              <a:rPr dirty="0" err="1"/>
              <a:t>riportata</a:t>
            </a:r>
            <a:r>
              <a:rPr dirty="0"/>
              <a:t>, </a:t>
            </a:r>
            <a:r>
              <a:rPr dirty="0" err="1"/>
              <a:t>invece</a:t>
            </a:r>
            <a:r>
              <a:rPr dirty="0"/>
              <a:t>, </a:t>
            </a:r>
            <a:r>
              <a:rPr dirty="0" err="1"/>
              <a:t>si</a:t>
            </a:r>
            <a:r>
              <a:rPr dirty="0"/>
              <a:t> </a:t>
            </a:r>
            <a:r>
              <a:rPr dirty="0" err="1"/>
              <a:t>presenta</a:t>
            </a:r>
            <a:r>
              <a:rPr dirty="0"/>
              <a:t> lo </a:t>
            </a:r>
            <a:r>
              <a:rPr dirty="0" err="1"/>
              <a:t>stesso</a:t>
            </a:r>
            <a:r>
              <a:rPr dirty="0"/>
              <a:t> </a:t>
            </a:r>
            <a:r>
              <a:rPr b="1" dirty="0" err="1"/>
              <a:t>campione</a:t>
            </a:r>
            <a:r>
              <a:rPr lang="it-IT" dirty="0"/>
              <a:t>, con l’aggiunta dei dati percentuali:</a:t>
            </a:r>
            <a:endParaRPr dirty="0"/>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Titolo 1"/>
          <p:cNvSpPr txBox="1">
            <a:spLocks noGrp="1"/>
          </p:cNvSpPr>
          <p:nvPr>
            <p:ph type="title"/>
          </p:nvPr>
        </p:nvSpPr>
        <p:spPr>
          <a:xfrm>
            <a:off x="45155" y="0"/>
            <a:ext cx="11706577" cy="1828800"/>
          </a:xfrm>
          <a:prstGeom prst="rect">
            <a:avLst/>
          </a:prstGeom>
          <a:effectLst>
            <a:outerShdw blurRad="50800" dist="38100" dir="2700000" algn="tl" rotWithShape="0">
              <a:prstClr val="black">
                <a:alpha val="40000"/>
              </a:prstClr>
            </a:outerShdw>
          </a:effectLst>
        </p:spPr>
        <p:txBody>
          <a:bodyPr/>
          <a:lstStyle>
            <a:lvl1pPr>
              <a:defRPr sz="5800">
                <a:latin typeface="Amasis MT Pro Black"/>
                <a:ea typeface="Amasis MT Pro Black"/>
                <a:cs typeface="Amasis MT Pro Black"/>
                <a:sym typeface="Amasis MT Pro Black"/>
              </a:defRPr>
            </a:lvl1pPr>
          </a:lstStyle>
          <a:p>
            <a:r>
              <a:rPr dirty="0"/>
              <a:t>1.11) CONFRONTO TRA CAMPIONE E POPOLAZIONE</a:t>
            </a:r>
          </a:p>
        </p:txBody>
      </p:sp>
      <p:graphicFrame>
        <p:nvGraphicFramePr>
          <p:cNvPr id="395" name="Grafico 4"/>
          <p:cNvGraphicFramePr/>
          <p:nvPr>
            <p:extLst>
              <p:ext uri="{D42A27DB-BD31-4B8C-83A1-F6EECF244321}">
                <p14:modId xmlns:p14="http://schemas.microsoft.com/office/powerpoint/2010/main" val="2605039086"/>
              </p:ext>
            </p:extLst>
          </p:nvPr>
        </p:nvGraphicFramePr>
        <p:xfrm>
          <a:off x="276756" y="3346298"/>
          <a:ext cx="5148022" cy="218260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96" name="Grafico 5"/>
          <p:cNvGraphicFramePr/>
          <p:nvPr>
            <p:extLst>
              <p:ext uri="{D42A27DB-BD31-4B8C-83A1-F6EECF244321}">
                <p14:modId xmlns:p14="http://schemas.microsoft.com/office/powerpoint/2010/main" val="4174733035"/>
              </p:ext>
            </p:extLst>
          </p:nvPr>
        </p:nvGraphicFramePr>
        <p:xfrm>
          <a:off x="6613936" y="3346298"/>
          <a:ext cx="5259887" cy="2182602"/>
        </p:xfrm>
        <a:graphic>
          <a:graphicData uri="http://schemas.openxmlformats.org/drawingml/2006/chart">
            <c:chart xmlns:c="http://schemas.openxmlformats.org/drawingml/2006/chart" xmlns:r="http://schemas.openxmlformats.org/officeDocument/2006/relationships" r:id="rId3"/>
          </a:graphicData>
        </a:graphic>
      </p:graphicFrame>
      <p:sp>
        <p:nvSpPr>
          <p:cNvPr id="397" name="CasellaDiTesto 7"/>
          <p:cNvSpPr txBox="1"/>
          <p:nvPr/>
        </p:nvSpPr>
        <p:spPr>
          <a:xfrm>
            <a:off x="90874" y="1765413"/>
            <a:ext cx="11916511" cy="1310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defRPr sz="2000">
                <a:latin typeface="ABeeZee"/>
                <a:ea typeface="ABeeZee"/>
                <a:cs typeface="ABeeZee"/>
                <a:sym typeface="ABeeZee"/>
              </a:defRPr>
            </a:pPr>
            <a:r>
              <a:rPr dirty="0"/>
              <a:t>Per </a:t>
            </a:r>
            <a:r>
              <a:rPr dirty="0" err="1"/>
              <a:t>verificare</a:t>
            </a:r>
            <a:r>
              <a:rPr dirty="0"/>
              <a:t> la </a:t>
            </a:r>
            <a:r>
              <a:rPr b="1" dirty="0" err="1"/>
              <a:t>rappresentatività</a:t>
            </a:r>
            <a:r>
              <a:rPr b="1" dirty="0"/>
              <a:t> del </a:t>
            </a:r>
            <a:r>
              <a:rPr b="1" dirty="0" err="1"/>
              <a:t>campione</a:t>
            </a:r>
            <a:r>
              <a:rPr b="1" dirty="0"/>
              <a:t> </a:t>
            </a:r>
            <a:r>
              <a:rPr dirty="0" err="1"/>
              <a:t>occorre</a:t>
            </a:r>
            <a:r>
              <a:rPr dirty="0"/>
              <a:t> </a:t>
            </a:r>
            <a:r>
              <a:rPr dirty="0" err="1"/>
              <a:t>confrontarlo</a:t>
            </a:r>
            <a:r>
              <a:rPr dirty="0"/>
              <a:t> con la </a:t>
            </a:r>
            <a:r>
              <a:rPr dirty="0" err="1"/>
              <a:t>popolazione</a:t>
            </a:r>
            <a:r>
              <a:rPr dirty="0"/>
              <a:t> target, per </a:t>
            </a:r>
            <a:r>
              <a:rPr dirty="0" err="1"/>
              <a:t>assicurarsi</a:t>
            </a:r>
            <a:r>
              <a:rPr dirty="0"/>
              <a:t> </a:t>
            </a:r>
            <a:r>
              <a:rPr dirty="0" err="1"/>
              <a:t>che</a:t>
            </a:r>
            <a:r>
              <a:rPr dirty="0"/>
              <a:t> lo schema di </a:t>
            </a:r>
            <a:r>
              <a:rPr dirty="0" err="1"/>
              <a:t>stratificazione</a:t>
            </a:r>
            <a:r>
              <a:rPr dirty="0"/>
              <a:t> </a:t>
            </a:r>
            <a:r>
              <a:rPr dirty="0" err="1"/>
              <a:t>sia</a:t>
            </a:r>
            <a:r>
              <a:rPr dirty="0"/>
              <a:t> </a:t>
            </a:r>
            <a:r>
              <a:rPr dirty="0" err="1"/>
              <a:t>stato</a:t>
            </a:r>
            <a:r>
              <a:rPr dirty="0"/>
              <a:t> </a:t>
            </a:r>
            <a:r>
              <a:rPr dirty="0" err="1"/>
              <a:t>seguito</a:t>
            </a:r>
            <a:r>
              <a:rPr dirty="0"/>
              <a:t> </a:t>
            </a:r>
            <a:r>
              <a:rPr dirty="0" err="1"/>
              <a:t>correttamente</a:t>
            </a:r>
            <a:r>
              <a:rPr dirty="0"/>
              <a:t>. In </a:t>
            </a:r>
            <a:r>
              <a:rPr dirty="0" err="1"/>
              <a:t>particolare</a:t>
            </a:r>
            <a:r>
              <a:rPr dirty="0"/>
              <a:t> </a:t>
            </a:r>
            <a:r>
              <a:rPr dirty="0" err="1"/>
              <a:t>campione</a:t>
            </a:r>
            <a:r>
              <a:rPr dirty="0"/>
              <a:t> e </a:t>
            </a:r>
            <a:r>
              <a:rPr dirty="0" err="1"/>
              <a:t>popolazione</a:t>
            </a:r>
            <a:r>
              <a:rPr dirty="0"/>
              <a:t> </a:t>
            </a:r>
            <a:r>
              <a:rPr dirty="0" err="1"/>
              <a:t>sono</a:t>
            </a:r>
            <a:r>
              <a:rPr dirty="0"/>
              <a:t> </a:t>
            </a:r>
            <a:r>
              <a:rPr dirty="0" err="1"/>
              <a:t>stati</a:t>
            </a:r>
            <a:r>
              <a:rPr dirty="0"/>
              <a:t> </a:t>
            </a:r>
            <a:r>
              <a:rPr dirty="0" err="1"/>
              <a:t>confrontati</a:t>
            </a:r>
            <a:r>
              <a:rPr dirty="0"/>
              <a:t> per </a:t>
            </a:r>
            <a:r>
              <a:rPr dirty="0" err="1"/>
              <a:t>quanto</a:t>
            </a:r>
            <a:r>
              <a:rPr dirty="0"/>
              <a:t> </a:t>
            </a:r>
            <a:r>
              <a:rPr dirty="0" err="1"/>
              <a:t>riguarda</a:t>
            </a:r>
            <a:r>
              <a:rPr dirty="0"/>
              <a:t> le </a:t>
            </a:r>
            <a:r>
              <a:rPr dirty="0" err="1"/>
              <a:t>variabili</a:t>
            </a:r>
            <a:r>
              <a:rPr dirty="0"/>
              <a:t> </a:t>
            </a:r>
            <a:r>
              <a:rPr b="1" dirty="0" err="1"/>
              <a:t>sesso</a:t>
            </a:r>
            <a:r>
              <a:rPr b="1" dirty="0"/>
              <a:t> </a:t>
            </a:r>
            <a:r>
              <a:rPr dirty="0"/>
              <a:t>ed </a:t>
            </a:r>
            <a:r>
              <a:rPr b="1" dirty="0" err="1"/>
              <a:t>età</a:t>
            </a:r>
            <a:r>
              <a:rPr dirty="0"/>
              <a:t>. E’ </a:t>
            </a:r>
            <a:r>
              <a:rPr dirty="0" err="1"/>
              <a:t>emerso</a:t>
            </a:r>
            <a:r>
              <a:rPr dirty="0"/>
              <a:t> </a:t>
            </a:r>
            <a:r>
              <a:rPr dirty="0" err="1"/>
              <a:t>che</a:t>
            </a:r>
            <a:r>
              <a:rPr dirty="0"/>
              <a:t> </a:t>
            </a:r>
            <a:r>
              <a:rPr dirty="0" err="1"/>
              <a:t>sono</a:t>
            </a:r>
            <a:r>
              <a:rPr dirty="0"/>
              <a:t> </a:t>
            </a:r>
            <a:r>
              <a:rPr dirty="0" err="1"/>
              <a:t>presenti</a:t>
            </a:r>
            <a:r>
              <a:rPr dirty="0"/>
              <a:t> </a:t>
            </a:r>
            <a:r>
              <a:rPr dirty="0" err="1"/>
              <a:t>differenze</a:t>
            </a:r>
            <a:r>
              <a:rPr dirty="0"/>
              <a:t> </a:t>
            </a:r>
            <a:r>
              <a:rPr dirty="0" err="1"/>
              <a:t>relativamente</a:t>
            </a:r>
            <a:r>
              <a:rPr dirty="0"/>
              <a:t> </a:t>
            </a:r>
            <a:r>
              <a:rPr dirty="0" err="1"/>
              <a:t>piccole</a:t>
            </a:r>
            <a:r>
              <a:rPr dirty="0"/>
              <a:t> e </a:t>
            </a:r>
            <a:r>
              <a:rPr dirty="0" err="1"/>
              <a:t>che</a:t>
            </a:r>
            <a:r>
              <a:rPr dirty="0"/>
              <a:t> </a:t>
            </a:r>
            <a:r>
              <a:rPr dirty="0" err="1"/>
              <a:t>dunque</a:t>
            </a:r>
            <a:r>
              <a:rPr dirty="0"/>
              <a:t> il </a:t>
            </a:r>
            <a:r>
              <a:rPr dirty="0" err="1"/>
              <a:t>campione</a:t>
            </a:r>
            <a:r>
              <a:rPr dirty="0"/>
              <a:t> </a:t>
            </a:r>
            <a:r>
              <a:rPr dirty="0" err="1"/>
              <a:t>utilizzato</a:t>
            </a:r>
            <a:r>
              <a:rPr dirty="0"/>
              <a:t> è </a:t>
            </a:r>
            <a:r>
              <a:rPr dirty="0" err="1"/>
              <a:t>significativo</a:t>
            </a:r>
            <a:r>
              <a:rPr dirty="0"/>
              <a:t>:</a:t>
            </a:r>
          </a:p>
        </p:txBody>
      </p:sp>
      <p:sp>
        <p:nvSpPr>
          <p:cNvPr id="398" name="CasellaDiTesto 9"/>
          <p:cNvSpPr txBox="1"/>
          <p:nvPr/>
        </p:nvSpPr>
        <p:spPr>
          <a:xfrm>
            <a:off x="284930" y="6002947"/>
            <a:ext cx="11622139" cy="574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1600" b="1">
                <a:latin typeface="ABeeZee"/>
                <a:ea typeface="ABeeZee"/>
                <a:cs typeface="ABeeZee"/>
                <a:sym typeface="ABeeZee"/>
              </a:defRPr>
            </a:pPr>
            <a:r>
              <a:t>(Fonte: dati ISTAT 01/01/2021); </a:t>
            </a:r>
            <a:r>
              <a:rPr b="0"/>
              <a:t>con le colonne blu abbiamo indicato il campione da noi analizzato, con le colonne arancioni, invece, il dato della popolazione della città di Milano.</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Titolo 1"/>
          <p:cNvSpPr txBox="1">
            <a:spLocks noGrp="1"/>
          </p:cNvSpPr>
          <p:nvPr>
            <p:ph type="title"/>
          </p:nvPr>
        </p:nvSpPr>
        <p:spPr>
          <a:xfrm>
            <a:off x="702050" y="856800"/>
            <a:ext cx="10066116" cy="925690"/>
          </a:xfrm>
          <a:prstGeom prst="rect">
            <a:avLst/>
          </a:prstGeom>
          <a:effectLst>
            <a:outerShdw blurRad="50800" dist="38100" dir="2700000" algn="tl" rotWithShape="0">
              <a:prstClr val="black">
                <a:alpha val="40000"/>
              </a:prstClr>
            </a:outerShdw>
          </a:effectLst>
        </p:spPr>
        <p:txBody>
          <a:bodyPr>
            <a:noAutofit/>
          </a:bodyPr>
          <a:lstStyle>
            <a:lvl1pPr defTabSz="768095">
              <a:defRPr sz="4871">
                <a:latin typeface="Amasis MT Pro Black"/>
                <a:ea typeface="Amasis MT Pro Black"/>
                <a:cs typeface="Amasis MT Pro Black"/>
                <a:sym typeface="Amasis MT Pro Black"/>
              </a:defRPr>
            </a:lvl1pPr>
          </a:lstStyle>
          <a:p>
            <a:r>
              <a:rPr sz="5800" dirty="0"/>
              <a:t>1.12) LE VARIABILI RILEVATE (1/3)</a:t>
            </a:r>
          </a:p>
        </p:txBody>
      </p:sp>
      <p:graphicFrame>
        <p:nvGraphicFramePr>
          <p:cNvPr id="401" name="Tabella 1"/>
          <p:cNvGraphicFramePr/>
          <p:nvPr>
            <p:extLst>
              <p:ext uri="{D42A27DB-BD31-4B8C-83A1-F6EECF244321}">
                <p14:modId xmlns:p14="http://schemas.microsoft.com/office/powerpoint/2010/main" val="1664470690"/>
              </p:ext>
            </p:extLst>
          </p:nvPr>
        </p:nvGraphicFramePr>
        <p:xfrm>
          <a:off x="1059722" y="1767903"/>
          <a:ext cx="9708444" cy="2574481"/>
        </p:xfrm>
        <a:graphic>
          <a:graphicData uri="http://schemas.openxmlformats.org/drawingml/2006/table">
            <a:tbl>
              <a:tblPr>
                <a:effectLst>
                  <a:outerShdw blurRad="50800" dist="38100" dir="2700000" algn="tl" rotWithShape="0">
                    <a:prstClr val="black">
                      <a:alpha val="40000"/>
                    </a:prstClr>
                  </a:outerShdw>
                  <a:reflection blurRad="6350" stA="52000" endA="300" endPos="35000" dir="5400000" sy="-100000" algn="bl" rotWithShape="0"/>
                </a:effectLst>
                <a:tableStyleId>{4C3C2611-4C71-4FC5-86AE-919BDF0F9419}</a:tableStyleId>
              </a:tblPr>
              <a:tblGrid>
                <a:gridCol w="1929394">
                  <a:extLst>
                    <a:ext uri="{9D8B030D-6E8A-4147-A177-3AD203B41FA5}">
                      <a16:colId xmlns:a16="http://schemas.microsoft.com/office/drawing/2014/main" val="20000"/>
                    </a:ext>
                  </a:extLst>
                </a:gridCol>
                <a:gridCol w="5466615">
                  <a:extLst>
                    <a:ext uri="{9D8B030D-6E8A-4147-A177-3AD203B41FA5}">
                      <a16:colId xmlns:a16="http://schemas.microsoft.com/office/drawing/2014/main" val="20001"/>
                    </a:ext>
                  </a:extLst>
                </a:gridCol>
                <a:gridCol w="2312435">
                  <a:extLst>
                    <a:ext uri="{9D8B030D-6E8A-4147-A177-3AD203B41FA5}">
                      <a16:colId xmlns:a16="http://schemas.microsoft.com/office/drawing/2014/main" val="20002"/>
                    </a:ext>
                  </a:extLst>
                </a:gridCol>
              </a:tblGrid>
              <a:tr h="198037">
                <a:tc>
                  <a:txBody>
                    <a:bodyPr/>
                    <a:lstStyle/>
                    <a:p>
                      <a:pPr algn="l">
                        <a:defRPr sz="1800"/>
                      </a:pPr>
                      <a:r>
                        <a:rPr sz="1100" b="1">
                          <a:solidFill>
                            <a:srgbClr val="FFFFFF"/>
                          </a:solidFill>
                          <a:latin typeface="+mn-lt"/>
                          <a:ea typeface="+mn-ea"/>
                          <a:cs typeface="+mn-cs"/>
                          <a:sym typeface="Calibri"/>
                        </a:rPr>
                        <a:t>NOME VARIABILE</a:t>
                      </a:r>
                    </a:p>
                  </a:txBody>
                  <a:tcPr marL="9525" marR="9525" marT="9525" marB="9525" anchor="b" horzOverflow="overflow">
                    <a:lnL w="6350">
                      <a:solidFill>
                        <a:srgbClr val="8EA9DB"/>
                      </a:solidFill>
                    </a:lnL>
                    <a:lnR w="12700">
                      <a:miter lim="400000"/>
                    </a:lnR>
                    <a:lnT w="6350">
                      <a:solidFill>
                        <a:srgbClr val="8EA9DB"/>
                      </a:solidFill>
                    </a:lnT>
                    <a:lnB w="6350">
                      <a:solidFill>
                        <a:srgbClr val="8EA9DB"/>
                      </a:solidFill>
                    </a:lnB>
                    <a:solidFill>
                      <a:srgbClr val="1F4E78"/>
                    </a:solidFill>
                  </a:tcPr>
                </a:tc>
                <a:tc>
                  <a:txBody>
                    <a:bodyPr/>
                    <a:lstStyle/>
                    <a:p>
                      <a:pPr algn="l">
                        <a:defRPr sz="1800"/>
                      </a:pPr>
                      <a:r>
                        <a:rPr sz="1100" b="1">
                          <a:solidFill>
                            <a:srgbClr val="FFFFFF"/>
                          </a:solidFill>
                          <a:latin typeface="+mn-lt"/>
                          <a:ea typeface="+mn-ea"/>
                          <a:cs typeface="+mn-cs"/>
                          <a:sym typeface="Calibri"/>
                        </a:rPr>
                        <a:t>DESCRIZIONE VARIABILE</a:t>
                      </a:r>
                    </a:p>
                  </a:txBody>
                  <a:tcPr marL="9525" marR="9525" marT="9525" marB="9525" anchor="b" horzOverflow="overflow">
                    <a:lnL w="12700">
                      <a:miter lim="400000"/>
                    </a:lnL>
                    <a:lnR w="12700">
                      <a:miter lim="400000"/>
                    </a:lnR>
                    <a:lnT w="6350">
                      <a:solidFill>
                        <a:srgbClr val="8EA9DB"/>
                      </a:solidFill>
                    </a:lnT>
                    <a:lnB w="6350">
                      <a:solidFill>
                        <a:srgbClr val="8EA9DB"/>
                      </a:solidFill>
                    </a:lnB>
                    <a:solidFill>
                      <a:srgbClr val="1F4E78"/>
                    </a:solidFill>
                  </a:tcPr>
                </a:tc>
                <a:tc>
                  <a:txBody>
                    <a:bodyPr/>
                    <a:lstStyle/>
                    <a:p>
                      <a:pPr algn="l">
                        <a:defRPr sz="1800"/>
                      </a:pPr>
                      <a:r>
                        <a:rPr sz="1100" b="1">
                          <a:solidFill>
                            <a:srgbClr val="FFFFFF"/>
                          </a:solidFill>
                          <a:latin typeface="+mn-lt"/>
                          <a:ea typeface="+mn-ea"/>
                          <a:cs typeface="+mn-cs"/>
                          <a:sym typeface="Calibri"/>
                        </a:rPr>
                        <a:t>TIPOLOGIA VARIABILE</a:t>
                      </a:r>
                    </a:p>
                  </a:txBody>
                  <a:tcPr marL="9525" marR="9525" marT="9525" marB="9525" anchor="b" horzOverflow="overflow">
                    <a:lnL w="12700">
                      <a:miter lim="400000"/>
                    </a:lnL>
                    <a:lnR w="6350">
                      <a:solidFill>
                        <a:srgbClr val="8EA9DB"/>
                      </a:solidFill>
                    </a:lnR>
                    <a:lnT w="6350">
                      <a:solidFill>
                        <a:srgbClr val="8EA9DB"/>
                      </a:solidFill>
                    </a:lnT>
                    <a:lnB w="6350">
                      <a:solidFill>
                        <a:srgbClr val="8EA9DB"/>
                      </a:solidFill>
                    </a:lnB>
                    <a:solidFill>
                      <a:srgbClr val="1F4E78"/>
                    </a:solidFill>
                  </a:tcPr>
                </a:tc>
                <a:extLst>
                  <a:ext uri="{0D108BD9-81ED-4DB2-BD59-A6C34878D82A}">
                    <a16:rowId xmlns:a16="http://schemas.microsoft.com/office/drawing/2014/main" val="10000"/>
                  </a:ext>
                </a:extLst>
              </a:tr>
              <a:tr h="198037">
                <a:tc>
                  <a:txBody>
                    <a:bodyPr/>
                    <a:lstStyle/>
                    <a:p>
                      <a:pPr algn="l">
                        <a:defRPr sz="1800"/>
                      </a:pPr>
                      <a:r>
                        <a:rPr sz="1000">
                          <a:latin typeface="Arial"/>
                          <a:ea typeface="Arial"/>
                          <a:cs typeface="Arial"/>
                          <a:sym typeface="Arial"/>
                        </a:rPr>
                        <a:t>CONOSC_CAPSULE</a:t>
                      </a:r>
                    </a:p>
                  </a:txBody>
                  <a:tcPr marL="9525" marR="9525" marT="9525" marB="9525" anchor="b" horzOverflow="overflow">
                    <a:lnL w="6350">
                      <a:solidFill>
                        <a:srgbClr val="8EA9DB"/>
                      </a:solidFill>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CONOSCENZA CAPSULE HOTEL</a:t>
                      </a:r>
                    </a:p>
                  </a:txBody>
                  <a:tcPr marL="9525" marR="9525" marT="9525" marB="9525" anchor="b" horzOverflow="overflow">
                    <a:lnL w="12700">
                      <a:miter lim="400000"/>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QUALITATIVA DICOTOMICA</a:t>
                      </a:r>
                    </a:p>
                  </a:txBody>
                  <a:tcPr marL="9525" marR="9525" marT="9525" marB="9525" anchor="b" horzOverflow="overflow">
                    <a:lnL w="12700">
                      <a:miter lim="400000"/>
                    </a:lnL>
                    <a:lnR w="6350">
                      <a:solidFill>
                        <a:srgbClr val="8EA9DB"/>
                      </a:solidFill>
                    </a:lnR>
                    <a:lnT w="6350">
                      <a:solidFill>
                        <a:srgbClr val="8EA9DB"/>
                      </a:solidFill>
                    </a:lnT>
                    <a:lnB w="6350">
                      <a:solidFill>
                        <a:srgbClr val="8EA9DB"/>
                      </a:solidFill>
                    </a:lnB>
                    <a:solidFill>
                      <a:srgbClr val="B4C6E7"/>
                    </a:solidFill>
                  </a:tcPr>
                </a:tc>
                <a:extLst>
                  <a:ext uri="{0D108BD9-81ED-4DB2-BD59-A6C34878D82A}">
                    <a16:rowId xmlns:a16="http://schemas.microsoft.com/office/drawing/2014/main" val="10001"/>
                  </a:ext>
                </a:extLst>
              </a:tr>
              <a:tr h="198037">
                <a:tc>
                  <a:txBody>
                    <a:bodyPr/>
                    <a:lstStyle/>
                    <a:p>
                      <a:pPr algn="l">
                        <a:defRPr sz="1800"/>
                      </a:pPr>
                      <a:r>
                        <a:rPr sz="1100">
                          <a:latin typeface="+mn-lt"/>
                          <a:ea typeface="+mn-ea"/>
                          <a:cs typeface="+mn-cs"/>
                          <a:sym typeface="Calibri"/>
                        </a:rPr>
                        <a:t>IMP_ESTETICA</a:t>
                      </a:r>
                    </a:p>
                  </a:txBody>
                  <a:tcPr marL="9525" marR="9525" marT="9525" marB="9525" anchor="b" horzOverflow="overflow">
                    <a:lnL w="6350">
                      <a:solidFill>
                        <a:srgbClr val="8EA9DB"/>
                      </a:solidFill>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IMPORTANZA DELL'ESTETICA IN UN ALLOGGIO</a:t>
                      </a:r>
                    </a:p>
                  </a:txBody>
                  <a:tcPr marL="9525" marR="9525" marT="9525" marB="9525" anchor="b" horzOverflow="overflow">
                    <a:lnL w="12700">
                      <a:miter lim="400000"/>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QUALITATIVA ORDINALE</a:t>
                      </a:r>
                    </a:p>
                  </a:txBody>
                  <a:tcPr marL="9525" marR="9525" marT="9525" marB="9525" anchor="b" horzOverflow="overflow">
                    <a:lnL w="12700">
                      <a:miter lim="400000"/>
                    </a:lnL>
                    <a:lnR w="6350">
                      <a:solidFill>
                        <a:srgbClr val="8EA9DB"/>
                      </a:solidFill>
                    </a:lnR>
                    <a:lnT w="6350">
                      <a:solidFill>
                        <a:srgbClr val="8EA9DB"/>
                      </a:solidFill>
                    </a:lnT>
                    <a:lnB w="6350">
                      <a:solidFill>
                        <a:srgbClr val="8EA9DB"/>
                      </a:solidFill>
                    </a:lnB>
                    <a:solidFill>
                      <a:srgbClr val="B4C6E7"/>
                    </a:solidFill>
                  </a:tcPr>
                </a:tc>
                <a:extLst>
                  <a:ext uri="{0D108BD9-81ED-4DB2-BD59-A6C34878D82A}">
                    <a16:rowId xmlns:a16="http://schemas.microsoft.com/office/drawing/2014/main" val="10002"/>
                  </a:ext>
                </a:extLst>
              </a:tr>
              <a:tr h="198037">
                <a:tc>
                  <a:txBody>
                    <a:bodyPr/>
                    <a:lstStyle/>
                    <a:p>
                      <a:pPr algn="l">
                        <a:defRPr sz="1800"/>
                      </a:pPr>
                      <a:r>
                        <a:rPr sz="1100">
                          <a:latin typeface="+mn-lt"/>
                          <a:ea typeface="+mn-ea"/>
                          <a:cs typeface="+mn-cs"/>
                          <a:sym typeface="Calibri"/>
                        </a:rPr>
                        <a:t>IMP_COMFORT</a:t>
                      </a:r>
                    </a:p>
                  </a:txBody>
                  <a:tcPr marL="9525" marR="9525" marT="9525" marB="9525" anchor="b" horzOverflow="overflow">
                    <a:lnL w="6350">
                      <a:solidFill>
                        <a:srgbClr val="8EA9DB"/>
                      </a:solidFill>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IMPORTANZA DEL COMFORT IN UN ALLOGGIO</a:t>
                      </a:r>
                    </a:p>
                  </a:txBody>
                  <a:tcPr marL="9525" marR="9525" marT="9525" marB="9525" anchor="b" horzOverflow="overflow">
                    <a:lnL w="12700">
                      <a:miter lim="400000"/>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QUALITATIVA ORDINALE</a:t>
                      </a:r>
                    </a:p>
                  </a:txBody>
                  <a:tcPr marL="9525" marR="9525" marT="9525" marB="9525" anchor="b" horzOverflow="overflow">
                    <a:lnL w="12700">
                      <a:miter lim="400000"/>
                    </a:lnL>
                    <a:lnR w="6350">
                      <a:solidFill>
                        <a:srgbClr val="8EA9DB"/>
                      </a:solidFill>
                    </a:lnR>
                    <a:lnT w="6350">
                      <a:solidFill>
                        <a:srgbClr val="8EA9DB"/>
                      </a:solidFill>
                    </a:lnT>
                    <a:lnB w="6350">
                      <a:solidFill>
                        <a:srgbClr val="8EA9DB"/>
                      </a:solidFill>
                    </a:lnB>
                    <a:solidFill>
                      <a:srgbClr val="B4C6E7"/>
                    </a:solidFill>
                  </a:tcPr>
                </a:tc>
                <a:extLst>
                  <a:ext uri="{0D108BD9-81ED-4DB2-BD59-A6C34878D82A}">
                    <a16:rowId xmlns:a16="http://schemas.microsoft.com/office/drawing/2014/main" val="10003"/>
                  </a:ext>
                </a:extLst>
              </a:tr>
              <a:tr h="198037">
                <a:tc>
                  <a:txBody>
                    <a:bodyPr/>
                    <a:lstStyle/>
                    <a:p>
                      <a:pPr algn="l">
                        <a:defRPr sz="1800"/>
                      </a:pPr>
                      <a:r>
                        <a:rPr sz="1100">
                          <a:latin typeface="+mn-lt"/>
                          <a:ea typeface="+mn-ea"/>
                          <a:cs typeface="+mn-cs"/>
                          <a:sym typeface="Calibri"/>
                        </a:rPr>
                        <a:t>IMP_PRIVACY</a:t>
                      </a:r>
                    </a:p>
                  </a:txBody>
                  <a:tcPr marL="9525" marR="9525" marT="9525" marB="9525" anchor="b" horzOverflow="overflow">
                    <a:lnL w="6350">
                      <a:solidFill>
                        <a:srgbClr val="8EA9DB"/>
                      </a:solidFill>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IMPORTANZA DELLA PRIVACY IN UN ALLOGGIO</a:t>
                      </a:r>
                    </a:p>
                  </a:txBody>
                  <a:tcPr marL="9525" marR="9525" marT="9525" marB="9525" anchor="b" horzOverflow="overflow">
                    <a:lnL w="12700">
                      <a:miter lim="400000"/>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QUALITATIVA ORDINALE</a:t>
                      </a:r>
                    </a:p>
                  </a:txBody>
                  <a:tcPr marL="9525" marR="9525" marT="9525" marB="9525" anchor="b" horzOverflow="overflow">
                    <a:lnL w="12700">
                      <a:miter lim="400000"/>
                    </a:lnL>
                    <a:lnR w="6350">
                      <a:solidFill>
                        <a:srgbClr val="8EA9DB"/>
                      </a:solidFill>
                    </a:lnR>
                    <a:lnT w="6350">
                      <a:solidFill>
                        <a:srgbClr val="8EA9DB"/>
                      </a:solidFill>
                    </a:lnT>
                    <a:lnB w="6350">
                      <a:solidFill>
                        <a:srgbClr val="8EA9DB"/>
                      </a:solidFill>
                    </a:lnB>
                    <a:solidFill>
                      <a:srgbClr val="B4C6E7"/>
                    </a:solidFill>
                  </a:tcPr>
                </a:tc>
                <a:extLst>
                  <a:ext uri="{0D108BD9-81ED-4DB2-BD59-A6C34878D82A}">
                    <a16:rowId xmlns:a16="http://schemas.microsoft.com/office/drawing/2014/main" val="10004"/>
                  </a:ext>
                </a:extLst>
              </a:tr>
              <a:tr h="198037">
                <a:tc>
                  <a:txBody>
                    <a:bodyPr/>
                    <a:lstStyle/>
                    <a:p>
                      <a:pPr algn="l">
                        <a:defRPr sz="1800"/>
                      </a:pPr>
                      <a:r>
                        <a:rPr sz="1100">
                          <a:latin typeface="+mn-lt"/>
                          <a:ea typeface="+mn-ea"/>
                          <a:cs typeface="+mn-cs"/>
                          <a:sym typeface="Calibri"/>
                        </a:rPr>
                        <a:t>IMP_POSIZIONE</a:t>
                      </a:r>
                    </a:p>
                  </a:txBody>
                  <a:tcPr marL="9525" marR="9525" marT="9525" marB="9525" anchor="b" horzOverflow="overflow">
                    <a:lnL w="6350">
                      <a:solidFill>
                        <a:srgbClr val="8EA9DB"/>
                      </a:solidFill>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IMPORTANZA DELLA POSIZIONE IN UN ALLOGGIO</a:t>
                      </a:r>
                    </a:p>
                  </a:txBody>
                  <a:tcPr marL="9525" marR="9525" marT="9525" marB="9525" anchor="b" horzOverflow="overflow">
                    <a:lnL w="12700">
                      <a:miter lim="400000"/>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QUALITATIVA ORDINALE</a:t>
                      </a:r>
                    </a:p>
                  </a:txBody>
                  <a:tcPr marL="9525" marR="9525" marT="9525" marB="9525" anchor="b" horzOverflow="overflow">
                    <a:lnL w="12700">
                      <a:miter lim="400000"/>
                    </a:lnL>
                    <a:lnR w="6350">
                      <a:solidFill>
                        <a:srgbClr val="8EA9DB"/>
                      </a:solidFill>
                    </a:lnR>
                    <a:lnT w="6350">
                      <a:solidFill>
                        <a:srgbClr val="8EA9DB"/>
                      </a:solidFill>
                    </a:lnT>
                    <a:lnB w="6350">
                      <a:solidFill>
                        <a:srgbClr val="8EA9DB"/>
                      </a:solidFill>
                    </a:lnB>
                    <a:solidFill>
                      <a:srgbClr val="B4C6E7"/>
                    </a:solidFill>
                  </a:tcPr>
                </a:tc>
                <a:extLst>
                  <a:ext uri="{0D108BD9-81ED-4DB2-BD59-A6C34878D82A}">
                    <a16:rowId xmlns:a16="http://schemas.microsoft.com/office/drawing/2014/main" val="10005"/>
                  </a:ext>
                </a:extLst>
              </a:tr>
              <a:tr h="198037">
                <a:tc>
                  <a:txBody>
                    <a:bodyPr/>
                    <a:lstStyle/>
                    <a:p>
                      <a:pPr algn="l">
                        <a:defRPr sz="1800"/>
                      </a:pPr>
                      <a:r>
                        <a:rPr sz="1100" dirty="0">
                          <a:latin typeface="+mn-lt"/>
                          <a:ea typeface="+mn-ea"/>
                          <a:cs typeface="+mn-cs"/>
                          <a:sym typeface="Calibri"/>
                        </a:rPr>
                        <a:t>IMP_PREZZO</a:t>
                      </a:r>
                    </a:p>
                  </a:txBody>
                  <a:tcPr marL="9525" marR="9525" marT="9525" marB="9525" anchor="b" horzOverflow="overflow">
                    <a:lnL w="6350">
                      <a:solidFill>
                        <a:srgbClr val="8EA9DB"/>
                      </a:solidFill>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IMPORTANZA PREZZO DI UN ALLOGGIO</a:t>
                      </a:r>
                    </a:p>
                  </a:txBody>
                  <a:tcPr marL="9525" marR="9525" marT="9525" marB="9525" anchor="b" horzOverflow="overflow">
                    <a:lnL w="12700">
                      <a:miter lim="400000"/>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QUALITATIVA ORDINALE</a:t>
                      </a:r>
                    </a:p>
                  </a:txBody>
                  <a:tcPr marL="9525" marR="9525" marT="9525" marB="9525" anchor="b" horzOverflow="overflow">
                    <a:lnL w="12700">
                      <a:miter lim="400000"/>
                    </a:lnL>
                    <a:lnR w="6350">
                      <a:solidFill>
                        <a:srgbClr val="8EA9DB"/>
                      </a:solidFill>
                    </a:lnR>
                    <a:lnT w="6350">
                      <a:solidFill>
                        <a:srgbClr val="8EA9DB"/>
                      </a:solidFill>
                    </a:lnT>
                    <a:lnB w="6350">
                      <a:solidFill>
                        <a:srgbClr val="8EA9DB"/>
                      </a:solidFill>
                    </a:lnB>
                    <a:solidFill>
                      <a:srgbClr val="B4C6E7"/>
                    </a:solidFill>
                  </a:tcPr>
                </a:tc>
                <a:extLst>
                  <a:ext uri="{0D108BD9-81ED-4DB2-BD59-A6C34878D82A}">
                    <a16:rowId xmlns:a16="http://schemas.microsoft.com/office/drawing/2014/main" val="10006"/>
                  </a:ext>
                </a:extLst>
              </a:tr>
              <a:tr h="198037">
                <a:tc>
                  <a:txBody>
                    <a:bodyPr/>
                    <a:lstStyle/>
                    <a:p>
                      <a:pPr algn="l">
                        <a:defRPr sz="1800"/>
                      </a:pPr>
                      <a:r>
                        <a:rPr sz="1100">
                          <a:latin typeface="+mn-lt"/>
                          <a:ea typeface="+mn-ea"/>
                          <a:cs typeface="+mn-cs"/>
                          <a:sym typeface="Calibri"/>
                        </a:rPr>
                        <a:t>IMP_BAGAGLI</a:t>
                      </a:r>
                    </a:p>
                  </a:txBody>
                  <a:tcPr marL="9525" marR="9525" marT="9525" marB="9525" anchor="b" horzOverflow="overflow">
                    <a:lnL w="6350">
                      <a:solidFill>
                        <a:srgbClr val="8EA9DB"/>
                      </a:solidFill>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IMPORTANZA DI AVERE I BAGAGLI CON SE'</a:t>
                      </a:r>
                    </a:p>
                  </a:txBody>
                  <a:tcPr marL="9525" marR="9525" marT="9525" marB="9525" anchor="b" horzOverflow="overflow">
                    <a:lnL w="12700">
                      <a:miter lim="400000"/>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QUALITATIVA ORDINALE</a:t>
                      </a:r>
                    </a:p>
                  </a:txBody>
                  <a:tcPr marL="9525" marR="9525" marT="9525" marB="9525" anchor="b" horzOverflow="overflow">
                    <a:lnL w="12700">
                      <a:miter lim="400000"/>
                    </a:lnL>
                    <a:lnR w="6350">
                      <a:solidFill>
                        <a:srgbClr val="8EA9DB"/>
                      </a:solidFill>
                    </a:lnR>
                    <a:lnT w="6350">
                      <a:solidFill>
                        <a:srgbClr val="8EA9DB"/>
                      </a:solidFill>
                    </a:lnT>
                    <a:lnB w="6350">
                      <a:solidFill>
                        <a:srgbClr val="8EA9DB"/>
                      </a:solidFill>
                    </a:lnB>
                    <a:solidFill>
                      <a:srgbClr val="B4C6E7"/>
                    </a:solidFill>
                  </a:tcPr>
                </a:tc>
                <a:extLst>
                  <a:ext uri="{0D108BD9-81ED-4DB2-BD59-A6C34878D82A}">
                    <a16:rowId xmlns:a16="http://schemas.microsoft.com/office/drawing/2014/main" val="10007"/>
                  </a:ext>
                </a:extLst>
              </a:tr>
              <a:tr h="198037">
                <a:tc>
                  <a:txBody>
                    <a:bodyPr/>
                    <a:lstStyle/>
                    <a:p>
                      <a:pPr algn="l">
                        <a:defRPr sz="1800"/>
                      </a:pPr>
                      <a:r>
                        <a:rPr sz="1100">
                          <a:latin typeface="+mn-lt"/>
                          <a:ea typeface="+mn-ea"/>
                          <a:cs typeface="+mn-cs"/>
                          <a:sym typeface="Calibri"/>
                        </a:rPr>
                        <a:t>IMP_PULIZIA</a:t>
                      </a:r>
                    </a:p>
                  </a:txBody>
                  <a:tcPr marL="9525" marR="9525" marT="9525" marB="9525" anchor="b" horzOverflow="overflow">
                    <a:lnL w="6350">
                      <a:solidFill>
                        <a:srgbClr val="8EA9DB"/>
                      </a:solidFill>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IMPORTANZA DELLA PULIZIA IN UN ALLOGGIO</a:t>
                      </a:r>
                    </a:p>
                  </a:txBody>
                  <a:tcPr marL="9525" marR="9525" marT="9525" marB="9525" anchor="b" horzOverflow="overflow">
                    <a:lnL w="12700">
                      <a:miter lim="400000"/>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QUALITATIVA ORDINALE</a:t>
                      </a:r>
                    </a:p>
                  </a:txBody>
                  <a:tcPr marL="9525" marR="9525" marT="9525" marB="9525" anchor="b" horzOverflow="overflow">
                    <a:lnL w="12700">
                      <a:miter lim="400000"/>
                    </a:lnL>
                    <a:lnR w="6350">
                      <a:solidFill>
                        <a:srgbClr val="8EA9DB"/>
                      </a:solidFill>
                    </a:lnR>
                    <a:lnT w="6350">
                      <a:solidFill>
                        <a:srgbClr val="8EA9DB"/>
                      </a:solidFill>
                    </a:lnT>
                    <a:lnB w="6350">
                      <a:solidFill>
                        <a:srgbClr val="8EA9DB"/>
                      </a:solidFill>
                    </a:lnB>
                    <a:solidFill>
                      <a:srgbClr val="B4C6E7"/>
                    </a:solidFill>
                  </a:tcPr>
                </a:tc>
                <a:extLst>
                  <a:ext uri="{0D108BD9-81ED-4DB2-BD59-A6C34878D82A}">
                    <a16:rowId xmlns:a16="http://schemas.microsoft.com/office/drawing/2014/main" val="10008"/>
                  </a:ext>
                </a:extLst>
              </a:tr>
              <a:tr h="198037">
                <a:tc>
                  <a:txBody>
                    <a:bodyPr/>
                    <a:lstStyle/>
                    <a:p>
                      <a:pPr algn="l">
                        <a:defRPr sz="1800"/>
                      </a:pPr>
                      <a:r>
                        <a:rPr sz="1100">
                          <a:latin typeface="+mn-lt"/>
                          <a:ea typeface="+mn-ea"/>
                          <a:cs typeface="+mn-cs"/>
                          <a:sym typeface="Calibri"/>
                        </a:rPr>
                        <a:t>IMP_OPTIONAL</a:t>
                      </a:r>
                    </a:p>
                  </a:txBody>
                  <a:tcPr marL="9525" marR="9525" marT="9525" marB="9525" anchor="b" horzOverflow="overflow">
                    <a:lnL w="6350">
                      <a:solidFill>
                        <a:srgbClr val="8EA9DB"/>
                      </a:solidFill>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IMPORTANZA DELLA PRESENZA DI OPTIONAL IN UN ALLOGGIO</a:t>
                      </a:r>
                    </a:p>
                  </a:txBody>
                  <a:tcPr marL="9525" marR="9525" marT="9525" marB="9525" anchor="b" horzOverflow="overflow">
                    <a:lnL w="12700">
                      <a:miter lim="400000"/>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QUALITATIVA ORDINALE</a:t>
                      </a:r>
                    </a:p>
                  </a:txBody>
                  <a:tcPr marL="9525" marR="9525" marT="9525" marB="9525" anchor="b" horzOverflow="overflow">
                    <a:lnL w="12700">
                      <a:miter lim="400000"/>
                    </a:lnL>
                    <a:lnR w="6350">
                      <a:solidFill>
                        <a:srgbClr val="8EA9DB"/>
                      </a:solidFill>
                    </a:lnR>
                    <a:lnT w="6350">
                      <a:solidFill>
                        <a:srgbClr val="8EA9DB"/>
                      </a:solidFill>
                    </a:lnT>
                    <a:lnB w="6350">
                      <a:solidFill>
                        <a:srgbClr val="8EA9DB"/>
                      </a:solidFill>
                    </a:lnB>
                    <a:solidFill>
                      <a:srgbClr val="B4C6E7"/>
                    </a:solidFill>
                  </a:tcPr>
                </a:tc>
                <a:extLst>
                  <a:ext uri="{0D108BD9-81ED-4DB2-BD59-A6C34878D82A}">
                    <a16:rowId xmlns:a16="http://schemas.microsoft.com/office/drawing/2014/main" val="10009"/>
                  </a:ext>
                </a:extLst>
              </a:tr>
              <a:tr h="198037">
                <a:tc>
                  <a:txBody>
                    <a:bodyPr/>
                    <a:lstStyle/>
                    <a:p>
                      <a:pPr algn="l">
                        <a:defRPr sz="1800"/>
                      </a:pPr>
                      <a:r>
                        <a:rPr sz="1000">
                          <a:latin typeface="Arial"/>
                          <a:ea typeface="Arial"/>
                          <a:cs typeface="Arial"/>
                          <a:sym typeface="Arial"/>
                        </a:rPr>
                        <a:t>IMP_H24</a:t>
                      </a:r>
                    </a:p>
                  </a:txBody>
                  <a:tcPr marL="9525" marR="9525" marT="9525" marB="9525" anchor="b" horzOverflow="overflow">
                    <a:lnL w="6350">
                      <a:solidFill>
                        <a:srgbClr val="8EA9DB"/>
                      </a:solidFill>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IMPORTANZA DI CHECK-IN H24 IN UN ALLOGGIO</a:t>
                      </a:r>
                    </a:p>
                  </a:txBody>
                  <a:tcPr marL="9525" marR="9525" marT="9525" marB="9525" anchor="b" horzOverflow="overflow">
                    <a:lnL w="12700">
                      <a:miter lim="400000"/>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QUALITATIVA ORDINALE</a:t>
                      </a:r>
                    </a:p>
                  </a:txBody>
                  <a:tcPr marL="9525" marR="9525" marT="9525" marB="9525" anchor="b" horzOverflow="overflow">
                    <a:lnL w="12700">
                      <a:miter lim="400000"/>
                    </a:lnL>
                    <a:lnR w="6350">
                      <a:solidFill>
                        <a:srgbClr val="8EA9DB"/>
                      </a:solidFill>
                    </a:lnR>
                    <a:lnT w="6350">
                      <a:solidFill>
                        <a:srgbClr val="8EA9DB"/>
                      </a:solidFill>
                    </a:lnT>
                    <a:lnB w="6350">
                      <a:solidFill>
                        <a:srgbClr val="8EA9DB"/>
                      </a:solidFill>
                    </a:lnB>
                    <a:solidFill>
                      <a:srgbClr val="B4C6E7"/>
                    </a:solidFill>
                  </a:tcPr>
                </a:tc>
                <a:extLst>
                  <a:ext uri="{0D108BD9-81ED-4DB2-BD59-A6C34878D82A}">
                    <a16:rowId xmlns:a16="http://schemas.microsoft.com/office/drawing/2014/main" val="10010"/>
                  </a:ext>
                </a:extLst>
              </a:tr>
              <a:tr h="198037">
                <a:tc>
                  <a:txBody>
                    <a:bodyPr/>
                    <a:lstStyle/>
                    <a:p>
                      <a:pPr algn="l">
                        <a:defRPr sz="1800"/>
                      </a:pPr>
                      <a:r>
                        <a:rPr sz="1000">
                          <a:latin typeface="Arial"/>
                          <a:ea typeface="Arial"/>
                          <a:cs typeface="Arial"/>
                          <a:sym typeface="Arial"/>
                        </a:rPr>
                        <a:t>IMP_DIMENSIONE</a:t>
                      </a:r>
                    </a:p>
                  </a:txBody>
                  <a:tcPr marL="9525" marR="9525" marT="9525" marB="9525" anchor="b" horzOverflow="overflow">
                    <a:lnL w="6350">
                      <a:solidFill>
                        <a:srgbClr val="8EA9DB"/>
                      </a:solidFill>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IMPORTANZA DELLA DIMENSIONE DI UN ALLOGGIO</a:t>
                      </a:r>
                    </a:p>
                  </a:txBody>
                  <a:tcPr marL="9525" marR="9525" marT="9525" marB="9525" anchor="b" horzOverflow="overflow">
                    <a:lnL w="12700">
                      <a:miter lim="400000"/>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QUALITATIVA ORDINALE</a:t>
                      </a:r>
                    </a:p>
                  </a:txBody>
                  <a:tcPr marL="9525" marR="9525" marT="9525" marB="9525" anchor="b" horzOverflow="overflow">
                    <a:lnL w="12700">
                      <a:miter lim="400000"/>
                    </a:lnL>
                    <a:lnR w="6350">
                      <a:solidFill>
                        <a:srgbClr val="8EA9DB"/>
                      </a:solidFill>
                    </a:lnR>
                    <a:lnT w="6350">
                      <a:solidFill>
                        <a:srgbClr val="8EA9DB"/>
                      </a:solidFill>
                    </a:lnT>
                    <a:lnB w="6350">
                      <a:solidFill>
                        <a:srgbClr val="8EA9DB"/>
                      </a:solidFill>
                    </a:lnB>
                    <a:solidFill>
                      <a:srgbClr val="B4C6E7"/>
                    </a:solidFill>
                  </a:tcPr>
                </a:tc>
                <a:extLst>
                  <a:ext uri="{0D108BD9-81ED-4DB2-BD59-A6C34878D82A}">
                    <a16:rowId xmlns:a16="http://schemas.microsoft.com/office/drawing/2014/main" val="10011"/>
                  </a:ext>
                </a:extLst>
              </a:tr>
              <a:tr h="198037">
                <a:tc>
                  <a:txBody>
                    <a:bodyPr/>
                    <a:lstStyle/>
                    <a:p>
                      <a:pPr algn="l">
                        <a:defRPr sz="1800"/>
                      </a:pPr>
                      <a:r>
                        <a:rPr sz="1000">
                          <a:latin typeface="Arial"/>
                          <a:ea typeface="Arial"/>
                          <a:cs typeface="Arial"/>
                          <a:sym typeface="Arial"/>
                        </a:rPr>
                        <a:t>IMP_PASTI</a:t>
                      </a:r>
                    </a:p>
                  </a:txBody>
                  <a:tcPr marL="9525" marR="9525" marT="9525" marB="9525" anchor="b" horzOverflow="overflow">
                    <a:lnL w="6350">
                      <a:solidFill>
                        <a:srgbClr val="8EA9DB"/>
                      </a:solidFill>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IMPORTANZA DELLA POSSIBILITA' DI CONSUMARE PASTI</a:t>
                      </a:r>
                    </a:p>
                  </a:txBody>
                  <a:tcPr marL="9525" marR="9525" marT="9525" marB="9525" anchor="b" horzOverflow="overflow">
                    <a:lnL w="12700">
                      <a:miter lim="400000"/>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dirty="0">
                          <a:latin typeface="+mn-lt"/>
                          <a:ea typeface="+mn-ea"/>
                          <a:cs typeface="+mn-cs"/>
                          <a:sym typeface="Calibri"/>
                        </a:rPr>
                        <a:t>QUALITATIVA ORDINALE</a:t>
                      </a:r>
                    </a:p>
                  </a:txBody>
                  <a:tcPr marL="9525" marR="9525" marT="9525" marB="9525" anchor="b" horzOverflow="overflow">
                    <a:lnL w="12700">
                      <a:miter lim="400000"/>
                    </a:lnL>
                    <a:lnR w="6350">
                      <a:solidFill>
                        <a:srgbClr val="8EA9DB"/>
                      </a:solidFill>
                    </a:lnR>
                    <a:lnT w="6350">
                      <a:solidFill>
                        <a:srgbClr val="8EA9DB"/>
                      </a:solidFill>
                    </a:lnT>
                    <a:lnB w="6350">
                      <a:solidFill>
                        <a:srgbClr val="8EA9DB"/>
                      </a:solidFill>
                    </a:lnB>
                    <a:solidFill>
                      <a:srgbClr val="B4C6E7"/>
                    </a:solidFill>
                  </a:tcPr>
                </a:tc>
                <a:extLst>
                  <a:ext uri="{0D108BD9-81ED-4DB2-BD59-A6C34878D82A}">
                    <a16:rowId xmlns:a16="http://schemas.microsoft.com/office/drawing/2014/main" val="10012"/>
                  </a:ext>
                </a:extLst>
              </a:tr>
            </a:tbl>
          </a:graphicData>
        </a:graphic>
      </p:graphicFrame>
      <p:graphicFrame>
        <p:nvGraphicFramePr>
          <p:cNvPr id="402" name="Tabella 3"/>
          <p:cNvGraphicFramePr/>
          <p:nvPr>
            <p:extLst>
              <p:ext uri="{D42A27DB-BD31-4B8C-83A1-F6EECF244321}">
                <p14:modId xmlns:p14="http://schemas.microsoft.com/office/powerpoint/2010/main" val="2282762128"/>
              </p:ext>
            </p:extLst>
          </p:nvPr>
        </p:nvGraphicFramePr>
        <p:xfrm>
          <a:off x="1059722" y="4608614"/>
          <a:ext cx="9708444" cy="2020224"/>
        </p:xfrm>
        <a:graphic>
          <a:graphicData uri="http://schemas.openxmlformats.org/drawingml/2006/table">
            <a:tbl>
              <a:tblPr>
                <a:effectLst>
                  <a:outerShdw blurRad="50800" dist="38100" dir="2700000" algn="tl" rotWithShape="0">
                    <a:prstClr val="black">
                      <a:alpha val="40000"/>
                    </a:prstClr>
                  </a:outerShdw>
                  <a:reflection blurRad="6350" stA="52000" endA="300" endPos="35000" dir="5400000" sy="-100000" algn="bl" rotWithShape="0"/>
                </a:effectLst>
                <a:tableStyleId>{4C3C2611-4C71-4FC5-86AE-919BDF0F9419}</a:tableStyleId>
              </a:tblPr>
              <a:tblGrid>
                <a:gridCol w="1931128">
                  <a:extLst>
                    <a:ext uri="{9D8B030D-6E8A-4147-A177-3AD203B41FA5}">
                      <a16:colId xmlns:a16="http://schemas.microsoft.com/office/drawing/2014/main" val="20000"/>
                    </a:ext>
                  </a:extLst>
                </a:gridCol>
                <a:gridCol w="5467350">
                  <a:extLst>
                    <a:ext uri="{9D8B030D-6E8A-4147-A177-3AD203B41FA5}">
                      <a16:colId xmlns:a16="http://schemas.microsoft.com/office/drawing/2014/main" val="20001"/>
                    </a:ext>
                  </a:extLst>
                </a:gridCol>
                <a:gridCol w="2309966">
                  <a:extLst>
                    <a:ext uri="{9D8B030D-6E8A-4147-A177-3AD203B41FA5}">
                      <a16:colId xmlns:a16="http://schemas.microsoft.com/office/drawing/2014/main" val="20002"/>
                    </a:ext>
                  </a:extLst>
                </a:gridCol>
              </a:tblGrid>
              <a:tr h="342672">
                <a:tc>
                  <a:txBody>
                    <a:bodyPr/>
                    <a:lstStyle/>
                    <a:p>
                      <a:pPr algn="l">
                        <a:defRPr sz="1800"/>
                      </a:pPr>
                      <a:r>
                        <a:rPr sz="1100" b="1">
                          <a:solidFill>
                            <a:srgbClr val="FFFFFF"/>
                          </a:solidFill>
                          <a:latin typeface="+mn-lt"/>
                          <a:ea typeface="+mn-ea"/>
                          <a:cs typeface="+mn-cs"/>
                          <a:sym typeface="Calibri"/>
                        </a:rPr>
                        <a:t>NOME VARIABILE</a:t>
                      </a:r>
                    </a:p>
                  </a:txBody>
                  <a:tcPr marL="9525" marR="9525" marT="9525" marB="9525" anchor="b" horzOverflow="overflow">
                    <a:lnL w="6350">
                      <a:solidFill>
                        <a:srgbClr val="8EA9DB"/>
                      </a:solidFill>
                    </a:lnL>
                    <a:lnR w="12700">
                      <a:miter lim="400000"/>
                    </a:lnR>
                    <a:lnT w="6350">
                      <a:solidFill>
                        <a:srgbClr val="8EA9DB"/>
                      </a:solidFill>
                    </a:lnT>
                    <a:lnB w="6350">
                      <a:solidFill>
                        <a:srgbClr val="8EA9DB"/>
                      </a:solidFill>
                    </a:lnB>
                    <a:solidFill>
                      <a:srgbClr val="1F4E78"/>
                    </a:solidFill>
                  </a:tcPr>
                </a:tc>
                <a:tc>
                  <a:txBody>
                    <a:bodyPr/>
                    <a:lstStyle/>
                    <a:p>
                      <a:pPr algn="l">
                        <a:defRPr sz="1800"/>
                      </a:pPr>
                      <a:r>
                        <a:rPr sz="1100" b="1">
                          <a:solidFill>
                            <a:srgbClr val="FFFFFF"/>
                          </a:solidFill>
                          <a:latin typeface="+mn-lt"/>
                          <a:ea typeface="+mn-ea"/>
                          <a:cs typeface="+mn-cs"/>
                          <a:sym typeface="Calibri"/>
                        </a:rPr>
                        <a:t>DESCRIZIONE VARIABILE</a:t>
                      </a:r>
                    </a:p>
                  </a:txBody>
                  <a:tcPr marL="9525" marR="9525" marT="9525" marB="9525" anchor="b" horzOverflow="overflow">
                    <a:lnL w="12700">
                      <a:miter lim="400000"/>
                    </a:lnL>
                    <a:lnR w="12700">
                      <a:miter lim="400000"/>
                    </a:lnR>
                    <a:lnT w="6350">
                      <a:solidFill>
                        <a:srgbClr val="8EA9DB"/>
                      </a:solidFill>
                    </a:lnT>
                    <a:lnB w="6350">
                      <a:solidFill>
                        <a:srgbClr val="8EA9DB"/>
                      </a:solidFill>
                    </a:lnB>
                    <a:solidFill>
                      <a:srgbClr val="1F4E78"/>
                    </a:solidFill>
                  </a:tcPr>
                </a:tc>
                <a:tc>
                  <a:txBody>
                    <a:bodyPr/>
                    <a:lstStyle/>
                    <a:p>
                      <a:pPr algn="l">
                        <a:defRPr sz="1800"/>
                      </a:pPr>
                      <a:r>
                        <a:rPr sz="1100" b="1">
                          <a:solidFill>
                            <a:srgbClr val="FFFFFF"/>
                          </a:solidFill>
                          <a:latin typeface="+mn-lt"/>
                          <a:ea typeface="+mn-ea"/>
                          <a:cs typeface="+mn-cs"/>
                          <a:sym typeface="Calibri"/>
                        </a:rPr>
                        <a:t>TIPOLOGIA VARIABILE</a:t>
                      </a:r>
                    </a:p>
                  </a:txBody>
                  <a:tcPr marL="9525" marR="9525" marT="9525" marB="9525" anchor="b" horzOverflow="overflow">
                    <a:lnL w="12700">
                      <a:miter lim="400000"/>
                    </a:lnL>
                    <a:lnR w="6350">
                      <a:solidFill>
                        <a:srgbClr val="8EA9DB"/>
                      </a:solidFill>
                    </a:lnR>
                    <a:lnT w="6350">
                      <a:solidFill>
                        <a:srgbClr val="8EA9DB"/>
                      </a:solidFill>
                    </a:lnT>
                    <a:lnB w="6350">
                      <a:solidFill>
                        <a:srgbClr val="8EA9DB"/>
                      </a:solidFill>
                    </a:lnB>
                    <a:solidFill>
                      <a:srgbClr val="1F4E78"/>
                    </a:solidFill>
                  </a:tcPr>
                </a:tc>
                <a:extLst>
                  <a:ext uri="{0D108BD9-81ED-4DB2-BD59-A6C34878D82A}">
                    <a16:rowId xmlns:a16="http://schemas.microsoft.com/office/drawing/2014/main" val="10000"/>
                  </a:ext>
                </a:extLst>
              </a:tr>
              <a:tr h="279592">
                <a:tc>
                  <a:txBody>
                    <a:bodyPr/>
                    <a:lstStyle/>
                    <a:p>
                      <a:pPr algn="l">
                        <a:defRPr sz="1800"/>
                      </a:pPr>
                      <a:r>
                        <a:rPr sz="1100">
                          <a:latin typeface="+mn-lt"/>
                          <a:ea typeface="+mn-ea"/>
                          <a:cs typeface="+mn-cs"/>
                          <a:sym typeface="Calibri"/>
                        </a:rPr>
                        <a:t>ALLOGG_DIVERSO</a:t>
                      </a:r>
                    </a:p>
                  </a:txBody>
                  <a:tcPr marL="9525" marR="9525" marT="9525" marB="9525" anchor="b" horzOverflow="overflow">
                    <a:lnL w="6350">
                      <a:solidFill>
                        <a:srgbClr val="8EA9DB"/>
                      </a:solidFill>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VOLONTA’ DI ALLOGGIARE IN STRUTTURE NON CONVENZIONALI</a:t>
                      </a:r>
                    </a:p>
                  </a:txBody>
                  <a:tcPr marL="9525" marR="9525" marT="9525" marB="9525" anchor="b" horzOverflow="overflow">
                    <a:lnL w="12700">
                      <a:miter lim="400000"/>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QUALITATIVA DICOTOMICA</a:t>
                      </a:r>
                    </a:p>
                  </a:txBody>
                  <a:tcPr marL="9525" marR="9525" marT="9525" marB="9525" anchor="b" horzOverflow="overflow">
                    <a:lnL w="12700">
                      <a:miter lim="400000"/>
                    </a:lnL>
                    <a:lnR w="6350">
                      <a:solidFill>
                        <a:srgbClr val="8EA9DB"/>
                      </a:solidFill>
                    </a:lnR>
                    <a:lnT w="6350">
                      <a:solidFill>
                        <a:srgbClr val="8EA9DB"/>
                      </a:solidFill>
                    </a:lnT>
                    <a:lnB w="6350">
                      <a:solidFill>
                        <a:srgbClr val="8EA9DB"/>
                      </a:solidFill>
                    </a:lnB>
                    <a:solidFill>
                      <a:srgbClr val="B4C6E7"/>
                    </a:solidFill>
                  </a:tcPr>
                </a:tc>
                <a:extLst>
                  <a:ext uri="{0D108BD9-81ED-4DB2-BD59-A6C34878D82A}">
                    <a16:rowId xmlns:a16="http://schemas.microsoft.com/office/drawing/2014/main" val="10001"/>
                  </a:ext>
                </a:extLst>
              </a:tr>
              <a:tr h="279592">
                <a:tc>
                  <a:txBody>
                    <a:bodyPr/>
                    <a:lstStyle/>
                    <a:p>
                      <a:pPr algn="l">
                        <a:defRPr sz="1800"/>
                      </a:pPr>
                      <a:r>
                        <a:rPr sz="1100">
                          <a:latin typeface="+mn-lt"/>
                          <a:ea typeface="+mn-ea"/>
                          <a:cs typeface="+mn-cs"/>
                          <a:sym typeface="Calibri"/>
                        </a:rPr>
                        <a:t>QNT_IMPEGNO</a:t>
                      </a:r>
                    </a:p>
                  </a:txBody>
                  <a:tcPr marL="9525" marR="9525" marT="9525" marB="9525" anchor="b" horzOverflow="overflow">
                    <a:lnL w="6350">
                      <a:solidFill>
                        <a:srgbClr val="8EA9DB"/>
                      </a:solidFill>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IMPEGNO DEDICATO ALLA PIANIFICAZIONE DI UN VIAGGIO</a:t>
                      </a:r>
                    </a:p>
                  </a:txBody>
                  <a:tcPr marL="9525" marR="9525" marT="9525" marB="9525" anchor="b" horzOverflow="overflow">
                    <a:lnL w="12700">
                      <a:miter lim="400000"/>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QUALITATIVA ORDINALE</a:t>
                      </a:r>
                    </a:p>
                  </a:txBody>
                  <a:tcPr marL="9525" marR="9525" marT="9525" marB="9525" anchor="b" horzOverflow="overflow">
                    <a:lnL w="12700">
                      <a:miter lim="400000"/>
                    </a:lnL>
                    <a:lnR w="6350">
                      <a:solidFill>
                        <a:srgbClr val="8EA9DB"/>
                      </a:solidFill>
                    </a:lnR>
                    <a:lnT w="6350">
                      <a:solidFill>
                        <a:srgbClr val="8EA9DB"/>
                      </a:solidFill>
                    </a:lnT>
                    <a:lnB w="6350">
                      <a:solidFill>
                        <a:srgbClr val="8EA9DB"/>
                      </a:solidFill>
                    </a:lnB>
                    <a:solidFill>
                      <a:srgbClr val="B4C6E7"/>
                    </a:solidFill>
                  </a:tcPr>
                </a:tc>
                <a:extLst>
                  <a:ext uri="{0D108BD9-81ED-4DB2-BD59-A6C34878D82A}">
                    <a16:rowId xmlns:a16="http://schemas.microsoft.com/office/drawing/2014/main" val="10002"/>
                  </a:ext>
                </a:extLst>
              </a:tr>
              <a:tr h="279592">
                <a:tc>
                  <a:txBody>
                    <a:bodyPr/>
                    <a:lstStyle/>
                    <a:p>
                      <a:pPr algn="l">
                        <a:defRPr sz="1800"/>
                      </a:pPr>
                      <a:r>
                        <a:rPr sz="1100">
                          <a:latin typeface="+mn-lt"/>
                          <a:ea typeface="+mn-ea"/>
                          <a:cs typeface="+mn-cs"/>
                          <a:sym typeface="Calibri"/>
                        </a:rPr>
                        <a:t>INC_ALLOGGIO</a:t>
                      </a:r>
                    </a:p>
                  </a:txBody>
                  <a:tcPr marL="9525" marR="9525" marT="9525" marB="9525" anchor="b" horzOverflow="overflow">
                    <a:lnL w="6350">
                      <a:solidFill>
                        <a:srgbClr val="8EA9DB"/>
                      </a:solidFill>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dirty="0">
                          <a:latin typeface="+mn-lt"/>
                          <a:ea typeface="+mn-ea"/>
                          <a:cs typeface="+mn-cs"/>
                          <a:sym typeface="Calibri"/>
                        </a:rPr>
                        <a:t>INCIDENZA SOGGIORNO NELLA QUALITA' DEL VIAGGIO</a:t>
                      </a:r>
                    </a:p>
                  </a:txBody>
                  <a:tcPr marL="9525" marR="9525" marT="9525" marB="9525" anchor="b" horzOverflow="overflow">
                    <a:lnL w="12700">
                      <a:miter lim="400000"/>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QUALITATIVA ORDINALE</a:t>
                      </a:r>
                    </a:p>
                  </a:txBody>
                  <a:tcPr marL="9525" marR="9525" marT="9525" marB="9525" anchor="b" horzOverflow="overflow">
                    <a:lnL w="12700">
                      <a:miter lim="400000"/>
                    </a:lnL>
                    <a:lnR w="6350">
                      <a:solidFill>
                        <a:srgbClr val="8EA9DB"/>
                      </a:solidFill>
                    </a:lnR>
                    <a:lnT w="6350">
                      <a:solidFill>
                        <a:srgbClr val="8EA9DB"/>
                      </a:solidFill>
                    </a:lnT>
                    <a:lnB w="6350">
                      <a:solidFill>
                        <a:srgbClr val="8EA9DB"/>
                      </a:solidFill>
                    </a:lnB>
                    <a:solidFill>
                      <a:srgbClr val="B4C6E7"/>
                    </a:solidFill>
                  </a:tcPr>
                </a:tc>
                <a:extLst>
                  <a:ext uri="{0D108BD9-81ED-4DB2-BD59-A6C34878D82A}">
                    <a16:rowId xmlns:a16="http://schemas.microsoft.com/office/drawing/2014/main" val="10003"/>
                  </a:ext>
                </a:extLst>
              </a:tr>
              <a:tr h="279592">
                <a:tc>
                  <a:txBody>
                    <a:bodyPr/>
                    <a:lstStyle/>
                    <a:p>
                      <a:pPr algn="l">
                        <a:defRPr sz="1800"/>
                      </a:pPr>
                      <a:r>
                        <a:rPr sz="1100">
                          <a:latin typeface="+mn-lt"/>
                          <a:ea typeface="+mn-ea"/>
                          <a:cs typeface="+mn-cs"/>
                          <a:sym typeface="Calibri"/>
                        </a:rPr>
                        <a:t>IMP_ASSISTENZA</a:t>
                      </a:r>
                    </a:p>
                  </a:txBody>
                  <a:tcPr marL="9525" marR="9525" marT="9525" marB="9525" anchor="b" horzOverflow="overflow">
                    <a:lnL w="6350">
                      <a:solidFill>
                        <a:srgbClr val="8EA9DB"/>
                      </a:solidFill>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IMPORTANZA DELL'ASSISTENZA  NELLA PIANIFICAZIONE DI UN VIAGGIO</a:t>
                      </a:r>
                    </a:p>
                  </a:txBody>
                  <a:tcPr marL="9525" marR="9525" marT="9525" marB="9525" anchor="b" horzOverflow="overflow">
                    <a:lnL w="12700">
                      <a:miter lim="400000"/>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QUALITATIVA ORDINALE</a:t>
                      </a:r>
                    </a:p>
                  </a:txBody>
                  <a:tcPr marL="9525" marR="9525" marT="9525" marB="9525" anchor="b" horzOverflow="overflow">
                    <a:lnL w="12700">
                      <a:miter lim="400000"/>
                    </a:lnL>
                    <a:lnR w="6350">
                      <a:solidFill>
                        <a:srgbClr val="8EA9DB"/>
                      </a:solidFill>
                    </a:lnR>
                    <a:lnT w="6350">
                      <a:solidFill>
                        <a:srgbClr val="8EA9DB"/>
                      </a:solidFill>
                    </a:lnT>
                    <a:lnB w="6350">
                      <a:solidFill>
                        <a:srgbClr val="8EA9DB"/>
                      </a:solidFill>
                    </a:lnB>
                    <a:solidFill>
                      <a:srgbClr val="B4C6E7"/>
                    </a:solidFill>
                  </a:tcPr>
                </a:tc>
                <a:extLst>
                  <a:ext uri="{0D108BD9-81ED-4DB2-BD59-A6C34878D82A}">
                    <a16:rowId xmlns:a16="http://schemas.microsoft.com/office/drawing/2014/main" val="10004"/>
                  </a:ext>
                </a:extLst>
              </a:tr>
              <a:tr h="279592">
                <a:tc>
                  <a:txBody>
                    <a:bodyPr/>
                    <a:lstStyle/>
                    <a:p>
                      <a:pPr algn="l">
                        <a:defRPr sz="1800"/>
                      </a:pPr>
                      <a:r>
                        <a:rPr sz="1100">
                          <a:latin typeface="+mn-lt"/>
                          <a:ea typeface="+mn-ea"/>
                          <a:cs typeface="+mn-cs"/>
                          <a:sym typeface="Calibri"/>
                        </a:rPr>
                        <a:t>IMP_QNT_NOTTI</a:t>
                      </a:r>
                    </a:p>
                  </a:txBody>
                  <a:tcPr marL="9525" marR="9525" marT="9525" marB="9525" anchor="b" horzOverflow="overflow">
                    <a:lnL w="6350">
                      <a:solidFill>
                        <a:srgbClr val="8EA9DB"/>
                      </a:solidFill>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IMPORTANZA DI ALLOGGIARE PIU' NOTTI NELLA STESSA STRUTTURA</a:t>
                      </a:r>
                    </a:p>
                  </a:txBody>
                  <a:tcPr marL="9525" marR="9525" marT="9525" marB="9525" anchor="b" horzOverflow="overflow">
                    <a:lnL w="12700">
                      <a:miter lim="400000"/>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QUALITATIVA ORDINALE</a:t>
                      </a:r>
                    </a:p>
                  </a:txBody>
                  <a:tcPr marL="9525" marR="9525" marT="9525" marB="9525" anchor="b" horzOverflow="overflow">
                    <a:lnL w="12700">
                      <a:miter lim="400000"/>
                    </a:lnL>
                    <a:lnR w="6350">
                      <a:solidFill>
                        <a:srgbClr val="8EA9DB"/>
                      </a:solidFill>
                    </a:lnR>
                    <a:lnT w="6350">
                      <a:solidFill>
                        <a:srgbClr val="8EA9DB"/>
                      </a:solidFill>
                    </a:lnT>
                    <a:lnB w="6350">
                      <a:solidFill>
                        <a:srgbClr val="8EA9DB"/>
                      </a:solidFill>
                    </a:lnB>
                    <a:solidFill>
                      <a:srgbClr val="B4C6E7"/>
                    </a:solidFill>
                  </a:tcPr>
                </a:tc>
                <a:extLst>
                  <a:ext uri="{0D108BD9-81ED-4DB2-BD59-A6C34878D82A}">
                    <a16:rowId xmlns:a16="http://schemas.microsoft.com/office/drawing/2014/main" val="10005"/>
                  </a:ext>
                </a:extLst>
              </a:tr>
              <a:tr h="279592">
                <a:tc>
                  <a:txBody>
                    <a:bodyPr/>
                    <a:lstStyle/>
                    <a:p>
                      <a:pPr algn="l">
                        <a:defRPr sz="1800"/>
                      </a:pPr>
                      <a:r>
                        <a:rPr sz="1100">
                          <a:latin typeface="+mn-lt"/>
                          <a:ea typeface="+mn-ea"/>
                          <a:cs typeface="+mn-cs"/>
                          <a:sym typeface="Calibri"/>
                        </a:rPr>
                        <a:t>ALLOGG_CAPS</a:t>
                      </a:r>
                    </a:p>
                  </a:txBody>
                  <a:tcPr marL="9525" marR="9525" marT="9525" marB="9525" anchor="b" horzOverflow="overflow">
                    <a:lnL w="6350">
                      <a:solidFill>
                        <a:srgbClr val="8EA9DB"/>
                      </a:solidFill>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VOLONTA' DI ALLOGGIARE IN UN CAPSULE HOTEL</a:t>
                      </a:r>
                    </a:p>
                  </a:txBody>
                  <a:tcPr marL="9525" marR="9525" marT="9525" marB="9525" anchor="b" horzOverflow="overflow">
                    <a:lnL w="12700">
                      <a:miter lim="400000"/>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dirty="0">
                          <a:latin typeface="+mn-lt"/>
                          <a:ea typeface="+mn-ea"/>
                          <a:cs typeface="+mn-cs"/>
                          <a:sym typeface="Calibri"/>
                        </a:rPr>
                        <a:t>QUALITATIVA DICOTOMICA</a:t>
                      </a:r>
                    </a:p>
                  </a:txBody>
                  <a:tcPr marL="9525" marR="9525" marT="9525" marB="9525" anchor="b" horzOverflow="overflow">
                    <a:lnL w="12700">
                      <a:miter lim="400000"/>
                    </a:lnL>
                    <a:lnR w="6350">
                      <a:solidFill>
                        <a:srgbClr val="8EA9DB"/>
                      </a:solidFill>
                    </a:lnR>
                    <a:lnT w="6350">
                      <a:solidFill>
                        <a:srgbClr val="8EA9DB"/>
                      </a:solidFill>
                    </a:lnT>
                    <a:lnB w="6350">
                      <a:solidFill>
                        <a:srgbClr val="8EA9DB"/>
                      </a:solidFill>
                    </a:lnB>
                    <a:solidFill>
                      <a:srgbClr val="B4C6E7"/>
                    </a:solidFill>
                  </a:tcPr>
                </a:tc>
                <a:extLst>
                  <a:ext uri="{0D108BD9-81ED-4DB2-BD59-A6C34878D82A}">
                    <a16:rowId xmlns:a16="http://schemas.microsoft.com/office/drawing/2014/main" val="10006"/>
                  </a:ext>
                </a:extLst>
              </a:tr>
            </a:tbl>
          </a:graphicData>
        </a:graphic>
      </p:graphicFrame>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Titolo 1"/>
          <p:cNvSpPr txBox="1">
            <a:spLocks noGrp="1"/>
          </p:cNvSpPr>
          <p:nvPr>
            <p:ph type="title"/>
          </p:nvPr>
        </p:nvSpPr>
        <p:spPr>
          <a:xfrm>
            <a:off x="702050" y="857422"/>
            <a:ext cx="10066116" cy="925690"/>
          </a:xfrm>
          <a:prstGeom prst="rect">
            <a:avLst/>
          </a:prstGeom>
          <a:effectLst>
            <a:outerShdw blurRad="50800" dist="38100" dir="2700000" algn="tl" rotWithShape="0">
              <a:prstClr val="black">
                <a:alpha val="40000"/>
              </a:prstClr>
            </a:outerShdw>
          </a:effectLst>
        </p:spPr>
        <p:txBody>
          <a:bodyPr>
            <a:noAutofit/>
          </a:bodyPr>
          <a:lstStyle>
            <a:lvl1pPr defTabSz="768095">
              <a:defRPr sz="4871">
                <a:latin typeface="Amasis MT Pro Black"/>
                <a:ea typeface="Amasis MT Pro Black"/>
                <a:cs typeface="Amasis MT Pro Black"/>
                <a:sym typeface="Amasis MT Pro Black"/>
              </a:defRPr>
            </a:lvl1pPr>
          </a:lstStyle>
          <a:p>
            <a:r>
              <a:rPr sz="5800" dirty="0"/>
              <a:t>1.12) LE VARIABILI RILEVATE (2/3)</a:t>
            </a:r>
          </a:p>
        </p:txBody>
      </p:sp>
      <p:graphicFrame>
        <p:nvGraphicFramePr>
          <p:cNvPr id="405" name="Tabella 1"/>
          <p:cNvGraphicFramePr/>
          <p:nvPr>
            <p:extLst>
              <p:ext uri="{D42A27DB-BD31-4B8C-83A1-F6EECF244321}">
                <p14:modId xmlns:p14="http://schemas.microsoft.com/office/powerpoint/2010/main" val="1989811853"/>
              </p:ext>
            </p:extLst>
          </p:nvPr>
        </p:nvGraphicFramePr>
        <p:xfrm>
          <a:off x="988484" y="1783112"/>
          <a:ext cx="10221383" cy="2613660"/>
        </p:xfrm>
        <a:graphic>
          <a:graphicData uri="http://schemas.openxmlformats.org/drawingml/2006/table">
            <a:tbl>
              <a:tblPr>
                <a:effectLst>
                  <a:outerShdw blurRad="50800" dist="38100" dir="2700000" algn="tl" rotWithShape="0">
                    <a:prstClr val="black">
                      <a:alpha val="40000"/>
                    </a:prstClr>
                  </a:outerShdw>
                  <a:reflection blurRad="6350" stA="52000" endA="300" endPos="35000" dir="5400000" sy="-100000" algn="bl" rotWithShape="0"/>
                </a:effectLst>
                <a:tableStyleId>{4C3C2611-4C71-4FC5-86AE-919BDF0F9419}</a:tableStyleId>
              </a:tblPr>
              <a:tblGrid>
                <a:gridCol w="1864250">
                  <a:extLst>
                    <a:ext uri="{9D8B030D-6E8A-4147-A177-3AD203B41FA5}">
                      <a16:colId xmlns:a16="http://schemas.microsoft.com/office/drawing/2014/main" val="20000"/>
                    </a:ext>
                  </a:extLst>
                </a:gridCol>
                <a:gridCol w="6122776">
                  <a:extLst>
                    <a:ext uri="{9D8B030D-6E8A-4147-A177-3AD203B41FA5}">
                      <a16:colId xmlns:a16="http://schemas.microsoft.com/office/drawing/2014/main" val="20001"/>
                    </a:ext>
                  </a:extLst>
                </a:gridCol>
                <a:gridCol w="2234357">
                  <a:extLst>
                    <a:ext uri="{9D8B030D-6E8A-4147-A177-3AD203B41FA5}">
                      <a16:colId xmlns:a16="http://schemas.microsoft.com/office/drawing/2014/main" val="20002"/>
                    </a:ext>
                  </a:extLst>
                </a:gridCol>
              </a:tblGrid>
              <a:tr h="117469">
                <a:tc>
                  <a:txBody>
                    <a:bodyPr/>
                    <a:lstStyle/>
                    <a:p>
                      <a:pPr algn="l">
                        <a:defRPr sz="1800"/>
                      </a:pPr>
                      <a:r>
                        <a:rPr sz="1100" b="1">
                          <a:solidFill>
                            <a:srgbClr val="FFFFFF"/>
                          </a:solidFill>
                          <a:latin typeface="+mn-lt"/>
                          <a:ea typeface="+mn-ea"/>
                          <a:cs typeface="+mn-cs"/>
                          <a:sym typeface="Calibri"/>
                        </a:rPr>
                        <a:t>NOME VARIABILE</a:t>
                      </a:r>
                    </a:p>
                  </a:txBody>
                  <a:tcPr marL="9525" marR="9525" marT="9525" marB="9525" anchor="b" horzOverflow="overflow">
                    <a:lnL w="6350">
                      <a:solidFill>
                        <a:srgbClr val="8EA9DB"/>
                      </a:solidFill>
                    </a:lnL>
                    <a:lnR w="12700">
                      <a:miter lim="400000"/>
                    </a:lnR>
                    <a:lnT w="6350">
                      <a:solidFill>
                        <a:srgbClr val="8EA9DB"/>
                      </a:solidFill>
                    </a:lnT>
                    <a:lnB w="6350">
                      <a:solidFill>
                        <a:srgbClr val="8EA9DB"/>
                      </a:solidFill>
                    </a:lnB>
                    <a:solidFill>
                      <a:srgbClr val="1F4E78"/>
                    </a:solidFill>
                  </a:tcPr>
                </a:tc>
                <a:tc>
                  <a:txBody>
                    <a:bodyPr/>
                    <a:lstStyle/>
                    <a:p>
                      <a:pPr algn="l">
                        <a:defRPr sz="1800"/>
                      </a:pPr>
                      <a:r>
                        <a:rPr sz="1100" b="1">
                          <a:solidFill>
                            <a:srgbClr val="FFFFFF"/>
                          </a:solidFill>
                          <a:latin typeface="+mn-lt"/>
                          <a:ea typeface="+mn-ea"/>
                          <a:cs typeface="+mn-cs"/>
                          <a:sym typeface="Calibri"/>
                        </a:rPr>
                        <a:t>DESCRIZIONE VARIABILE</a:t>
                      </a:r>
                    </a:p>
                  </a:txBody>
                  <a:tcPr marL="9525" marR="9525" marT="9525" marB="9525" anchor="b" horzOverflow="overflow">
                    <a:lnL w="12700">
                      <a:miter lim="400000"/>
                    </a:lnL>
                    <a:lnR w="12700">
                      <a:miter lim="400000"/>
                    </a:lnR>
                    <a:lnT w="6350">
                      <a:solidFill>
                        <a:srgbClr val="8EA9DB"/>
                      </a:solidFill>
                    </a:lnT>
                    <a:lnB w="6350">
                      <a:solidFill>
                        <a:srgbClr val="8EA9DB"/>
                      </a:solidFill>
                    </a:lnB>
                    <a:solidFill>
                      <a:srgbClr val="1F4E78"/>
                    </a:solidFill>
                  </a:tcPr>
                </a:tc>
                <a:tc>
                  <a:txBody>
                    <a:bodyPr/>
                    <a:lstStyle/>
                    <a:p>
                      <a:pPr algn="l">
                        <a:defRPr sz="1800"/>
                      </a:pPr>
                      <a:r>
                        <a:rPr sz="1100" b="1">
                          <a:solidFill>
                            <a:srgbClr val="FFFFFF"/>
                          </a:solidFill>
                          <a:latin typeface="+mn-lt"/>
                          <a:ea typeface="+mn-ea"/>
                          <a:cs typeface="+mn-cs"/>
                          <a:sym typeface="Calibri"/>
                        </a:rPr>
                        <a:t>TIPOLOGIA VARIABILE</a:t>
                      </a:r>
                    </a:p>
                  </a:txBody>
                  <a:tcPr marL="9525" marR="9525" marT="9525" marB="9525" anchor="b" horzOverflow="overflow">
                    <a:lnL w="12700">
                      <a:miter lim="400000"/>
                    </a:lnL>
                    <a:lnR w="6350">
                      <a:solidFill>
                        <a:srgbClr val="8EA9DB"/>
                      </a:solidFill>
                    </a:lnR>
                    <a:lnT w="6350">
                      <a:solidFill>
                        <a:srgbClr val="8EA9DB"/>
                      </a:solidFill>
                    </a:lnT>
                    <a:lnB w="6350">
                      <a:solidFill>
                        <a:srgbClr val="8EA9DB"/>
                      </a:solidFill>
                    </a:lnB>
                    <a:solidFill>
                      <a:srgbClr val="1F4E78"/>
                    </a:solidFill>
                  </a:tcPr>
                </a:tc>
                <a:extLst>
                  <a:ext uri="{0D108BD9-81ED-4DB2-BD59-A6C34878D82A}">
                    <a16:rowId xmlns:a16="http://schemas.microsoft.com/office/drawing/2014/main" val="10000"/>
                  </a:ext>
                </a:extLst>
              </a:tr>
              <a:tr h="117469">
                <a:tc>
                  <a:txBody>
                    <a:bodyPr/>
                    <a:lstStyle/>
                    <a:p>
                      <a:pPr algn="l">
                        <a:defRPr sz="1800"/>
                      </a:pPr>
                      <a:r>
                        <a:rPr sz="1100">
                          <a:latin typeface="+mn-lt"/>
                          <a:ea typeface="+mn-ea"/>
                          <a:cs typeface="+mn-cs"/>
                          <a:sym typeface="Calibri"/>
                        </a:rPr>
                        <a:t>SPESA</a:t>
                      </a:r>
                    </a:p>
                  </a:txBody>
                  <a:tcPr marL="9525" marR="9525" marT="9525" marB="9525" anchor="b" horzOverflow="overflow">
                    <a:lnL w="6350">
                      <a:solidFill>
                        <a:srgbClr val="8EA9DB"/>
                      </a:solidFill>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DISPONIBILITA' A PAGARE PER ALLOGGIARE IN UN CAPSULE HOTEL</a:t>
                      </a:r>
                    </a:p>
                  </a:txBody>
                  <a:tcPr marL="9525" marR="9525" marT="9525" marB="9525" anchor="b" horzOverflow="overflow">
                    <a:lnL w="12700">
                      <a:miter lim="400000"/>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QUANTITATIVA CONTINUA</a:t>
                      </a:r>
                    </a:p>
                  </a:txBody>
                  <a:tcPr marL="9525" marR="9525" marT="9525" marB="9525" anchor="b" horzOverflow="overflow">
                    <a:lnL w="12700">
                      <a:miter lim="400000"/>
                    </a:lnL>
                    <a:lnR w="6350">
                      <a:solidFill>
                        <a:srgbClr val="8EA9DB"/>
                      </a:solidFill>
                    </a:lnR>
                    <a:lnT w="6350">
                      <a:solidFill>
                        <a:srgbClr val="8EA9DB"/>
                      </a:solidFill>
                    </a:lnT>
                    <a:lnB w="6350">
                      <a:solidFill>
                        <a:srgbClr val="8EA9DB"/>
                      </a:solidFill>
                    </a:lnB>
                    <a:solidFill>
                      <a:srgbClr val="B4C6E7"/>
                    </a:solidFill>
                  </a:tcPr>
                </a:tc>
                <a:extLst>
                  <a:ext uri="{0D108BD9-81ED-4DB2-BD59-A6C34878D82A}">
                    <a16:rowId xmlns:a16="http://schemas.microsoft.com/office/drawing/2014/main" val="10001"/>
                  </a:ext>
                </a:extLst>
              </a:tr>
              <a:tr h="117469">
                <a:tc>
                  <a:txBody>
                    <a:bodyPr/>
                    <a:lstStyle/>
                    <a:p>
                      <a:pPr algn="l">
                        <a:defRPr sz="1800"/>
                      </a:pPr>
                      <a:r>
                        <a:rPr sz="1100">
                          <a:latin typeface="+mn-lt"/>
                          <a:ea typeface="+mn-ea"/>
                          <a:cs typeface="+mn-cs"/>
                          <a:sym typeface="Calibri"/>
                        </a:rPr>
                        <a:t>COMP_VIAGGI</a:t>
                      </a:r>
                    </a:p>
                  </a:txBody>
                  <a:tcPr marL="9525" marR="9525" marT="9525" marB="9525" anchor="b" horzOverflow="overflow">
                    <a:lnL w="6350">
                      <a:solidFill>
                        <a:srgbClr val="8EA9DB"/>
                      </a:solidFill>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dirty="0">
                          <a:latin typeface="+mn-lt"/>
                          <a:ea typeface="+mn-ea"/>
                          <a:cs typeface="+mn-cs"/>
                          <a:sym typeface="Calibri"/>
                        </a:rPr>
                        <a:t>CON CHI VIAGGIA SOLITAMENTE</a:t>
                      </a:r>
                    </a:p>
                  </a:txBody>
                  <a:tcPr marL="9525" marR="9525" marT="9525" marB="9525" anchor="b" horzOverflow="overflow">
                    <a:lnL w="12700">
                      <a:miter lim="400000"/>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QUALITATIVA NOMINALE</a:t>
                      </a:r>
                    </a:p>
                  </a:txBody>
                  <a:tcPr marL="9525" marR="9525" marT="9525" marB="9525" anchor="b" horzOverflow="overflow">
                    <a:lnL w="12700">
                      <a:miter lim="400000"/>
                    </a:lnL>
                    <a:lnR w="6350">
                      <a:solidFill>
                        <a:srgbClr val="8EA9DB"/>
                      </a:solidFill>
                    </a:lnR>
                    <a:lnT w="6350">
                      <a:solidFill>
                        <a:srgbClr val="8EA9DB"/>
                      </a:solidFill>
                    </a:lnT>
                    <a:lnB w="6350">
                      <a:solidFill>
                        <a:srgbClr val="8EA9DB"/>
                      </a:solidFill>
                    </a:lnB>
                    <a:solidFill>
                      <a:srgbClr val="B4C6E7"/>
                    </a:solidFill>
                  </a:tcPr>
                </a:tc>
                <a:extLst>
                  <a:ext uri="{0D108BD9-81ED-4DB2-BD59-A6C34878D82A}">
                    <a16:rowId xmlns:a16="http://schemas.microsoft.com/office/drawing/2014/main" val="10002"/>
                  </a:ext>
                </a:extLst>
              </a:tr>
              <a:tr h="117469">
                <a:tc>
                  <a:txBody>
                    <a:bodyPr/>
                    <a:lstStyle/>
                    <a:p>
                      <a:pPr algn="l">
                        <a:defRPr sz="1800"/>
                      </a:pPr>
                      <a:r>
                        <a:rPr sz="1100">
                          <a:latin typeface="+mn-lt"/>
                          <a:ea typeface="+mn-ea"/>
                          <a:cs typeface="+mn-cs"/>
                          <a:sym typeface="Calibri"/>
                        </a:rPr>
                        <a:t>ESTATE</a:t>
                      </a:r>
                    </a:p>
                  </a:txBody>
                  <a:tcPr marL="9525" marR="9525" marT="9525" marB="9525" anchor="b" horzOverflow="overflow">
                    <a:lnL w="6350">
                      <a:solidFill>
                        <a:srgbClr val="8EA9DB"/>
                      </a:solidFill>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PERCENTUALE DI VIAGGI IN QUESTO PERIODO</a:t>
                      </a:r>
                    </a:p>
                  </a:txBody>
                  <a:tcPr marL="9525" marR="9525" marT="9525" marB="9525" anchor="b" horzOverflow="overflow">
                    <a:lnL w="12700">
                      <a:miter lim="400000"/>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QUANTITATIVA CONTINUA</a:t>
                      </a:r>
                    </a:p>
                  </a:txBody>
                  <a:tcPr marL="9525" marR="9525" marT="9525" marB="9525" anchor="b" horzOverflow="overflow">
                    <a:lnL w="12700">
                      <a:miter lim="400000"/>
                    </a:lnL>
                    <a:lnR w="6350">
                      <a:solidFill>
                        <a:srgbClr val="8EA9DB"/>
                      </a:solidFill>
                    </a:lnR>
                    <a:lnT w="6350">
                      <a:solidFill>
                        <a:srgbClr val="8EA9DB"/>
                      </a:solidFill>
                    </a:lnT>
                    <a:lnB w="6350">
                      <a:solidFill>
                        <a:srgbClr val="8EA9DB"/>
                      </a:solidFill>
                    </a:lnB>
                    <a:solidFill>
                      <a:srgbClr val="B4C6E7"/>
                    </a:solidFill>
                  </a:tcPr>
                </a:tc>
                <a:extLst>
                  <a:ext uri="{0D108BD9-81ED-4DB2-BD59-A6C34878D82A}">
                    <a16:rowId xmlns:a16="http://schemas.microsoft.com/office/drawing/2014/main" val="10003"/>
                  </a:ext>
                </a:extLst>
              </a:tr>
              <a:tr h="117469">
                <a:tc>
                  <a:txBody>
                    <a:bodyPr/>
                    <a:lstStyle/>
                    <a:p>
                      <a:pPr algn="l">
                        <a:defRPr sz="1800"/>
                      </a:pPr>
                      <a:r>
                        <a:rPr sz="1100">
                          <a:latin typeface="+mn-lt"/>
                          <a:ea typeface="+mn-ea"/>
                          <a:cs typeface="+mn-cs"/>
                          <a:sym typeface="Calibri"/>
                        </a:rPr>
                        <a:t>AUTUNNO</a:t>
                      </a:r>
                    </a:p>
                  </a:txBody>
                  <a:tcPr marL="9525" marR="9525" marT="9525" marB="9525" anchor="b" horzOverflow="overflow">
                    <a:lnL w="6350">
                      <a:solidFill>
                        <a:srgbClr val="8EA9DB"/>
                      </a:solidFill>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PERCENTUALE DI VIAGGI IN QUESTO PERIODO</a:t>
                      </a:r>
                    </a:p>
                  </a:txBody>
                  <a:tcPr marL="9525" marR="9525" marT="9525" marB="9525" anchor="b" horzOverflow="overflow">
                    <a:lnL w="12700">
                      <a:miter lim="400000"/>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QUANTITATIVA CONTINUA</a:t>
                      </a:r>
                    </a:p>
                  </a:txBody>
                  <a:tcPr marL="9525" marR="9525" marT="9525" marB="9525" anchor="b" horzOverflow="overflow">
                    <a:lnL w="12700">
                      <a:miter lim="400000"/>
                    </a:lnL>
                    <a:lnR w="6350">
                      <a:solidFill>
                        <a:srgbClr val="8EA9DB"/>
                      </a:solidFill>
                    </a:lnR>
                    <a:lnT w="6350">
                      <a:solidFill>
                        <a:srgbClr val="8EA9DB"/>
                      </a:solidFill>
                    </a:lnT>
                    <a:lnB w="6350">
                      <a:solidFill>
                        <a:srgbClr val="8EA9DB"/>
                      </a:solidFill>
                    </a:lnB>
                    <a:solidFill>
                      <a:srgbClr val="B4C6E7"/>
                    </a:solidFill>
                  </a:tcPr>
                </a:tc>
                <a:extLst>
                  <a:ext uri="{0D108BD9-81ED-4DB2-BD59-A6C34878D82A}">
                    <a16:rowId xmlns:a16="http://schemas.microsoft.com/office/drawing/2014/main" val="10004"/>
                  </a:ext>
                </a:extLst>
              </a:tr>
              <a:tr h="117469">
                <a:tc>
                  <a:txBody>
                    <a:bodyPr/>
                    <a:lstStyle/>
                    <a:p>
                      <a:pPr algn="l">
                        <a:defRPr sz="1800"/>
                      </a:pPr>
                      <a:r>
                        <a:rPr sz="1100">
                          <a:latin typeface="+mn-lt"/>
                          <a:ea typeface="+mn-ea"/>
                          <a:cs typeface="+mn-cs"/>
                          <a:sym typeface="Calibri"/>
                        </a:rPr>
                        <a:t>INVERNO</a:t>
                      </a:r>
                    </a:p>
                  </a:txBody>
                  <a:tcPr marL="9525" marR="9525" marT="9525" marB="9525" anchor="b" horzOverflow="overflow">
                    <a:lnL w="6350">
                      <a:solidFill>
                        <a:srgbClr val="8EA9DB"/>
                      </a:solidFill>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PERCENTUALE DI VIAGGI IN QUESTO PERIODO</a:t>
                      </a:r>
                    </a:p>
                  </a:txBody>
                  <a:tcPr marL="9525" marR="9525" marT="9525" marB="9525" anchor="b" horzOverflow="overflow">
                    <a:lnL w="12700">
                      <a:miter lim="400000"/>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QUANTITATIVA CONTINUA</a:t>
                      </a:r>
                    </a:p>
                  </a:txBody>
                  <a:tcPr marL="9525" marR="9525" marT="9525" marB="9525" anchor="b" horzOverflow="overflow">
                    <a:lnL w="12700">
                      <a:miter lim="400000"/>
                    </a:lnL>
                    <a:lnR w="6350">
                      <a:solidFill>
                        <a:srgbClr val="8EA9DB"/>
                      </a:solidFill>
                    </a:lnR>
                    <a:lnT w="6350">
                      <a:solidFill>
                        <a:srgbClr val="8EA9DB"/>
                      </a:solidFill>
                    </a:lnT>
                    <a:lnB w="6350">
                      <a:solidFill>
                        <a:srgbClr val="8EA9DB"/>
                      </a:solidFill>
                    </a:lnB>
                    <a:solidFill>
                      <a:srgbClr val="B4C6E7"/>
                    </a:solidFill>
                  </a:tcPr>
                </a:tc>
                <a:extLst>
                  <a:ext uri="{0D108BD9-81ED-4DB2-BD59-A6C34878D82A}">
                    <a16:rowId xmlns:a16="http://schemas.microsoft.com/office/drawing/2014/main" val="10005"/>
                  </a:ext>
                </a:extLst>
              </a:tr>
              <a:tr h="117469">
                <a:tc>
                  <a:txBody>
                    <a:bodyPr/>
                    <a:lstStyle/>
                    <a:p>
                      <a:pPr algn="l">
                        <a:defRPr sz="1800"/>
                      </a:pPr>
                      <a:r>
                        <a:rPr sz="1100">
                          <a:latin typeface="+mn-lt"/>
                          <a:ea typeface="+mn-ea"/>
                          <a:cs typeface="+mn-cs"/>
                          <a:sym typeface="Calibri"/>
                        </a:rPr>
                        <a:t>PRIMAVERA</a:t>
                      </a:r>
                    </a:p>
                  </a:txBody>
                  <a:tcPr marL="9525" marR="9525" marT="9525" marB="9525" anchor="b" horzOverflow="overflow">
                    <a:lnL w="6350">
                      <a:solidFill>
                        <a:srgbClr val="8EA9DB"/>
                      </a:solidFill>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PERCENTUALE DI VIAGGI IN QUESTO PERIODO</a:t>
                      </a:r>
                    </a:p>
                  </a:txBody>
                  <a:tcPr marL="9525" marR="9525" marT="9525" marB="9525" anchor="b" horzOverflow="overflow">
                    <a:lnL w="12700">
                      <a:miter lim="400000"/>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QUANTITATIVA CONTINUA</a:t>
                      </a:r>
                    </a:p>
                  </a:txBody>
                  <a:tcPr marL="9525" marR="9525" marT="9525" marB="9525" anchor="b" horzOverflow="overflow">
                    <a:lnL w="12700">
                      <a:miter lim="400000"/>
                    </a:lnL>
                    <a:lnR w="6350">
                      <a:solidFill>
                        <a:srgbClr val="8EA9DB"/>
                      </a:solidFill>
                    </a:lnR>
                    <a:lnT w="6350">
                      <a:solidFill>
                        <a:srgbClr val="8EA9DB"/>
                      </a:solidFill>
                    </a:lnT>
                    <a:lnB w="6350">
                      <a:solidFill>
                        <a:srgbClr val="8EA9DB"/>
                      </a:solidFill>
                    </a:lnB>
                    <a:solidFill>
                      <a:srgbClr val="B4C6E7"/>
                    </a:solidFill>
                  </a:tcPr>
                </a:tc>
                <a:extLst>
                  <a:ext uri="{0D108BD9-81ED-4DB2-BD59-A6C34878D82A}">
                    <a16:rowId xmlns:a16="http://schemas.microsoft.com/office/drawing/2014/main" val="10006"/>
                  </a:ext>
                </a:extLst>
              </a:tr>
              <a:tr h="117469">
                <a:tc>
                  <a:txBody>
                    <a:bodyPr/>
                    <a:lstStyle/>
                    <a:p>
                      <a:pPr algn="l">
                        <a:defRPr sz="1800"/>
                      </a:pPr>
                      <a:r>
                        <a:rPr sz="1100">
                          <a:latin typeface="+mn-lt"/>
                          <a:ea typeface="+mn-ea"/>
                          <a:cs typeface="+mn-cs"/>
                          <a:sym typeface="Calibri"/>
                        </a:rPr>
                        <a:t>FIN_VIAGGI</a:t>
                      </a:r>
                    </a:p>
                  </a:txBody>
                  <a:tcPr marL="9525" marR="9525" marT="9525" marB="9525" anchor="b" horzOverflow="overflow">
                    <a:lnL w="6350">
                      <a:solidFill>
                        <a:srgbClr val="8EA9DB"/>
                      </a:solidFill>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FINALITA' DEL VIAGGIO</a:t>
                      </a:r>
                    </a:p>
                  </a:txBody>
                  <a:tcPr marL="9525" marR="9525" marT="9525" marB="9525" anchor="b" horzOverflow="overflow">
                    <a:lnL w="12700">
                      <a:miter lim="400000"/>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QUALITATIVA NOMINALE</a:t>
                      </a:r>
                    </a:p>
                  </a:txBody>
                  <a:tcPr marL="9525" marR="9525" marT="9525" marB="9525" anchor="b" horzOverflow="overflow">
                    <a:lnL w="12700">
                      <a:miter lim="400000"/>
                    </a:lnL>
                    <a:lnR w="6350">
                      <a:solidFill>
                        <a:srgbClr val="8EA9DB"/>
                      </a:solidFill>
                    </a:lnR>
                    <a:lnT w="6350">
                      <a:solidFill>
                        <a:srgbClr val="8EA9DB"/>
                      </a:solidFill>
                    </a:lnT>
                    <a:lnB w="6350">
                      <a:solidFill>
                        <a:srgbClr val="8EA9DB"/>
                      </a:solidFill>
                    </a:lnB>
                    <a:solidFill>
                      <a:srgbClr val="B4C6E7"/>
                    </a:solidFill>
                  </a:tcPr>
                </a:tc>
                <a:extLst>
                  <a:ext uri="{0D108BD9-81ED-4DB2-BD59-A6C34878D82A}">
                    <a16:rowId xmlns:a16="http://schemas.microsoft.com/office/drawing/2014/main" val="10007"/>
                  </a:ext>
                </a:extLst>
              </a:tr>
              <a:tr h="117469">
                <a:tc>
                  <a:txBody>
                    <a:bodyPr/>
                    <a:lstStyle/>
                    <a:p>
                      <a:pPr algn="l">
                        <a:defRPr sz="1800"/>
                      </a:pPr>
                      <a:r>
                        <a:rPr sz="1100" dirty="0">
                          <a:latin typeface="+mn-lt"/>
                          <a:ea typeface="+mn-ea"/>
                          <a:cs typeface="+mn-cs"/>
                          <a:sym typeface="Calibri"/>
                        </a:rPr>
                        <a:t>MEZZO</a:t>
                      </a:r>
                    </a:p>
                  </a:txBody>
                  <a:tcPr marL="9525" marR="9525" marT="9525" marB="9525" anchor="b" horzOverflow="overflow">
                    <a:lnL w="6350">
                      <a:solidFill>
                        <a:srgbClr val="8EA9DB"/>
                      </a:solidFill>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CON QUALE MEZZO VIAGGIA</a:t>
                      </a:r>
                    </a:p>
                  </a:txBody>
                  <a:tcPr marL="9525" marR="9525" marT="9525" marB="9525" anchor="b" horzOverflow="overflow">
                    <a:lnL w="12700">
                      <a:miter lim="400000"/>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QUALITATIVA NOMINALE</a:t>
                      </a:r>
                    </a:p>
                  </a:txBody>
                  <a:tcPr marL="9525" marR="9525" marT="9525" marB="9525" anchor="b" horzOverflow="overflow">
                    <a:lnL w="12700">
                      <a:miter lim="400000"/>
                    </a:lnL>
                    <a:lnR w="6350">
                      <a:solidFill>
                        <a:srgbClr val="8EA9DB"/>
                      </a:solidFill>
                    </a:lnR>
                    <a:lnT w="6350">
                      <a:solidFill>
                        <a:srgbClr val="8EA9DB"/>
                      </a:solidFill>
                    </a:lnT>
                    <a:lnB w="6350">
                      <a:solidFill>
                        <a:srgbClr val="8EA9DB"/>
                      </a:solidFill>
                    </a:lnB>
                    <a:solidFill>
                      <a:srgbClr val="B4C6E7"/>
                    </a:solidFill>
                  </a:tcPr>
                </a:tc>
                <a:extLst>
                  <a:ext uri="{0D108BD9-81ED-4DB2-BD59-A6C34878D82A}">
                    <a16:rowId xmlns:a16="http://schemas.microsoft.com/office/drawing/2014/main" val="10008"/>
                  </a:ext>
                </a:extLst>
              </a:tr>
              <a:tr h="117469">
                <a:tc>
                  <a:txBody>
                    <a:bodyPr/>
                    <a:lstStyle/>
                    <a:p>
                      <a:pPr algn="l">
                        <a:defRPr sz="1800"/>
                      </a:pPr>
                      <a:r>
                        <a:rPr sz="1100">
                          <a:latin typeface="+mn-lt"/>
                          <a:ea typeface="+mn-ea"/>
                          <a:cs typeface="+mn-cs"/>
                          <a:sym typeface="Calibri"/>
                        </a:rPr>
                        <a:t>AEREO</a:t>
                      </a:r>
                    </a:p>
                  </a:txBody>
                  <a:tcPr marL="9525" marR="9525" marT="9525" marB="9525" anchor="b" horzOverflow="overflow">
                    <a:lnL w="6350">
                      <a:solidFill>
                        <a:srgbClr val="8EA9DB"/>
                      </a:solidFill>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CON QUALE MEZZO VIAGGIA</a:t>
                      </a:r>
                    </a:p>
                  </a:txBody>
                  <a:tcPr marL="9525" marR="9525" marT="9525" marB="9525" anchor="b" horzOverflow="overflow">
                    <a:lnL w="12700">
                      <a:miter lim="400000"/>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QUALITATIVA NOMINALE</a:t>
                      </a:r>
                    </a:p>
                  </a:txBody>
                  <a:tcPr marL="9525" marR="9525" marT="9525" marB="9525" anchor="b" horzOverflow="overflow">
                    <a:lnL w="12700">
                      <a:miter lim="400000"/>
                    </a:lnL>
                    <a:lnR w="6350">
                      <a:solidFill>
                        <a:srgbClr val="8EA9DB"/>
                      </a:solidFill>
                    </a:lnR>
                    <a:lnT w="6350">
                      <a:solidFill>
                        <a:srgbClr val="8EA9DB"/>
                      </a:solidFill>
                    </a:lnT>
                    <a:lnB w="6350">
                      <a:solidFill>
                        <a:srgbClr val="8EA9DB"/>
                      </a:solidFill>
                    </a:lnB>
                    <a:solidFill>
                      <a:srgbClr val="B4C6E7"/>
                    </a:solidFill>
                  </a:tcPr>
                </a:tc>
                <a:extLst>
                  <a:ext uri="{0D108BD9-81ED-4DB2-BD59-A6C34878D82A}">
                    <a16:rowId xmlns:a16="http://schemas.microsoft.com/office/drawing/2014/main" val="10009"/>
                  </a:ext>
                </a:extLst>
              </a:tr>
              <a:tr h="117469">
                <a:tc>
                  <a:txBody>
                    <a:bodyPr/>
                    <a:lstStyle/>
                    <a:p>
                      <a:pPr algn="l">
                        <a:defRPr sz="1800"/>
                      </a:pPr>
                      <a:r>
                        <a:rPr sz="1100">
                          <a:latin typeface="+mn-lt"/>
                          <a:ea typeface="+mn-ea"/>
                          <a:cs typeface="+mn-cs"/>
                          <a:sym typeface="Calibri"/>
                        </a:rPr>
                        <a:t>TRENO</a:t>
                      </a:r>
                    </a:p>
                  </a:txBody>
                  <a:tcPr marL="9525" marR="9525" marT="9525" marB="9525" anchor="b" horzOverflow="overflow">
                    <a:lnL w="6350">
                      <a:solidFill>
                        <a:srgbClr val="8EA9DB"/>
                      </a:solidFill>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CON QUALE MEZZO VIAGGIA</a:t>
                      </a:r>
                    </a:p>
                  </a:txBody>
                  <a:tcPr marL="9525" marR="9525" marT="9525" marB="9525" anchor="b" horzOverflow="overflow">
                    <a:lnL w="12700">
                      <a:miter lim="400000"/>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QUALITATIVA NOMINALE</a:t>
                      </a:r>
                    </a:p>
                  </a:txBody>
                  <a:tcPr marL="9525" marR="9525" marT="9525" marB="9525" anchor="b" horzOverflow="overflow">
                    <a:lnL w="12700">
                      <a:miter lim="400000"/>
                    </a:lnL>
                    <a:lnR w="6350">
                      <a:solidFill>
                        <a:srgbClr val="8EA9DB"/>
                      </a:solidFill>
                    </a:lnR>
                    <a:lnT w="6350">
                      <a:solidFill>
                        <a:srgbClr val="8EA9DB"/>
                      </a:solidFill>
                    </a:lnT>
                    <a:lnB w="6350">
                      <a:solidFill>
                        <a:srgbClr val="8EA9DB"/>
                      </a:solidFill>
                    </a:lnB>
                    <a:solidFill>
                      <a:srgbClr val="B4C6E7"/>
                    </a:solidFill>
                  </a:tcPr>
                </a:tc>
                <a:extLst>
                  <a:ext uri="{0D108BD9-81ED-4DB2-BD59-A6C34878D82A}">
                    <a16:rowId xmlns:a16="http://schemas.microsoft.com/office/drawing/2014/main" val="10010"/>
                  </a:ext>
                </a:extLst>
              </a:tr>
              <a:tr h="117469">
                <a:tc>
                  <a:txBody>
                    <a:bodyPr/>
                    <a:lstStyle/>
                    <a:p>
                      <a:pPr algn="l">
                        <a:defRPr sz="1800"/>
                      </a:pPr>
                      <a:r>
                        <a:rPr sz="1100">
                          <a:latin typeface="+mn-lt"/>
                          <a:ea typeface="+mn-ea"/>
                          <a:cs typeface="+mn-cs"/>
                          <a:sym typeface="Calibri"/>
                        </a:rPr>
                        <a:t>MEZZO PROPRIO</a:t>
                      </a:r>
                    </a:p>
                  </a:txBody>
                  <a:tcPr marL="9525" marR="9525" marT="9525" marB="9525" anchor="b" horzOverflow="overflow">
                    <a:lnL w="6350">
                      <a:solidFill>
                        <a:srgbClr val="8EA9DB"/>
                      </a:solidFill>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CON QUALE MEZZO VIAGGIA</a:t>
                      </a:r>
                    </a:p>
                  </a:txBody>
                  <a:tcPr marL="9525" marR="9525" marT="9525" marB="9525" anchor="b" horzOverflow="overflow">
                    <a:lnL w="12700">
                      <a:miter lim="400000"/>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QUALITATIVA NOMINALE</a:t>
                      </a:r>
                    </a:p>
                  </a:txBody>
                  <a:tcPr marL="9525" marR="9525" marT="9525" marB="9525" anchor="b" horzOverflow="overflow">
                    <a:lnL w="12700">
                      <a:miter lim="400000"/>
                    </a:lnL>
                    <a:lnR w="6350">
                      <a:solidFill>
                        <a:srgbClr val="8EA9DB"/>
                      </a:solidFill>
                    </a:lnR>
                    <a:lnT w="6350">
                      <a:solidFill>
                        <a:srgbClr val="8EA9DB"/>
                      </a:solidFill>
                    </a:lnT>
                    <a:lnB w="6350">
                      <a:solidFill>
                        <a:srgbClr val="8EA9DB"/>
                      </a:solidFill>
                    </a:lnB>
                    <a:solidFill>
                      <a:srgbClr val="B4C6E7"/>
                    </a:solidFill>
                  </a:tcPr>
                </a:tc>
                <a:extLst>
                  <a:ext uri="{0D108BD9-81ED-4DB2-BD59-A6C34878D82A}">
                    <a16:rowId xmlns:a16="http://schemas.microsoft.com/office/drawing/2014/main" val="10011"/>
                  </a:ext>
                </a:extLst>
              </a:tr>
              <a:tr h="117469">
                <a:tc>
                  <a:txBody>
                    <a:bodyPr/>
                    <a:lstStyle/>
                    <a:p>
                      <a:pPr algn="l">
                        <a:defRPr sz="1800"/>
                      </a:pPr>
                      <a:r>
                        <a:rPr sz="1100">
                          <a:latin typeface="+mn-lt"/>
                          <a:ea typeface="+mn-ea"/>
                          <a:cs typeface="+mn-cs"/>
                          <a:sym typeface="Calibri"/>
                        </a:rPr>
                        <a:t>NAVE</a:t>
                      </a:r>
                    </a:p>
                  </a:txBody>
                  <a:tcPr marL="9525" marR="9525" marT="9525" marB="9525" anchor="b" horzOverflow="overflow">
                    <a:lnL w="6350">
                      <a:solidFill>
                        <a:srgbClr val="8EA9DB"/>
                      </a:solidFill>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CON QUALE MEZZO VIAGGIA</a:t>
                      </a:r>
                    </a:p>
                  </a:txBody>
                  <a:tcPr marL="9525" marR="9525" marT="9525" marB="9525" anchor="b" horzOverflow="overflow">
                    <a:lnL w="12700">
                      <a:miter lim="400000"/>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QUALITATIVA NOMINALE</a:t>
                      </a:r>
                    </a:p>
                  </a:txBody>
                  <a:tcPr marL="9525" marR="9525" marT="9525" marB="9525" anchor="b" horzOverflow="overflow">
                    <a:lnL w="12700">
                      <a:miter lim="400000"/>
                    </a:lnL>
                    <a:lnR w="6350">
                      <a:solidFill>
                        <a:srgbClr val="8EA9DB"/>
                      </a:solidFill>
                    </a:lnR>
                    <a:lnT w="6350">
                      <a:solidFill>
                        <a:srgbClr val="8EA9DB"/>
                      </a:solidFill>
                    </a:lnT>
                    <a:lnB w="6350">
                      <a:solidFill>
                        <a:srgbClr val="8EA9DB"/>
                      </a:solidFill>
                    </a:lnB>
                    <a:solidFill>
                      <a:srgbClr val="B4C6E7"/>
                    </a:solidFill>
                  </a:tcPr>
                </a:tc>
                <a:extLst>
                  <a:ext uri="{0D108BD9-81ED-4DB2-BD59-A6C34878D82A}">
                    <a16:rowId xmlns:a16="http://schemas.microsoft.com/office/drawing/2014/main" val="10012"/>
                  </a:ext>
                </a:extLst>
              </a:tr>
              <a:tr h="117469">
                <a:tc>
                  <a:txBody>
                    <a:bodyPr/>
                    <a:lstStyle/>
                    <a:p>
                      <a:pPr algn="l">
                        <a:defRPr sz="1800"/>
                      </a:pPr>
                      <a:r>
                        <a:rPr sz="1100">
                          <a:latin typeface="+mn-lt"/>
                          <a:ea typeface="+mn-ea"/>
                          <a:cs typeface="+mn-cs"/>
                          <a:sym typeface="Calibri"/>
                        </a:rPr>
                        <a:t>ALTRO</a:t>
                      </a:r>
                    </a:p>
                  </a:txBody>
                  <a:tcPr marL="9525" marR="9525" marT="9525" marB="9525" anchor="b" horzOverflow="overflow">
                    <a:lnL w="6350">
                      <a:solidFill>
                        <a:srgbClr val="8EA9DB"/>
                      </a:solidFill>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CON QUALE MEZZO VIAGGIA</a:t>
                      </a:r>
                    </a:p>
                  </a:txBody>
                  <a:tcPr marL="9525" marR="9525" marT="9525" marB="9525" anchor="b" horzOverflow="overflow">
                    <a:lnL w="12700">
                      <a:miter lim="400000"/>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dirty="0">
                          <a:latin typeface="+mn-lt"/>
                          <a:ea typeface="+mn-ea"/>
                          <a:cs typeface="+mn-cs"/>
                          <a:sym typeface="Calibri"/>
                        </a:rPr>
                        <a:t>QUALITATIVA NOMINALE</a:t>
                      </a:r>
                    </a:p>
                  </a:txBody>
                  <a:tcPr marL="9525" marR="9525" marT="9525" marB="9525" anchor="b" horzOverflow="overflow">
                    <a:lnL w="12700">
                      <a:miter lim="400000"/>
                    </a:lnL>
                    <a:lnR w="6350">
                      <a:solidFill>
                        <a:srgbClr val="8EA9DB"/>
                      </a:solidFill>
                    </a:lnR>
                    <a:lnT w="6350">
                      <a:solidFill>
                        <a:srgbClr val="8EA9DB"/>
                      </a:solidFill>
                    </a:lnT>
                    <a:lnB w="6350">
                      <a:solidFill>
                        <a:srgbClr val="8EA9DB"/>
                      </a:solidFill>
                    </a:lnB>
                    <a:solidFill>
                      <a:srgbClr val="B4C6E7"/>
                    </a:solidFill>
                  </a:tcPr>
                </a:tc>
                <a:extLst>
                  <a:ext uri="{0D108BD9-81ED-4DB2-BD59-A6C34878D82A}">
                    <a16:rowId xmlns:a16="http://schemas.microsoft.com/office/drawing/2014/main" val="10013"/>
                  </a:ext>
                </a:extLst>
              </a:tr>
            </a:tbl>
          </a:graphicData>
        </a:graphic>
      </p:graphicFrame>
      <p:graphicFrame>
        <p:nvGraphicFramePr>
          <p:cNvPr id="406" name="Tabella 2"/>
          <p:cNvGraphicFramePr/>
          <p:nvPr>
            <p:extLst>
              <p:ext uri="{D42A27DB-BD31-4B8C-83A1-F6EECF244321}">
                <p14:modId xmlns:p14="http://schemas.microsoft.com/office/powerpoint/2010/main" val="1039400046"/>
              </p:ext>
            </p:extLst>
          </p:nvPr>
        </p:nvGraphicFramePr>
        <p:xfrm>
          <a:off x="988484" y="4493347"/>
          <a:ext cx="10221382" cy="2133221"/>
        </p:xfrm>
        <a:graphic>
          <a:graphicData uri="http://schemas.openxmlformats.org/drawingml/2006/table">
            <a:tbl>
              <a:tblPr>
                <a:effectLst>
                  <a:outerShdw blurRad="50800" dist="38100" dir="2700000" algn="tl" rotWithShape="0">
                    <a:prstClr val="black">
                      <a:alpha val="40000"/>
                    </a:prstClr>
                  </a:outerShdw>
                  <a:reflection blurRad="6350" stA="52000" endA="300" endPos="35000" dir="5400000" sy="-100000" algn="bl" rotWithShape="0"/>
                </a:effectLst>
                <a:tableStyleId>{4C3C2611-4C71-4FC5-86AE-919BDF0F9419}</a:tableStyleId>
              </a:tblPr>
              <a:tblGrid>
                <a:gridCol w="1897591">
                  <a:extLst>
                    <a:ext uri="{9D8B030D-6E8A-4147-A177-3AD203B41FA5}">
                      <a16:colId xmlns:a16="http://schemas.microsoft.com/office/drawing/2014/main" val="20000"/>
                    </a:ext>
                  </a:extLst>
                </a:gridCol>
                <a:gridCol w="6089435">
                  <a:extLst>
                    <a:ext uri="{9D8B030D-6E8A-4147-A177-3AD203B41FA5}">
                      <a16:colId xmlns:a16="http://schemas.microsoft.com/office/drawing/2014/main" val="20001"/>
                    </a:ext>
                  </a:extLst>
                </a:gridCol>
                <a:gridCol w="2234356">
                  <a:extLst>
                    <a:ext uri="{9D8B030D-6E8A-4147-A177-3AD203B41FA5}">
                      <a16:colId xmlns:a16="http://schemas.microsoft.com/office/drawing/2014/main" val="20002"/>
                    </a:ext>
                  </a:extLst>
                </a:gridCol>
              </a:tblGrid>
              <a:tr h="241398">
                <a:tc>
                  <a:txBody>
                    <a:bodyPr/>
                    <a:lstStyle/>
                    <a:p>
                      <a:pPr algn="l">
                        <a:defRPr sz="1800"/>
                      </a:pPr>
                      <a:r>
                        <a:rPr sz="1100" b="1">
                          <a:solidFill>
                            <a:srgbClr val="FFFFFF"/>
                          </a:solidFill>
                          <a:latin typeface="+mn-lt"/>
                          <a:ea typeface="+mn-ea"/>
                          <a:cs typeface="+mn-cs"/>
                          <a:sym typeface="Calibri"/>
                        </a:rPr>
                        <a:t>NOME VARIABILE</a:t>
                      </a:r>
                    </a:p>
                  </a:txBody>
                  <a:tcPr marL="9525" marR="9525" marT="9525" marB="9525" anchor="b" horzOverflow="overflow">
                    <a:lnL w="6350">
                      <a:solidFill>
                        <a:srgbClr val="8EA9DB"/>
                      </a:solidFill>
                    </a:lnL>
                    <a:lnR w="12700">
                      <a:miter lim="400000"/>
                    </a:lnR>
                    <a:lnT w="6350">
                      <a:solidFill>
                        <a:srgbClr val="8EA9DB"/>
                      </a:solidFill>
                    </a:lnT>
                    <a:lnB w="6350">
                      <a:solidFill>
                        <a:srgbClr val="8EA9DB"/>
                      </a:solidFill>
                    </a:lnB>
                    <a:solidFill>
                      <a:srgbClr val="1F4E78"/>
                    </a:solidFill>
                  </a:tcPr>
                </a:tc>
                <a:tc>
                  <a:txBody>
                    <a:bodyPr/>
                    <a:lstStyle/>
                    <a:p>
                      <a:pPr algn="l">
                        <a:defRPr sz="1800"/>
                      </a:pPr>
                      <a:r>
                        <a:rPr sz="1100" b="1">
                          <a:solidFill>
                            <a:srgbClr val="FFFFFF"/>
                          </a:solidFill>
                          <a:latin typeface="+mn-lt"/>
                          <a:ea typeface="+mn-ea"/>
                          <a:cs typeface="+mn-cs"/>
                          <a:sym typeface="Calibri"/>
                        </a:rPr>
                        <a:t>DESCRIZIONE VARIABILE</a:t>
                      </a:r>
                    </a:p>
                  </a:txBody>
                  <a:tcPr marL="9525" marR="9525" marT="9525" marB="9525" anchor="b" horzOverflow="overflow">
                    <a:lnL w="12700">
                      <a:miter lim="400000"/>
                    </a:lnL>
                    <a:lnR w="12700">
                      <a:miter lim="400000"/>
                    </a:lnR>
                    <a:lnT w="6350">
                      <a:solidFill>
                        <a:srgbClr val="8EA9DB"/>
                      </a:solidFill>
                    </a:lnT>
                    <a:lnB w="6350">
                      <a:solidFill>
                        <a:srgbClr val="8EA9DB"/>
                      </a:solidFill>
                    </a:lnB>
                    <a:solidFill>
                      <a:srgbClr val="1F4E78"/>
                    </a:solidFill>
                  </a:tcPr>
                </a:tc>
                <a:tc>
                  <a:txBody>
                    <a:bodyPr/>
                    <a:lstStyle/>
                    <a:p>
                      <a:pPr algn="l">
                        <a:defRPr sz="1800"/>
                      </a:pPr>
                      <a:r>
                        <a:rPr sz="1100" b="1">
                          <a:solidFill>
                            <a:srgbClr val="FFFFFF"/>
                          </a:solidFill>
                          <a:latin typeface="+mn-lt"/>
                          <a:ea typeface="+mn-ea"/>
                          <a:cs typeface="+mn-cs"/>
                          <a:sym typeface="Calibri"/>
                        </a:rPr>
                        <a:t>TIPOLOGIA VARIABILE</a:t>
                      </a:r>
                    </a:p>
                  </a:txBody>
                  <a:tcPr marL="9525" marR="9525" marT="9525" marB="9525" anchor="b" horzOverflow="overflow">
                    <a:lnL w="12700">
                      <a:miter lim="400000"/>
                    </a:lnL>
                    <a:lnR w="6350">
                      <a:solidFill>
                        <a:srgbClr val="8EA9DB"/>
                      </a:solidFill>
                    </a:lnR>
                    <a:lnT w="6350">
                      <a:solidFill>
                        <a:srgbClr val="8EA9DB"/>
                      </a:solidFill>
                    </a:lnT>
                    <a:lnB w="6350">
                      <a:solidFill>
                        <a:srgbClr val="8EA9DB"/>
                      </a:solidFill>
                    </a:lnB>
                    <a:solidFill>
                      <a:srgbClr val="1F4E78"/>
                    </a:solidFill>
                  </a:tcPr>
                </a:tc>
                <a:extLst>
                  <a:ext uri="{0D108BD9-81ED-4DB2-BD59-A6C34878D82A}">
                    <a16:rowId xmlns:a16="http://schemas.microsoft.com/office/drawing/2014/main" val="10000"/>
                  </a:ext>
                </a:extLst>
              </a:tr>
              <a:tr h="235775">
                <a:tc>
                  <a:txBody>
                    <a:bodyPr/>
                    <a:lstStyle/>
                    <a:p>
                      <a:pPr algn="l">
                        <a:defRPr sz="1800"/>
                      </a:pPr>
                      <a:r>
                        <a:rPr sz="1100">
                          <a:latin typeface="+mn-lt"/>
                          <a:ea typeface="+mn-ea"/>
                          <a:cs typeface="+mn-cs"/>
                          <a:sym typeface="Calibri"/>
                        </a:rPr>
                        <a:t>TIPO_ALLOGGIO</a:t>
                      </a:r>
                    </a:p>
                  </a:txBody>
                  <a:tcPr marL="9525" marR="9525" marT="9525" marB="9525" anchor="b" horzOverflow="overflow">
                    <a:lnL w="6350">
                      <a:solidFill>
                        <a:srgbClr val="8EA9DB"/>
                      </a:solidFill>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IN QUALE STRUTTURA ALLOGGIA DI SOLITO</a:t>
                      </a:r>
                    </a:p>
                  </a:txBody>
                  <a:tcPr marL="9525" marR="9525" marT="9525" marB="9525" anchor="b" horzOverflow="overflow">
                    <a:lnL w="12700">
                      <a:miter lim="400000"/>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QUALITATIVA NOMINALE</a:t>
                      </a:r>
                    </a:p>
                  </a:txBody>
                  <a:tcPr marL="9525" marR="9525" marT="9525" marB="9525" anchor="b" horzOverflow="overflow">
                    <a:lnL w="12700">
                      <a:miter lim="400000"/>
                    </a:lnL>
                    <a:lnR w="6350">
                      <a:solidFill>
                        <a:srgbClr val="8EA9DB"/>
                      </a:solidFill>
                    </a:lnR>
                    <a:lnT w="6350">
                      <a:solidFill>
                        <a:srgbClr val="8EA9DB"/>
                      </a:solidFill>
                    </a:lnT>
                    <a:lnB w="6350">
                      <a:solidFill>
                        <a:srgbClr val="8EA9DB"/>
                      </a:solidFill>
                    </a:lnB>
                    <a:solidFill>
                      <a:srgbClr val="B4C6E7"/>
                    </a:solidFill>
                  </a:tcPr>
                </a:tc>
                <a:extLst>
                  <a:ext uri="{0D108BD9-81ED-4DB2-BD59-A6C34878D82A}">
                    <a16:rowId xmlns:a16="http://schemas.microsoft.com/office/drawing/2014/main" val="10001"/>
                  </a:ext>
                </a:extLst>
              </a:tr>
              <a:tr h="235775">
                <a:tc>
                  <a:txBody>
                    <a:bodyPr/>
                    <a:lstStyle/>
                    <a:p>
                      <a:pPr algn="l">
                        <a:defRPr sz="1800"/>
                      </a:pPr>
                      <a:r>
                        <a:rPr sz="1100">
                          <a:latin typeface="+mn-lt"/>
                          <a:ea typeface="+mn-ea"/>
                          <a:cs typeface="+mn-cs"/>
                          <a:sym typeface="Calibri"/>
                        </a:rPr>
                        <a:t>HOTEL</a:t>
                      </a:r>
                    </a:p>
                  </a:txBody>
                  <a:tcPr marL="9525" marR="9525" marT="9525" marB="9525" anchor="b" horzOverflow="overflow">
                    <a:lnL w="6350">
                      <a:solidFill>
                        <a:srgbClr val="8EA9DB"/>
                      </a:solidFill>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IN QUALE STRUTTURA ALLOGGIA DI SOLITO</a:t>
                      </a:r>
                    </a:p>
                  </a:txBody>
                  <a:tcPr marL="9525" marR="9525" marT="9525" marB="9525" anchor="b" horzOverflow="overflow">
                    <a:lnL w="12700">
                      <a:miter lim="400000"/>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QUALITATIVA NOMINALE</a:t>
                      </a:r>
                    </a:p>
                  </a:txBody>
                  <a:tcPr marL="9525" marR="9525" marT="9525" marB="9525" anchor="b" horzOverflow="overflow">
                    <a:lnL w="12700">
                      <a:miter lim="400000"/>
                    </a:lnL>
                    <a:lnR w="6350">
                      <a:solidFill>
                        <a:srgbClr val="8EA9DB"/>
                      </a:solidFill>
                    </a:lnR>
                    <a:lnT w="6350">
                      <a:solidFill>
                        <a:srgbClr val="8EA9DB"/>
                      </a:solidFill>
                    </a:lnT>
                    <a:lnB w="6350">
                      <a:solidFill>
                        <a:srgbClr val="8EA9DB"/>
                      </a:solidFill>
                    </a:lnB>
                    <a:solidFill>
                      <a:srgbClr val="B4C6E7"/>
                    </a:solidFill>
                  </a:tcPr>
                </a:tc>
                <a:extLst>
                  <a:ext uri="{0D108BD9-81ED-4DB2-BD59-A6C34878D82A}">
                    <a16:rowId xmlns:a16="http://schemas.microsoft.com/office/drawing/2014/main" val="10002"/>
                  </a:ext>
                </a:extLst>
              </a:tr>
              <a:tr h="235775">
                <a:tc>
                  <a:txBody>
                    <a:bodyPr/>
                    <a:lstStyle/>
                    <a:p>
                      <a:pPr algn="l">
                        <a:defRPr sz="1800"/>
                      </a:pPr>
                      <a:r>
                        <a:rPr sz="1100">
                          <a:latin typeface="+mn-lt"/>
                          <a:ea typeface="+mn-ea"/>
                          <a:cs typeface="+mn-cs"/>
                          <a:sym typeface="Calibri"/>
                        </a:rPr>
                        <a:t>OSTELLO</a:t>
                      </a:r>
                    </a:p>
                  </a:txBody>
                  <a:tcPr marL="9525" marR="9525" marT="9525" marB="9525" anchor="b" horzOverflow="overflow">
                    <a:lnL w="6350">
                      <a:solidFill>
                        <a:srgbClr val="8EA9DB"/>
                      </a:solidFill>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IN QUALE STRUTTURA ALLOGGIA DI SOLITO</a:t>
                      </a:r>
                    </a:p>
                  </a:txBody>
                  <a:tcPr marL="9525" marR="9525" marT="9525" marB="9525" anchor="b" horzOverflow="overflow">
                    <a:lnL w="12700">
                      <a:miter lim="400000"/>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QUALITATIVA NOMINALE</a:t>
                      </a:r>
                    </a:p>
                  </a:txBody>
                  <a:tcPr marL="9525" marR="9525" marT="9525" marB="9525" anchor="b" horzOverflow="overflow">
                    <a:lnL w="12700">
                      <a:miter lim="400000"/>
                    </a:lnL>
                    <a:lnR w="6350">
                      <a:solidFill>
                        <a:srgbClr val="8EA9DB"/>
                      </a:solidFill>
                    </a:lnR>
                    <a:lnT w="6350">
                      <a:solidFill>
                        <a:srgbClr val="8EA9DB"/>
                      </a:solidFill>
                    </a:lnT>
                    <a:lnB w="6350">
                      <a:solidFill>
                        <a:srgbClr val="8EA9DB"/>
                      </a:solidFill>
                    </a:lnB>
                    <a:solidFill>
                      <a:srgbClr val="B4C6E7"/>
                    </a:solidFill>
                  </a:tcPr>
                </a:tc>
                <a:extLst>
                  <a:ext uri="{0D108BD9-81ED-4DB2-BD59-A6C34878D82A}">
                    <a16:rowId xmlns:a16="http://schemas.microsoft.com/office/drawing/2014/main" val="10003"/>
                  </a:ext>
                </a:extLst>
              </a:tr>
              <a:tr h="235775">
                <a:tc>
                  <a:txBody>
                    <a:bodyPr/>
                    <a:lstStyle/>
                    <a:p>
                      <a:pPr algn="l">
                        <a:defRPr sz="1800"/>
                      </a:pPr>
                      <a:r>
                        <a:rPr sz="1100">
                          <a:latin typeface="+mn-lt"/>
                          <a:ea typeface="+mn-ea"/>
                          <a:cs typeface="+mn-cs"/>
                          <a:sym typeface="Calibri"/>
                        </a:rPr>
                        <a:t>B_B</a:t>
                      </a:r>
                    </a:p>
                  </a:txBody>
                  <a:tcPr marL="9525" marR="9525" marT="9525" marB="9525" anchor="b" horzOverflow="overflow">
                    <a:lnL w="6350">
                      <a:solidFill>
                        <a:srgbClr val="8EA9DB"/>
                      </a:solidFill>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IN QUALE STRUTTURA ALLOGGIA DI SOLITO</a:t>
                      </a:r>
                    </a:p>
                  </a:txBody>
                  <a:tcPr marL="9525" marR="9525" marT="9525" marB="9525" anchor="b" horzOverflow="overflow">
                    <a:lnL w="12700">
                      <a:miter lim="400000"/>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QUALITATIVA NOMINALE</a:t>
                      </a:r>
                    </a:p>
                  </a:txBody>
                  <a:tcPr marL="9525" marR="9525" marT="9525" marB="9525" anchor="b" horzOverflow="overflow">
                    <a:lnL w="12700">
                      <a:miter lim="400000"/>
                    </a:lnL>
                    <a:lnR w="6350">
                      <a:solidFill>
                        <a:srgbClr val="8EA9DB"/>
                      </a:solidFill>
                    </a:lnR>
                    <a:lnT w="6350">
                      <a:solidFill>
                        <a:srgbClr val="8EA9DB"/>
                      </a:solidFill>
                    </a:lnT>
                    <a:lnB w="6350">
                      <a:solidFill>
                        <a:srgbClr val="8EA9DB"/>
                      </a:solidFill>
                    </a:lnB>
                    <a:solidFill>
                      <a:srgbClr val="B4C6E7"/>
                    </a:solidFill>
                  </a:tcPr>
                </a:tc>
                <a:extLst>
                  <a:ext uri="{0D108BD9-81ED-4DB2-BD59-A6C34878D82A}">
                    <a16:rowId xmlns:a16="http://schemas.microsoft.com/office/drawing/2014/main" val="10004"/>
                  </a:ext>
                </a:extLst>
              </a:tr>
              <a:tr h="235775">
                <a:tc>
                  <a:txBody>
                    <a:bodyPr/>
                    <a:lstStyle/>
                    <a:p>
                      <a:pPr algn="l">
                        <a:defRPr sz="1800"/>
                      </a:pPr>
                      <a:r>
                        <a:rPr sz="1100">
                          <a:latin typeface="+mn-lt"/>
                          <a:ea typeface="+mn-ea"/>
                          <a:cs typeface="+mn-cs"/>
                          <a:sym typeface="Calibri"/>
                        </a:rPr>
                        <a:t>APPART</a:t>
                      </a:r>
                    </a:p>
                  </a:txBody>
                  <a:tcPr marL="9525" marR="9525" marT="9525" marB="9525" anchor="b" horzOverflow="overflow">
                    <a:lnL w="6350">
                      <a:solidFill>
                        <a:srgbClr val="8EA9DB"/>
                      </a:solidFill>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IN QUALE STRUTTURA ALLOGGIA DI SOLITO</a:t>
                      </a:r>
                    </a:p>
                  </a:txBody>
                  <a:tcPr marL="9525" marR="9525" marT="9525" marB="9525" anchor="b" horzOverflow="overflow">
                    <a:lnL w="12700">
                      <a:miter lim="400000"/>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QUALITATIVA NOMINALE</a:t>
                      </a:r>
                    </a:p>
                  </a:txBody>
                  <a:tcPr marL="9525" marR="9525" marT="9525" marB="9525" anchor="b" horzOverflow="overflow">
                    <a:lnL w="12700">
                      <a:miter lim="400000"/>
                    </a:lnL>
                    <a:lnR w="6350">
                      <a:solidFill>
                        <a:srgbClr val="8EA9DB"/>
                      </a:solidFill>
                    </a:lnR>
                    <a:lnT w="6350">
                      <a:solidFill>
                        <a:srgbClr val="8EA9DB"/>
                      </a:solidFill>
                    </a:lnT>
                    <a:lnB w="6350">
                      <a:solidFill>
                        <a:srgbClr val="8EA9DB"/>
                      </a:solidFill>
                    </a:lnB>
                    <a:solidFill>
                      <a:srgbClr val="B4C6E7"/>
                    </a:solidFill>
                  </a:tcPr>
                </a:tc>
                <a:extLst>
                  <a:ext uri="{0D108BD9-81ED-4DB2-BD59-A6C34878D82A}">
                    <a16:rowId xmlns:a16="http://schemas.microsoft.com/office/drawing/2014/main" val="10005"/>
                  </a:ext>
                </a:extLst>
              </a:tr>
              <a:tr h="235775">
                <a:tc>
                  <a:txBody>
                    <a:bodyPr/>
                    <a:lstStyle/>
                    <a:p>
                      <a:pPr algn="l">
                        <a:defRPr sz="1800"/>
                      </a:pPr>
                      <a:r>
                        <a:rPr sz="1100">
                          <a:latin typeface="+mn-lt"/>
                          <a:ea typeface="+mn-ea"/>
                          <a:cs typeface="+mn-cs"/>
                          <a:sym typeface="Calibri"/>
                        </a:rPr>
                        <a:t>ALTRO</a:t>
                      </a:r>
                    </a:p>
                  </a:txBody>
                  <a:tcPr marL="9525" marR="9525" marT="9525" marB="9525" anchor="b" horzOverflow="overflow">
                    <a:lnL w="6350">
                      <a:solidFill>
                        <a:srgbClr val="8EA9DB"/>
                      </a:solidFill>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IN QUALE STRUTTURA ALLOGGIA DI SOLITO</a:t>
                      </a:r>
                    </a:p>
                  </a:txBody>
                  <a:tcPr marL="9525" marR="9525" marT="9525" marB="9525" anchor="b" horzOverflow="overflow">
                    <a:lnL w="12700">
                      <a:miter lim="400000"/>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QUALITATIVA NOMINALE</a:t>
                      </a:r>
                    </a:p>
                  </a:txBody>
                  <a:tcPr marL="9525" marR="9525" marT="9525" marB="9525" anchor="b" horzOverflow="overflow">
                    <a:lnL w="12700">
                      <a:miter lim="400000"/>
                    </a:lnL>
                    <a:lnR w="6350">
                      <a:solidFill>
                        <a:srgbClr val="8EA9DB"/>
                      </a:solidFill>
                    </a:lnR>
                    <a:lnT w="6350">
                      <a:solidFill>
                        <a:srgbClr val="8EA9DB"/>
                      </a:solidFill>
                    </a:lnT>
                    <a:lnB w="6350">
                      <a:solidFill>
                        <a:srgbClr val="8EA9DB"/>
                      </a:solidFill>
                    </a:lnB>
                    <a:solidFill>
                      <a:srgbClr val="B4C6E7"/>
                    </a:solidFill>
                  </a:tcPr>
                </a:tc>
                <a:extLst>
                  <a:ext uri="{0D108BD9-81ED-4DB2-BD59-A6C34878D82A}">
                    <a16:rowId xmlns:a16="http://schemas.microsoft.com/office/drawing/2014/main" val="10006"/>
                  </a:ext>
                </a:extLst>
              </a:tr>
              <a:tr h="235775">
                <a:tc>
                  <a:txBody>
                    <a:bodyPr/>
                    <a:lstStyle/>
                    <a:p>
                      <a:pPr algn="l">
                        <a:defRPr sz="1800"/>
                      </a:pPr>
                      <a:r>
                        <a:rPr sz="1100">
                          <a:latin typeface="+mn-lt"/>
                          <a:ea typeface="+mn-ea"/>
                          <a:cs typeface="+mn-cs"/>
                          <a:sym typeface="Calibri"/>
                        </a:rPr>
                        <a:t>VIAGGI_ANNO</a:t>
                      </a:r>
                    </a:p>
                  </a:txBody>
                  <a:tcPr marL="9525" marR="9525" marT="9525" marB="9525" anchor="b" horzOverflow="overflow">
                    <a:lnL w="6350">
                      <a:solidFill>
                        <a:srgbClr val="8EA9DB"/>
                      </a:solidFill>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QUANTI VIAGGI IN UN ANNO</a:t>
                      </a:r>
                    </a:p>
                  </a:txBody>
                  <a:tcPr marL="9525" marR="9525" marT="9525" marB="9525" anchor="b" horzOverflow="overflow">
                    <a:lnL w="12700">
                      <a:miter lim="400000"/>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QUANTITATIVA DISCRETA</a:t>
                      </a:r>
                    </a:p>
                  </a:txBody>
                  <a:tcPr marL="9525" marR="9525" marT="9525" marB="9525" anchor="b" horzOverflow="overflow">
                    <a:lnL w="12700">
                      <a:miter lim="400000"/>
                    </a:lnL>
                    <a:lnR w="6350">
                      <a:solidFill>
                        <a:srgbClr val="8EA9DB"/>
                      </a:solidFill>
                    </a:lnR>
                    <a:lnT w="6350">
                      <a:solidFill>
                        <a:srgbClr val="8EA9DB"/>
                      </a:solidFill>
                    </a:lnT>
                    <a:lnB w="6350">
                      <a:solidFill>
                        <a:srgbClr val="8EA9DB"/>
                      </a:solidFill>
                    </a:lnB>
                    <a:solidFill>
                      <a:srgbClr val="B4C6E7"/>
                    </a:solidFill>
                  </a:tcPr>
                </a:tc>
                <a:extLst>
                  <a:ext uri="{0D108BD9-81ED-4DB2-BD59-A6C34878D82A}">
                    <a16:rowId xmlns:a16="http://schemas.microsoft.com/office/drawing/2014/main" val="10007"/>
                  </a:ext>
                </a:extLst>
              </a:tr>
              <a:tr h="241398">
                <a:tc>
                  <a:txBody>
                    <a:bodyPr/>
                    <a:lstStyle/>
                    <a:p>
                      <a:pPr algn="l">
                        <a:defRPr sz="1800"/>
                      </a:pPr>
                      <a:r>
                        <a:rPr sz="1100">
                          <a:latin typeface="+mn-lt"/>
                          <a:ea typeface="+mn-ea"/>
                          <a:cs typeface="+mn-cs"/>
                          <a:sym typeface="Calibri"/>
                        </a:rPr>
                        <a:t>INC_COVID</a:t>
                      </a:r>
                    </a:p>
                  </a:txBody>
                  <a:tcPr marL="9525" marR="9525" marT="9525" marB="9525" anchor="b" horzOverflow="overflow">
                    <a:lnL w="6350">
                      <a:solidFill>
                        <a:srgbClr val="8EA9DB"/>
                      </a:solidFill>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QUANTA INCIDENZA HA IL COVID SUL MODO DI VIAGGIARE</a:t>
                      </a:r>
                    </a:p>
                  </a:txBody>
                  <a:tcPr marL="9525" marR="9525" marT="9525" marB="9525" anchor="b" horzOverflow="overflow">
                    <a:lnL w="12700">
                      <a:miter lim="400000"/>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dirty="0">
                          <a:latin typeface="+mn-lt"/>
                          <a:ea typeface="+mn-ea"/>
                          <a:cs typeface="+mn-cs"/>
                          <a:sym typeface="Calibri"/>
                        </a:rPr>
                        <a:t>QUALITATIVA ORDINALE</a:t>
                      </a:r>
                    </a:p>
                  </a:txBody>
                  <a:tcPr marL="9525" marR="9525" marT="9525" marB="9525" anchor="b" horzOverflow="overflow">
                    <a:lnL w="12700">
                      <a:miter lim="400000"/>
                    </a:lnL>
                    <a:lnR w="6350">
                      <a:solidFill>
                        <a:srgbClr val="8EA9DB"/>
                      </a:solidFill>
                    </a:lnR>
                    <a:lnT w="6350">
                      <a:solidFill>
                        <a:srgbClr val="8EA9DB"/>
                      </a:solidFill>
                    </a:lnT>
                    <a:lnB w="6350">
                      <a:solidFill>
                        <a:srgbClr val="8EA9DB"/>
                      </a:solidFill>
                    </a:lnB>
                    <a:solidFill>
                      <a:srgbClr val="B4C6E7"/>
                    </a:solidFill>
                  </a:tcPr>
                </a:tc>
                <a:extLst>
                  <a:ext uri="{0D108BD9-81ED-4DB2-BD59-A6C34878D82A}">
                    <a16:rowId xmlns:a16="http://schemas.microsoft.com/office/drawing/2014/main" val="10008"/>
                  </a:ext>
                </a:extLst>
              </a:tr>
            </a:tbl>
          </a:graphicData>
        </a:graphic>
      </p:graphicFrame>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Rettangolo 7"/>
          <p:cNvSpPr/>
          <p:nvPr/>
        </p:nvSpPr>
        <p:spPr>
          <a:xfrm>
            <a:off x="191770" y="3970644"/>
            <a:ext cx="5830437" cy="2804634"/>
          </a:xfrm>
          <a:prstGeom prst="rect">
            <a:avLst/>
          </a:prstGeom>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path path="circle">
              <a:fillToRect l="50000" t="50000" r="50000" b="50000"/>
            </a:path>
            <a:tileRect/>
          </a:gradFill>
          <a:ln w="25400">
            <a:solidFill>
              <a:srgbClr val="FAD9C2"/>
            </a:solidFill>
            <a:miter/>
          </a:ln>
          <a:scene3d>
            <a:camera prst="orthographicFront"/>
            <a:lightRig rig="threePt" dir="t"/>
          </a:scene3d>
          <a:sp3d>
            <a:bevelT prst="angle"/>
          </a:sp3d>
        </p:spPr>
        <p:txBody>
          <a:bodyPr lIns="45718" tIns="45718" rIns="45718" bIns="45718" anchor="ctr"/>
          <a:lstStyle/>
          <a:p>
            <a:pPr algn="ctr">
              <a:defRPr>
                <a:solidFill>
                  <a:srgbClr val="FFFFFF"/>
                </a:solidFill>
                <a:latin typeface="+mn-lt"/>
                <a:ea typeface="+mn-ea"/>
                <a:cs typeface="+mn-cs"/>
                <a:sym typeface="Calibri"/>
              </a:defRPr>
            </a:pPr>
            <a:endParaRPr/>
          </a:p>
        </p:txBody>
      </p:sp>
      <p:sp>
        <p:nvSpPr>
          <p:cNvPr id="270" name="Rettangolo 7"/>
          <p:cNvSpPr/>
          <p:nvPr/>
        </p:nvSpPr>
        <p:spPr>
          <a:xfrm>
            <a:off x="6187004" y="1133688"/>
            <a:ext cx="5830438" cy="2741957"/>
          </a:xfrm>
          <a:prstGeom prst="rect">
            <a:avLst/>
          </a:prstGeom>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path path="circle">
              <a:fillToRect l="50000" t="50000" r="50000" b="50000"/>
            </a:path>
            <a:tileRect/>
          </a:gradFill>
          <a:ln w="25400">
            <a:solidFill>
              <a:srgbClr val="FAD9C2"/>
            </a:solidFill>
            <a:miter/>
          </a:ln>
          <a:scene3d>
            <a:camera prst="orthographicFront"/>
            <a:lightRig rig="threePt" dir="t"/>
          </a:scene3d>
          <a:sp3d>
            <a:bevelT prst="angle"/>
          </a:sp3d>
        </p:spPr>
        <p:txBody>
          <a:bodyPr lIns="45718" tIns="45718" rIns="45718" bIns="45718" anchor="ctr"/>
          <a:lstStyle/>
          <a:p>
            <a:pPr algn="ctr">
              <a:defRPr>
                <a:solidFill>
                  <a:srgbClr val="FFFFFF"/>
                </a:solidFill>
                <a:latin typeface="+mn-lt"/>
                <a:ea typeface="+mn-ea"/>
                <a:cs typeface="+mn-cs"/>
                <a:sym typeface="Calibri"/>
              </a:defRPr>
            </a:pPr>
            <a:endParaRPr/>
          </a:p>
        </p:txBody>
      </p:sp>
      <p:sp>
        <p:nvSpPr>
          <p:cNvPr id="271" name="Rettangolo 7"/>
          <p:cNvSpPr/>
          <p:nvPr/>
        </p:nvSpPr>
        <p:spPr>
          <a:xfrm>
            <a:off x="191770" y="1133688"/>
            <a:ext cx="5830437" cy="2741957"/>
          </a:xfrm>
          <a:prstGeom prst="rect">
            <a:avLst/>
          </a:prstGeom>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path path="circle">
              <a:fillToRect l="50000" t="50000" r="50000" b="50000"/>
            </a:path>
            <a:tileRect/>
          </a:gradFill>
          <a:ln w="25400">
            <a:solidFill>
              <a:srgbClr val="FAD9C2"/>
            </a:solidFill>
            <a:miter/>
          </a:ln>
          <a:scene3d>
            <a:camera prst="orthographicFront"/>
            <a:lightRig rig="threePt" dir="t"/>
          </a:scene3d>
          <a:sp3d>
            <a:bevelT prst="angle"/>
          </a:sp3d>
        </p:spPr>
        <p:txBody>
          <a:bodyPr lIns="45718" tIns="45718" rIns="45718" bIns="45718" anchor="ctr"/>
          <a:lstStyle/>
          <a:p>
            <a:pPr algn="ctr">
              <a:defRPr>
                <a:solidFill>
                  <a:srgbClr val="FFFFFF"/>
                </a:solidFill>
                <a:latin typeface="+mn-lt"/>
                <a:ea typeface="+mn-ea"/>
                <a:cs typeface="+mn-cs"/>
                <a:sym typeface="Calibri"/>
              </a:defRPr>
            </a:pPr>
            <a:endParaRPr/>
          </a:p>
        </p:txBody>
      </p:sp>
      <p:sp>
        <p:nvSpPr>
          <p:cNvPr id="272" name="Titolo 1"/>
          <p:cNvSpPr txBox="1">
            <a:spLocks noGrp="1"/>
          </p:cNvSpPr>
          <p:nvPr>
            <p:ph type="title"/>
          </p:nvPr>
        </p:nvSpPr>
        <p:spPr>
          <a:xfrm>
            <a:off x="1378800" y="-2"/>
            <a:ext cx="9437511" cy="1108289"/>
          </a:xfrm>
          <a:prstGeom prst="rect">
            <a:avLst/>
          </a:prstGeom>
          <a:effectLst>
            <a:outerShdw blurRad="50800" dist="38100" dir="2700000" algn="tl" rotWithShape="0">
              <a:prstClr val="black">
                <a:alpha val="40000"/>
              </a:prstClr>
            </a:outerShdw>
          </a:effectLst>
        </p:spPr>
        <p:txBody>
          <a:bodyPr/>
          <a:lstStyle>
            <a:lvl1pPr>
              <a:defRPr sz="5800">
                <a:latin typeface="Amasis MT Pro Black"/>
                <a:ea typeface="Amasis MT Pro Black"/>
                <a:cs typeface="Amasis MT Pro Black"/>
                <a:sym typeface="Amasis MT Pro Black"/>
              </a:defRPr>
            </a:lvl1pPr>
          </a:lstStyle>
          <a:p>
            <a:r>
              <a:rPr dirty="0"/>
              <a:t>INDICE (2/2)</a:t>
            </a:r>
          </a:p>
        </p:txBody>
      </p:sp>
      <p:sp>
        <p:nvSpPr>
          <p:cNvPr id="273" name="Sottotitolo 2"/>
          <p:cNvSpPr txBox="1">
            <a:spLocks noGrp="1"/>
          </p:cNvSpPr>
          <p:nvPr>
            <p:ph type="body" sz="half" idx="1"/>
          </p:nvPr>
        </p:nvSpPr>
        <p:spPr>
          <a:xfrm>
            <a:off x="373634" y="1340685"/>
            <a:ext cx="5739732" cy="3781781"/>
          </a:xfrm>
          <a:prstGeom prst="rect">
            <a:avLst/>
          </a:prstGeom>
        </p:spPr>
        <p:txBody>
          <a:bodyPr/>
          <a:lstStyle/>
          <a:p>
            <a:pPr algn="l">
              <a:lnSpc>
                <a:spcPct val="100000"/>
              </a:lnSpc>
              <a:spcBef>
                <a:spcPts val="0"/>
              </a:spcBef>
              <a:defRPr sz="2000" b="1">
                <a:latin typeface="ABeeZee"/>
                <a:ea typeface="ABeeZee"/>
                <a:cs typeface="ABeeZee"/>
                <a:sym typeface="ABeeZee"/>
              </a:defRPr>
            </a:pPr>
            <a:r>
              <a:rPr dirty="0"/>
              <a:t>4) ANALISI FATTORIALE</a:t>
            </a:r>
            <a:endParaRPr sz="1800" dirty="0"/>
          </a:p>
          <a:p>
            <a:pPr algn="l">
              <a:lnSpc>
                <a:spcPct val="100000"/>
              </a:lnSpc>
              <a:spcBef>
                <a:spcPts val="0"/>
              </a:spcBef>
              <a:defRPr sz="2000">
                <a:latin typeface="ABeeZee"/>
                <a:ea typeface="ABeeZee"/>
                <a:cs typeface="ABeeZee"/>
                <a:sym typeface="ABeeZee"/>
              </a:defRPr>
            </a:pPr>
            <a:r>
              <a:rPr dirty="0"/>
              <a:t>4.1 OBIETTIVI DELL’ANALISI FATTORIALE </a:t>
            </a:r>
            <a:endParaRPr sz="1800" dirty="0"/>
          </a:p>
          <a:p>
            <a:pPr algn="l">
              <a:lnSpc>
                <a:spcPct val="100000"/>
              </a:lnSpc>
              <a:spcBef>
                <a:spcPts val="0"/>
              </a:spcBef>
              <a:defRPr sz="2000">
                <a:latin typeface="ABeeZee"/>
                <a:ea typeface="ABeeZee"/>
                <a:cs typeface="ABeeZee"/>
                <a:sym typeface="ABeeZee"/>
              </a:defRPr>
            </a:pPr>
            <a:r>
              <a:rPr dirty="0"/>
              <a:t>4.2) LE VARIABILI SCELTE </a:t>
            </a:r>
            <a:endParaRPr sz="1800" dirty="0"/>
          </a:p>
          <a:p>
            <a:pPr algn="l">
              <a:lnSpc>
                <a:spcPct val="100000"/>
              </a:lnSpc>
              <a:spcBef>
                <a:spcPts val="0"/>
              </a:spcBef>
              <a:defRPr sz="2000">
                <a:latin typeface="ABeeZee"/>
                <a:ea typeface="ABeeZee"/>
                <a:cs typeface="ABeeZee"/>
                <a:sym typeface="ABeeZee"/>
              </a:defRPr>
            </a:pPr>
            <a:r>
              <a:rPr dirty="0"/>
              <a:t>4.3) CORRELAZIONE TRA LE VARIABILI </a:t>
            </a:r>
            <a:endParaRPr sz="1800" dirty="0"/>
          </a:p>
          <a:p>
            <a:pPr algn="l">
              <a:lnSpc>
                <a:spcPct val="100000"/>
              </a:lnSpc>
              <a:spcBef>
                <a:spcPts val="0"/>
              </a:spcBef>
              <a:defRPr sz="2000">
                <a:latin typeface="ABeeZee"/>
                <a:ea typeface="ABeeZee"/>
                <a:cs typeface="ABeeZee"/>
                <a:sym typeface="ABeeZee"/>
              </a:defRPr>
            </a:pPr>
            <a:r>
              <a:rPr dirty="0"/>
              <a:t>4.4) RICERCA DELLE POSSIBILI SOLUZIONI </a:t>
            </a:r>
            <a:endParaRPr sz="1800" dirty="0"/>
          </a:p>
          <a:p>
            <a:pPr algn="l">
              <a:lnSpc>
                <a:spcPct val="100000"/>
              </a:lnSpc>
              <a:spcBef>
                <a:spcPts val="0"/>
              </a:spcBef>
              <a:defRPr sz="2000">
                <a:latin typeface="ABeeZee"/>
                <a:ea typeface="ABeeZee"/>
                <a:cs typeface="ABeeZee"/>
                <a:sym typeface="ABeeZee"/>
              </a:defRPr>
            </a:pPr>
            <a:r>
              <a:rPr dirty="0"/>
              <a:t>4.5) CONFRONTO TRA LE VARIE SOLUZIONI </a:t>
            </a:r>
            <a:endParaRPr sz="1800" dirty="0"/>
          </a:p>
          <a:p>
            <a:pPr algn="l">
              <a:lnSpc>
                <a:spcPct val="100000"/>
              </a:lnSpc>
              <a:spcBef>
                <a:spcPts val="0"/>
              </a:spcBef>
              <a:defRPr sz="2000">
                <a:latin typeface="ABeeZee"/>
                <a:ea typeface="ABeeZee"/>
                <a:cs typeface="ABeeZee"/>
                <a:sym typeface="ABeeZee"/>
              </a:defRPr>
            </a:pPr>
            <a:r>
              <a:rPr dirty="0"/>
              <a:t>4.6) INTERPRETAZIONE E CONCLUSIONI </a:t>
            </a:r>
          </a:p>
        </p:txBody>
      </p:sp>
      <p:sp>
        <p:nvSpPr>
          <p:cNvPr id="274" name="6) REGRESSIONE LOGISTICA…"/>
          <p:cNvSpPr txBox="1"/>
          <p:nvPr/>
        </p:nvSpPr>
        <p:spPr>
          <a:xfrm>
            <a:off x="6306362" y="1221470"/>
            <a:ext cx="5637442" cy="25298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a:defRPr sz="2000" b="1">
                <a:latin typeface="ABeeZee"/>
                <a:ea typeface="ABeeZee"/>
                <a:cs typeface="ABeeZee"/>
                <a:sym typeface="ABeeZee"/>
              </a:defRPr>
            </a:pPr>
            <a:r>
              <a:rPr dirty="0"/>
              <a:t>6) REGRESSIONE LOGISTICA</a:t>
            </a:r>
          </a:p>
          <a:p>
            <a:pPr>
              <a:defRPr sz="2000">
                <a:latin typeface="ABeeZee"/>
                <a:ea typeface="ABeeZee"/>
                <a:cs typeface="ABeeZee"/>
                <a:sym typeface="ABeeZee"/>
              </a:defRPr>
            </a:pPr>
            <a:r>
              <a:rPr dirty="0"/>
              <a:t>6.1) OBIETTIVI DELLA REGRESSIONE </a:t>
            </a:r>
          </a:p>
          <a:p>
            <a:pPr>
              <a:defRPr sz="2000">
                <a:latin typeface="ABeeZee"/>
                <a:ea typeface="ABeeZee"/>
                <a:cs typeface="ABeeZee"/>
                <a:sym typeface="ABeeZee"/>
              </a:defRPr>
            </a:pPr>
            <a:r>
              <a:rPr dirty="0"/>
              <a:t>LOGISTICA</a:t>
            </a:r>
          </a:p>
          <a:p>
            <a:pPr>
              <a:defRPr sz="2000">
                <a:latin typeface="ABeeZee"/>
                <a:ea typeface="ABeeZee"/>
                <a:cs typeface="ABeeZee"/>
                <a:sym typeface="ABeeZee"/>
              </a:defRPr>
            </a:pPr>
            <a:r>
              <a:rPr dirty="0"/>
              <a:t>6.2) STIMA DEL MODELLO</a:t>
            </a:r>
          </a:p>
          <a:p>
            <a:pPr>
              <a:defRPr sz="2000">
                <a:latin typeface="ABeeZee"/>
                <a:ea typeface="ABeeZee"/>
                <a:cs typeface="ABeeZee"/>
                <a:sym typeface="ABeeZee"/>
              </a:defRPr>
            </a:pPr>
            <a:r>
              <a:rPr dirty="0"/>
              <a:t>6.3) APPLICAZIONE DEL METODO STEPWISE </a:t>
            </a:r>
          </a:p>
          <a:p>
            <a:pPr>
              <a:defRPr sz="2000">
                <a:latin typeface="ABeeZee"/>
                <a:ea typeface="ABeeZee"/>
                <a:cs typeface="ABeeZee"/>
                <a:sym typeface="ABeeZee"/>
              </a:defRPr>
            </a:pPr>
            <a:r>
              <a:rPr dirty="0"/>
              <a:t>6.4) BONTA’ DEL MODELLO</a:t>
            </a:r>
          </a:p>
          <a:p>
            <a:pPr>
              <a:defRPr sz="2000">
                <a:latin typeface="ABeeZee"/>
                <a:ea typeface="ABeeZee"/>
                <a:cs typeface="ABeeZee"/>
                <a:sym typeface="ABeeZee"/>
              </a:defRPr>
            </a:pPr>
            <a:r>
              <a:rPr dirty="0"/>
              <a:t>6.5) INTERPRETAZIONE DEI COEFFICIENTI </a:t>
            </a:r>
          </a:p>
          <a:p>
            <a:pPr>
              <a:defRPr sz="2000">
                <a:latin typeface="ABeeZee"/>
                <a:ea typeface="ABeeZee"/>
                <a:cs typeface="ABeeZee"/>
                <a:sym typeface="ABeeZee"/>
              </a:defRPr>
            </a:pPr>
            <a:r>
              <a:rPr dirty="0"/>
              <a:t>6.6) CONCLUSIONI </a:t>
            </a:r>
          </a:p>
        </p:txBody>
      </p:sp>
      <p:sp>
        <p:nvSpPr>
          <p:cNvPr id="275" name="5) REGRESSIONE LINEARE…"/>
          <p:cNvSpPr txBox="1"/>
          <p:nvPr/>
        </p:nvSpPr>
        <p:spPr>
          <a:xfrm>
            <a:off x="407654" y="4082642"/>
            <a:ext cx="6060858" cy="25298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defRPr sz="2000" b="1">
                <a:latin typeface="ABeeZee"/>
                <a:ea typeface="ABeeZee"/>
                <a:cs typeface="ABeeZee"/>
                <a:sym typeface="ABeeZee"/>
              </a:defRPr>
            </a:pPr>
            <a:r>
              <a:rPr dirty="0"/>
              <a:t>5) REGRESSIONE LINEARE </a:t>
            </a:r>
          </a:p>
          <a:p>
            <a:pPr>
              <a:defRPr sz="2000">
                <a:latin typeface="ABeeZee"/>
                <a:ea typeface="ABeeZee"/>
                <a:cs typeface="ABeeZee"/>
                <a:sym typeface="ABeeZee"/>
              </a:defRPr>
            </a:pPr>
            <a:r>
              <a:rPr dirty="0"/>
              <a:t>5.1) OBIETTIVI DELLA REGRESSIONE LINEARE </a:t>
            </a:r>
          </a:p>
          <a:p>
            <a:pPr>
              <a:defRPr sz="2000">
                <a:latin typeface="ABeeZee"/>
                <a:ea typeface="ABeeZee"/>
                <a:cs typeface="ABeeZee"/>
                <a:sym typeface="ABeeZee"/>
              </a:defRPr>
            </a:pPr>
            <a:r>
              <a:rPr dirty="0"/>
              <a:t>5.2) MULTICOLLINEARITA’</a:t>
            </a:r>
          </a:p>
          <a:p>
            <a:pPr>
              <a:defRPr sz="2000">
                <a:latin typeface="ABeeZee"/>
                <a:ea typeface="ABeeZee"/>
                <a:cs typeface="ABeeZee"/>
                <a:sym typeface="ABeeZee"/>
              </a:defRPr>
            </a:pPr>
            <a:r>
              <a:rPr dirty="0"/>
              <a:t>5.3) BONTA’ DEL MODELLO</a:t>
            </a:r>
          </a:p>
          <a:p>
            <a:pPr>
              <a:defRPr sz="2000">
                <a:latin typeface="ABeeZee"/>
                <a:ea typeface="ABeeZee"/>
                <a:cs typeface="ABeeZee"/>
                <a:sym typeface="ABeeZee"/>
              </a:defRPr>
            </a:pPr>
            <a:r>
              <a:rPr dirty="0"/>
              <a:t>5.4) METODO STEPWISE E SUA VALUTAZIONE</a:t>
            </a:r>
          </a:p>
          <a:p>
            <a:pPr>
              <a:defRPr sz="2000">
                <a:latin typeface="ABeeZee"/>
                <a:ea typeface="ABeeZee"/>
                <a:cs typeface="ABeeZee"/>
                <a:sym typeface="ABeeZee"/>
              </a:defRPr>
            </a:pPr>
            <a:r>
              <a:rPr dirty="0"/>
              <a:t>5.5) METODI BACKWORD E FORWARD </a:t>
            </a:r>
            <a:endParaRPr dirty="0">
              <a:latin typeface="Amasis MT Pro Black"/>
              <a:ea typeface="Amasis MT Pro Black"/>
              <a:cs typeface="Amasis MT Pro Black"/>
              <a:sym typeface="Amasis MT Pro Black"/>
            </a:endParaRPr>
          </a:p>
          <a:p>
            <a:pPr>
              <a:defRPr sz="2000">
                <a:latin typeface="ABeeZee"/>
                <a:ea typeface="ABeeZee"/>
                <a:cs typeface="ABeeZee"/>
                <a:sym typeface="ABeeZee"/>
              </a:defRPr>
            </a:pPr>
            <a:r>
              <a:rPr dirty="0"/>
              <a:t>5.6) INTERPRETAZIONE DEI COEFFICIENTI </a:t>
            </a:r>
          </a:p>
          <a:p>
            <a:pPr>
              <a:defRPr sz="2000">
                <a:latin typeface="ABeeZee"/>
                <a:ea typeface="ABeeZee"/>
                <a:cs typeface="ABeeZee"/>
                <a:sym typeface="ABeeZee"/>
              </a:defRPr>
            </a:pPr>
            <a:r>
              <a:rPr dirty="0"/>
              <a:t>5.7) CONCLUSIONI </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Titolo 1"/>
          <p:cNvSpPr txBox="1">
            <a:spLocks noGrp="1"/>
          </p:cNvSpPr>
          <p:nvPr>
            <p:ph type="title"/>
          </p:nvPr>
        </p:nvSpPr>
        <p:spPr>
          <a:xfrm>
            <a:off x="702050" y="857422"/>
            <a:ext cx="10066116" cy="925690"/>
          </a:xfrm>
          <a:prstGeom prst="rect">
            <a:avLst/>
          </a:prstGeom>
          <a:effectLst>
            <a:outerShdw blurRad="50800" dist="38100" dir="2700000" algn="tl" rotWithShape="0">
              <a:prstClr val="black">
                <a:alpha val="40000"/>
              </a:prstClr>
            </a:outerShdw>
          </a:effectLst>
        </p:spPr>
        <p:txBody>
          <a:bodyPr>
            <a:noAutofit/>
          </a:bodyPr>
          <a:lstStyle>
            <a:lvl1pPr defTabSz="768095">
              <a:defRPr sz="4871">
                <a:latin typeface="Amasis MT Pro Black"/>
                <a:ea typeface="Amasis MT Pro Black"/>
                <a:cs typeface="Amasis MT Pro Black"/>
                <a:sym typeface="Amasis MT Pro Black"/>
              </a:defRPr>
            </a:lvl1pPr>
          </a:lstStyle>
          <a:p>
            <a:r>
              <a:rPr sz="5800" dirty="0"/>
              <a:t>1.12) LE VARIABILI RILEVATE (3/3)</a:t>
            </a:r>
          </a:p>
        </p:txBody>
      </p:sp>
      <p:graphicFrame>
        <p:nvGraphicFramePr>
          <p:cNvPr id="409" name="Tabella 1"/>
          <p:cNvGraphicFramePr/>
          <p:nvPr>
            <p:extLst>
              <p:ext uri="{D42A27DB-BD31-4B8C-83A1-F6EECF244321}">
                <p14:modId xmlns:p14="http://schemas.microsoft.com/office/powerpoint/2010/main" val="819267635"/>
              </p:ext>
            </p:extLst>
          </p:nvPr>
        </p:nvGraphicFramePr>
        <p:xfrm>
          <a:off x="1371828" y="2333450"/>
          <a:ext cx="9448341" cy="3667388"/>
        </p:xfrm>
        <a:graphic>
          <a:graphicData uri="http://schemas.openxmlformats.org/drawingml/2006/table">
            <a:tbl>
              <a:tblPr>
                <a:effectLst>
                  <a:outerShdw blurRad="50800" dist="38100" dir="2700000" algn="tl" rotWithShape="0">
                    <a:prstClr val="black">
                      <a:alpha val="40000"/>
                    </a:prstClr>
                  </a:outerShdw>
                  <a:reflection blurRad="6350" stA="52000" endA="300" endPos="35000" dir="5400000" sy="-100000" algn="bl" rotWithShape="0"/>
                </a:effectLst>
                <a:tableStyleId>{4C3C2611-4C71-4FC5-86AE-919BDF0F9419}</a:tableStyleId>
              </a:tblPr>
              <a:tblGrid>
                <a:gridCol w="2176936">
                  <a:extLst>
                    <a:ext uri="{9D8B030D-6E8A-4147-A177-3AD203B41FA5}">
                      <a16:colId xmlns:a16="http://schemas.microsoft.com/office/drawing/2014/main" val="20000"/>
                    </a:ext>
                  </a:extLst>
                </a:gridCol>
                <a:gridCol w="4386424">
                  <a:extLst>
                    <a:ext uri="{9D8B030D-6E8A-4147-A177-3AD203B41FA5}">
                      <a16:colId xmlns:a16="http://schemas.microsoft.com/office/drawing/2014/main" val="20001"/>
                    </a:ext>
                  </a:extLst>
                </a:gridCol>
                <a:gridCol w="2884981">
                  <a:extLst>
                    <a:ext uri="{9D8B030D-6E8A-4147-A177-3AD203B41FA5}">
                      <a16:colId xmlns:a16="http://schemas.microsoft.com/office/drawing/2014/main" val="20002"/>
                    </a:ext>
                  </a:extLst>
                </a:gridCol>
              </a:tblGrid>
              <a:tr h="267746">
                <a:tc>
                  <a:txBody>
                    <a:bodyPr/>
                    <a:lstStyle/>
                    <a:p>
                      <a:pPr algn="l">
                        <a:defRPr sz="1800"/>
                      </a:pPr>
                      <a:r>
                        <a:rPr sz="1100" b="1">
                          <a:solidFill>
                            <a:srgbClr val="FFFFFF"/>
                          </a:solidFill>
                          <a:latin typeface="+mn-lt"/>
                          <a:ea typeface="+mn-ea"/>
                          <a:cs typeface="+mn-cs"/>
                          <a:sym typeface="Calibri"/>
                        </a:rPr>
                        <a:t>NOME VARIABILE</a:t>
                      </a:r>
                    </a:p>
                  </a:txBody>
                  <a:tcPr marL="9525" marR="9525" marT="9525" marB="9525" anchor="b" horzOverflow="overflow">
                    <a:lnL w="6350">
                      <a:solidFill>
                        <a:srgbClr val="8EA9DB"/>
                      </a:solidFill>
                    </a:lnL>
                    <a:lnR w="12700">
                      <a:miter lim="400000"/>
                    </a:lnR>
                    <a:lnT w="6350">
                      <a:solidFill>
                        <a:srgbClr val="8EA9DB"/>
                      </a:solidFill>
                    </a:lnT>
                    <a:lnB w="6350">
                      <a:solidFill>
                        <a:srgbClr val="8EA9DB"/>
                      </a:solidFill>
                    </a:lnB>
                    <a:solidFill>
                      <a:srgbClr val="1F4E78"/>
                    </a:solidFill>
                  </a:tcPr>
                </a:tc>
                <a:tc>
                  <a:txBody>
                    <a:bodyPr/>
                    <a:lstStyle/>
                    <a:p>
                      <a:pPr algn="l">
                        <a:defRPr sz="1800"/>
                      </a:pPr>
                      <a:r>
                        <a:rPr sz="1100" b="1">
                          <a:solidFill>
                            <a:srgbClr val="FFFFFF"/>
                          </a:solidFill>
                          <a:latin typeface="+mn-lt"/>
                          <a:ea typeface="+mn-ea"/>
                          <a:cs typeface="+mn-cs"/>
                          <a:sym typeface="Calibri"/>
                        </a:rPr>
                        <a:t>DESCRIZIONE VARIABILE</a:t>
                      </a:r>
                    </a:p>
                  </a:txBody>
                  <a:tcPr marL="9525" marR="9525" marT="9525" marB="9525" anchor="b" horzOverflow="overflow">
                    <a:lnL w="12700">
                      <a:miter lim="400000"/>
                    </a:lnL>
                    <a:lnR w="12700">
                      <a:miter lim="400000"/>
                    </a:lnR>
                    <a:lnT w="6350">
                      <a:solidFill>
                        <a:srgbClr val="8EA9DB"/>
                      </a:solidFill>
                    </a:lnT>
                    <a:lnB w="6350">
                      <a:solidFill>
                        <a:srgbClr val="8EA9DB"/>
                      </a:solidFill>
                    </a:lnB>
                    <a:solidFill>
                      <a:srgbClr val="1F4E78"/>
                    </a:solidFill>
                  </a:tcPr>
                </a:tc>
                <a:tc>
                  <a:txBody>
                    <a:bodyPr/>
                    <a:lstStyle/>
                    <a:p>
                      <a:pPr algn="l">
                        <a:defRPr sz="1800"/>
                      </a:pPr>
                      <a:r>
                        <a:rPr sz="1100" b="1">
                          <a:solidFill>
                            <a:srgbClr val="FFFFFF"/>
                          </a:solidFill>
                          <a:latin typeface="+mn-lt"/>
                          <a:ea typeface="+mn-ea"/>
                          <a:cs typeface="+mn-cs"/>
                          <a:sym typeface="Calibri"/>
                        </a:rPr>
                        <a:t>TIPOLOGIA VARIABILE</a:t>
                      </a:r>
                    </a:p>
                  </a:txBody>
                  <a:tcPr marL="9525" marR="9525" marT="9525" marB="9525" anchor="b" horzOverflow="overflow">
                    <a:lnL w="12700">
                      <a:miter lim="400000"/>
                    </a:lnL>
                    <a:lnR w="6350">
                      <a:solidFill>
                        <a:srgbClr val="8EA9DB"/>
                      </a:solidFill>
                    </a:lnR>
                    <a:lnT w="6350">
                      <a:solidFill>
                        <a:srgbClr val="8EA9DB"/>
                      </a:solidFill>
                    </a:lnT>
                    <a:lnB w="6350">
                      <a:solidFill>
                        <a:srgbClr val="8EA9DB"/>
                      </a:solidFill>
                    </a:lnB>
                    <a:solidFill>
                      <a:srgbClr val="1F4E78"/>
                    </a:solidFill>
                  </a:tcPr>
                </a:tc>
                <a:extLst>
                  <a:ext uri="{0D108BD9-81ED-4DB2-BD59-A6C34878D82A}">
                    <a16:rowId xmlns:a16="http://schemas.microsoft.com/office/drawing/2014/main" val="10000"/>
                  </a:ext>
                </a:extLst>
              </a:tr>
              <a:tr h="267746">
                <a:tc>
                  <a:txBody>
                    <a:bodyPr/>
                    <a:lstStyle/>
                    <a:p>
                      <a:pPr algn="l">
                        <a:defRPr sz="1800"/>
                      </a:pPr>
                      <a:r>
                        <a:rPr sz="1100">
                          <a:latin typeface="+mn-lt"/>
                          <a:ea typeface="+mn-ea"/>
                          <a:cs typeface="+mn-cs"/>
                          <a:sym typeface="Calibri"/>
                        </a:rPr>
                        <a:t>SESSO</a:t>
                      </a:r>
                    </a:p>
                  </a:txBody>
                  <a:tcPr marL="9525" marR="9525" marT="9525" marB="9525" anchor="b" horzOverflow="overflow">
                    <a:lnL w="6350">
                      <a:solidFill>
                        <a:srgbClr val="8EA9DB"/>
                      </a:solidFill>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SESSO</a:t>
                      </a:r>
                    </a:p>
                  </a:txBody>
                  <a:tcPr marL="9525" marR="9525" marT="9525" marB="9525" anchor="b" horzOverflow="overflow">
                    <a:lnL w="12700">
                      <a:miter lim="400000"/>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QUALITATIVA DICOTOMICA</a:t>
                      </a:r>
                    </a:p>
                  </a:txBody>
                  <a:tcPr marL="9525" marR="9525" marT="9525" marB="9525" anchor="b" horzOverflow="overflow">
                    <a:lnL w="12700">
                      <a:miter lim="400000"/>
                    </a:lnL>
                    <a:lnR w="6350">
                      <a:solidFill>
                        <a:srgbClr val="8EA9DB"/>
                      </a:solidFill>
                    </a:lnR>
                    <a:lnT w="6350">
                      <a:solidFill>
                        <a:srgbClr val="8EA9DB"/>
                      </a:solidFill>
                    </a:lnT>
                    <a:lnB w="6350">
                      <a:solidFill>
                        <a:srgbClr val="8EA9DB"/>
                      </a:solidFill>
                    </a:lnB>
                    <a:solidFill>
                      <a:srgbClr val="B4C6E7"/>
                    </a:solidFill>
                  </a:tcPr>
                </a:tc>
                <a:extLst>
                  <a:ext uri="{0D108BD9-81ED-4DB2-BD59-A6C34878D82A}">
                    <a16:rowId xmlns:a16="http://schemas.microsoft.com/office/drawing/2014/main" val="10001"/>
                  </a:ext>
                </a:extLst>
              </a:tr>
              <a:tr h="267746">
                <a:tc>
                  <a:txBody>
                    <a:bodyPr/>
                    <a:lstStyle/>
                    <a:p>
                      <a:pPr algn="l">
                        <a:defRPr sz="1800"/>
                      </a:pPr>
                      <a:r>
                        <a:rPr sz="1100">
                          <a:latin typeface="+mn-lt"/>
                          <a:ea typeface="+mn-ea"/>
                          <a:cs typeface="+mn-cs"/>
                          <a:sym typeface="Calibri"/>
                        </a:rPr>
                        <a:t>RES_MILANO</a:t>
                      </a:r>
                    </a:p>
                  </a:txBody>
                  <a:tcPr marL="9525" marR="9525" marT="9525" marB="9525" anchor="b" horzOverflow="overflow">
                    <a:lnL w="6350">
                      <a:solidFill>
                        <a:srgbClr val="8EA9DB"/>
                      </a:solidFill>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RESIDENZA NELLA COMUNE DI MILANO</a:t>
                      </a:r>
                    </a:p>
                  </a:txBody>
                  <a:tcPr marL="9525" marR="9525" marT="9525" marB="9525" anchor="b" horzOverflow="overflow">
                    <a:lnL w="12700">
                      <a:miter lim="400000"/>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QUALITATIVA DICOTOMICA</a:t>
                      </a:r>
                    </a:p>
                  </a:txBody>
                  <a:tcPr marL="9525" marR="9525" marT="9525" marB="9525" anchor="b" horzOverflow="overflow">
                    <a:lnL w="12700">
                      <a:miter lim="400000"/>
                    </a:lnL>
                    <a:lnR w="6350">
                      <a:solidFill>
                        <a:srgbClr val="8EA9DB"/>
                      </a:solidFill>
                    </a:lnR>
                    <a:lnT w="6350">
                      <a:solidFill>
                        <a:srgbClr val="8EA9DB"/>
                      </a:solidFill>
                    </a:lnT>
                    <a:lnB w="6350">
                      <a:solidFill>
                        <a:srgbClr val="8EA9DB"/>
                      </a:solidFill>
                    </a:lnB>
                    <a:solidFill>
                      <a:srgbClr val="B4C6E7"/>
                    </a:solidFill>
                  </a:tcPr>
                </a:tc>
                <a:extLst>
                  <a:ext uri="{0D108BD9-81ED-4DB2-BD59-A6C34878D82A}">
                    <a16:rowId xmlns:a16="http://schemas.microsoft.com/office/drawing/2014/main" val="10002"/>
                  </a:ext>
                </a:extLst>
              </a:tr>
              <a:tr h="267746">
                <a:tc>
                  <a:txBody>
                    <a:bodyPr/>
                    <a:lstStyle/>
                    <a:p>
                      <a:pPr algn="l">
                        <a:defRPr sz="1800"/>
                      </a:pPr>
                      <a:r>
                        <a:rPr sz="1100">
                          <a:latin typeface="+mn-lt"/>
                          <a:ea typeface="+mn-ea"/>
                          <a:cs typeface="+mn-cs"/>
                          <a:sym typeface="Calibri"/>
                        </a:rPr>
                        <a:t>ETA'</a:t>
                      </a:r>
                    </a:p>
                  </a:txBody>
                  <a:tcPr marL="9525" marR="9525" marT="9525" marB="9525" anchor="b" horzOverflow="overflow">
                    <a:lnL w="6350">
                      <a:solidFill>
                        <a:srgbClr val="8EA9DB"/>
                      </a:solidFill>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ETA'</a:t>
                      </a:r>
                    </a:p>
                  </a:txBody>
                  <a:tcPr marL="9525" marR="9525" marT="9525" marB="9525" anchor="b" horzOverflow="overflow">
                    <a:lnL w="12700">
                      <a:miter lim="400000"/>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QUANTITATIVA  DISCRETA</a:t>
                      </a:r>
                    </a:p>
                  </a:txBody>
                  <a:tcPr marL="9525" marR="9525" marT="9525" marB="9525" anchor="b" horzOverflow="overflow">
                    <a:lnL w="12700">
                      <a:miter lim="400000"/>
                    </a:lnL>
                    <a:lnR w="6350">
                      <a:solidFill>
                        <a:srgbClr val="8EA9DB"/>
                      </a:solidFill>
                    </a:lnR>
                    <a:lnT w="6350">
                      <a:solidFill>
                        <a:srgbClr val="8EA9DB"/>
                      </a:solidFill>
                    </a:lnT>
                    <a:lnB w="6350">
                      <a:solidFill>
                        <a:srgbClr val="8EA9DB"/>
                      </a:solidFill>
                    </a:lnB>
                    <a:solidFill>
                      <a:srgbClr val="B4C6E7"/>
                    </a:solidFill>
                  </a:tcPr>
                </a:tc>
                <a:extLst>
                  <a:ext uri="{0D108BD9-81ED-4DB2-BD59-A6C34878D82A}">
                    <a16:rowId xmlns:a16="http://schemas.microsoft.com/office/drawing/2014/main" val="10003"/>
                  </a:ext>
                </a:extLst>
              </a:tr>
              <a:tr h="267746">
                <a:tc>
                  <a:txBody>
                    <a:bodyPr/>
                    <a:lstStyle/>
                    <a:p>
                      <a:pPr algn="l">
                        <a:defRPr sz="1800"/>
                      </a:pPr>
                      <a:r>
                        <a:rPr sz="1100">
                          <a:latin typeface="+mn-lt"/>
                          <a:ea typeface="+mn-ea"/>
                          <a:cs typeface="+mn-cs"/>
                          <a:sym typeface="Calibri"/>
                        </a:rPr>
                        <a:t>NUCLEO_FAM</a:t>
                      </a:r>
                    </a:p>
                  </a:txBody>
                  <a:tcPr marL="9525" marR="9525" marT="9525" marB="9525" anchor="b" horzOverflow="overflow">
                    <a:lnL w="6350">
                      <a:solidFill>
                        <a:srgbClr val="8EA9DB"/>
                      </a:solidFill>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QUANTI COMPONENTI  PER FAMIGLIA</a:t>
                      </a:r>
                    </a:p>
                  </a:txBody>
                  <a:tcPr marL="9525" marR="9525" marT="9525" marB="9525" anchor="b" horzOverflow="overflow">
                    <a:lnL w="12700">
                      <a:miter lim="400000"/>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QUANTITATIVA DISCRETA</a:t>
                      </a:r>
                    </a:p>
                  </a:txBody>
                  <a:tcPr marL="9525" marR="9525" marT="9525" marB="9525" anchor="b" horzOverflow="overflow">
                    <a:lnL w="12700">
                      <a:miter lim="400000"/>
                    </a:lnL>
                    <a:lnR w="6350">
                      <a:solidFill>
                        <a:srgbClr val="8EA9DB"/>
                      </a:solidFill>
                    </a:lnR>
                    <a:lnT w="6350">
                      <a:solidFill>
                        <a:srgbClr val="8EA9DB"/>
                      </a:solidFill>
                    </a:lnT>
                    <a:lnB w="6350">
                      <a:solidFill>
                        <a:srgbClr val="8EA9DB"/>
                      </a:solidFill>
                    </a:lnB>
                    <a:solidFill>
                      <a:srgbClr val="B4C6E7"/>
                    </a:solidFill>
                  </a:tcPr>
                </a:tc>
                <a:extLst>
                  <a:ext uri="{0D108BD9-81ED-4DB2-BD59-A6C34878D82A}">
                    <a16:rowId xmlns:a16="http://schemas.microsoft.com/office/drawing/2014/main" val="10004"/>
                  </a:ext>
                </a:extLst>
              </a:tr>
              <a:tr h="267746">
                <a:tc>
                  <a:txBody>
                    <a:bodyPr/>
                    <a:lstStyle/>
                    <a:p>
                      <a:pPr algn="l">
                        <a:defRPr sz="1800"/>
                      </a:pPr>
                      <a:r>
                        <a:rPr sz="1100">
                          <a:latin typeface="+mn-lt"/>
                          <a:ea typeface="+mn-ea"/>
                          <a:cs typeface="+mn-cs"/>
                          <a:sym typeface="Calibri"/>
                        </a:rPr>
                        <a:t>STUDIO</a:t>
                      </a:r>
                    </a:p>
                  </a:txBody>
                  <a:tcPr marL="9525" marR="9525" marT="9525" marB="9525" anchor="b" horzOverflow="overflow">
                    <a:lnL w="6350">
                      <a:solidFill>
                        <a:srgbClr val="8EA9DB"/>
                      </a:solidFill>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TITOLO DI STUDIO</a:t>
                      </a:r>
                    </a:p>
                  </a:txBody>
                  <a:tcPr marL="9525" marR="9525" marT="9525" marB="9525" anchor="b" horzOverflow="overflow">
                    <a:lnL w="12700">
                      <a:miter lim="400000"/>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QUALITATIVA ORDINALE</a:t>
                      </a:r>
                    </a:p>
                  </a:txBody>
                  <a:tcPr marL="9525" marR="9525" marT="9525" marB="9525" anchor="b" horzOverflow="overflow">
                    <a:lnL w="12700">
                      <a:miter lim="400000"/>
                    </a:lnL>
                    <a:lnR w="6350">
                      <a:solidFill>
                        <a:srgbClr val="8EA9DB"/>
                      </a:solidFill>
                    </a:lnR>
                    <a:lnT w="6350">
                      <a:solidFill>
                        <a:srgbClr val="8EA9DB"/>
                      </a:solidFill>
                    </a:lnT>
                    <a:lnB w="6350">
                      <a:solidFill>
                        <a:srgbClr val="8EA9DB"/>
                      </a:solidFill>
                    </a:lnB>
                    <a:solidFill>
                      <a:srgbClr val="B4C6E7"/>
                    </a:solidFill>
                  </a:tcPr>
                </a:tc>
                <a:extLst>
                  <a:ext uri="{0D108BD9-81ED-4DB2-BD59-A6C34878D82A}">
                    <a16:rowId xmlns:a16="http://schemas.microsoft.com/office/drawing/2014/main" val="10005"/>
                  </a:ext>
                </a:extLst>
              </a:tr>
              <a:tr h="267746">
                <a:tc>
                  <a:txBody>
                    <a:bodyPr/>
                    <a:lstStyle/>
                    <a:p>
                      <a:pPr algn="l">
                        <a:defRPr sz="1800"/>
                      </a:pPr>
                      <a:r>
                        <a:rPr sz="1100">
                          <a:latin typeface="+mn-lt"/>
                          <a:ea typeface="+mn-ea"/>
                          <a:cs typeface="+mn-cs"/>
                          <a:sym typeface="Calibri"/>
                        </a:rPr>
                        <a:t>PROFESSIONE</a:t>
                      </a:r>
                    </a:p>
                  </a:txBody>
                  <a:tcPr marL="9525" marR="9525" marT="9525" marB="9525" anchor="b" horzOverflow="overflow">
                    <a:lnL w="6350">
                      <a:solidFill>
                        <a:srgbClr val="8EA9DB"/>
                      </a:solidFill>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PROFESSIONE</a:t>
                      </a:r>
                    </a:p>
                  </a:txBody>
                  <a:tcPr marL="9525" marR="9525" marT="9525" marB="9525" anchor="b" horzOverflow="overflow">
                    <a:lnL w="12700">
                      <a:miter lim="400000"/>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QUALITATIVA NOMINALE</a:t>
                      </a:r>
                    </a:p>
                  </a:txBody>
                  <a:tcPr marL="9525" marR="9525" marT="9525" marB="9525" anchor="b" horzOverflow="overflow">
                    <a:lnL w="12700">
                      <a:miter lim="400000"/>
                    </a:lnL>
                    <a:lnR w="6350">
                      <a:solidFill>
                        <a:srgbClr val="8EA9DB"/>
                      </a:solidFill>
                    </a:lnR>
                    <a:lnT w="6350">
                      <a:solidFill>
                        <a:srgbClr val="8EA9DB"/>
                      </a:solidFill>
                    </a:lnT>
                    <a:lnB w="6350">
                      <a:solidFill>
                        <a:srgbClr val="8EA9DB"/>
                      </a:solidFill>
                    </a:lnB>
                    <a:solidFill>
                      <a:srgbClr val="B4C6E7"/>
                    </a:solidFill>
                  </a:tcPr>
                </a:tc>
                <a:extLst>
                  <a:ext uri="{0D108BD9-81ED-4DB2-BD59-A6C34878D82A}">
                    <a16:rowId xmlns:a16="http://schemas.microsoft.com/office/drawing/2014/main" val="10006"/>
                  </a:ext>
                </a:extLst>
              </a:tr>
              <a:tr h="267746">
                <a:tc>
                  <a:txBody>
                    <a:bodyPr/>
                    <a:lstStyle/>
                    <a:p>
                      <a:pPr algn="l">
                        <a:defRPr sz="1800"/>
                      </a:pPr>
                      <a:r>
                        <a:rPr sz="1100">
                          <a:latin typeface="+mn-lt"/>
                          <a:ea typeface="+mn-ea"/>
                          <a:cs typeface="+mn-cs"/>
                          <a:sym typeface="Calibri"/>
                        </a:rPr>
                        <a:t>FASCIA REDDITO</a:t>
                      </a:r>
                    </a:p>
                  </a:txBody>
                  <a:tcPr marL="9525" marR="9525" marT="9525" marB="9525" anchor="b" horzOverflow="overflow">
                    <a:lnL w="6350">
                      <a:solidFill>
                        <a:srgbClr val="8EA9DB"/>
                      </a:solidFill>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A QUALE FASCIA DI REDDITO APPARTIENE</a:t>
                      </a:r>
                    </a:p>
                  </a:txBody>
                  <a:tcPr marL="9525" marR="9525" marT="9525" marB="9525" anchor="b" horzOverflow="overflow">
                    <a:lnL w="12700">
                      <a:miter lim="400000"/>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QUALITATIVA ORDINALE</a:t>
                      </a:r>
                    </a:p>
                  </a:txBody>
                  <a:tcPr marL="9525" marR="9525" marT="9525" marB="9525" anchor="b" horzOverflow="overflow">
                    <a:lnL w="12700">
                      <a:miter lim="400000"/>
                    </a:lnL>
                    <a:lnR w="6350">
                      <a:solidFill>
                        <a:srgbClr val="8EA9DB"/>
                      </a:solidFill>
                    </a:lnR>
                    <a:lnT w="6350">
                      <a:solidFill>
                        <a:srgbClr val="8EA9DB"/>
                      </a:solidFill>
                    </a:lnT>
                    <a:lnB w="6350">
                      <a:solidFill>
                        <a:srgbClr val="8EA9DB"/>
                      </a:solidFill>
                    </a:lnB>
                    <a:solidFill>
                      <a:srgbClr val="B4C6E7"/>
                    </a:solidFill>
                  </a:tcPr>
                </a:tc>
                <a:extLst>
                  <a:ext uri="{0D108BD9-81ED-4DB2-BD59-A6C34878D82A}">
                    <a16:rowId xmlns:a16="http://schemas.microsoft.com/office/drawing/2014/main" val="10007"/>
                  </a:ext>
                </a:extLst>
              </a:tr>
              <a:tr h="267746">
                <a:tc>
                  <a:txBody>
                    <a:bodyPr/>
                    <a:lstStyle/>
                    <a:p>
                      <a:pPr algn="l">
                        <a:defRPr sz="1800"/>
                      </a:pPr>
                      <a:r>
                        <a:rPr sz="1100">
                          <a:latin typeface="+mn-lt"/>
                          <a:ea typeface="+mn-ea"/>
                          <a:cs typeface="+mn-cs"/>
                          <a:sym typeface="Calibri"/>
                        </a:rPr>
                        <a:t>FASCIA REDDITO_1</a:t>
                      </a:r>
                    </a:p>
                  </a:txBody>
                  <a:tcPr marL="9525" marR="9525" marT="9525" marB="9525" anchor="b" horzOverflow="overflow">
                    <a:lnL w="6350">
                      <a:solidFill>
                        <a:srgbClr val="8EA9DB"/>
                      </a:solidFill>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A QUALE FASCIA DI REDDITO APPARTIENE</a:t>
                      </a:r>
                    </a:p>
                  </a:txBody>
                  <a:tcPr marL="9525" marR="9525" marT="9525" marB="9525" anchor="b" horzOverflow="overflow">
                    <a:lnL w="12700">
                      <a:miter lim="400000"/>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QUALITATIVA ORDINALE</a:t>
                      </a:r>
                    </a:p>
                  </a:txBody>
                  <a:tcPr marL="9525" marR="9525" marT="9525" marB="9525" anchor="b" horzOverflow="overflow">
                    <a:lnL w="12700">
                      <a:miter lim="400000"/>
                    </a:lnL>
                    <a:lnR w="6350">
                      <a:solidFill>
                        <a:srgbClr val="8EA9DB"/>
                      </a:solidFill>
                    </a:lnR>
                    <a:lnT w="6350">
                      <a:solidFill>
                        <a:srgbClr val="8EA9DB"/>
                      </a:solidFill>
                    </a:lnT>
                    <a:lnB w="6350">
                      <a:solidFill>
                        <a:srgbClr val="8EA9DB"/>
                      </a:solidFill>
                    </a:lnB>
                    <a:solidFill>
                      <a:srgbClr val="B4C6E7"/>
                    </a:solidFill>
                  </a:tcPr>
                </a:tc>
                <a:extLst>
                  <a:ext uri="{0D108BD9-81ED-4DB2-BD59-A6C34878D82A}">
                    <a16:rowId xmlns:a16="http://schemas.microsoft.com/office/drawing/2014/main" val="10008"/>
                  </a:ext>
                </a:extLst>
              </a:tr>
              <a:tr h="186429">
                <a:tc>
                  <a:txBody>
                    <a:bodyPr/>
                    <a:lstStyle/>
                    <a:p>
                      <a:pPr algn="l">
                        <a:defRPr sz="1800"/>
                      </a:pPr>
                      <a:r>
                        <a:rPr sz="1100" dirty="0">
                          <a:latin typeface="+mn-lt"/>
                          <a:ea typeface="+mn-ea"/>
                          <a:cs typeface="+mn-cs"/>
                          <a:sym typeface="Calibri"/>
                        </a:rPr>
                        <a:t>FASCIA REDDITO_2</a:t>
                      </a:r>
                      <a:r>
                        <a:rPr lang="it-IT" sz="1100" dirty="0" err="1">
                          <a:latin typeface="+mn-lt"/>
                          <a:ea typeface="+mn-ea"/>
                          <a:cs typeface="+mn-cs"/>
                          <a:sym typeface="Calibri"/>
                        </a:rPr>
                        <a:t>ì</a:t>
                      </a:r>
                      <a:endParaRPr sz="1100" dirty="0">
                        <a:latin typeface="+mn-lt"/>
                        <a:ea typeface="+mn-ea"/>
                        <a:cs typeface="+mn-cs"/>
                        <a:sym typeface="Calibri"/>
                      </a:endParaRPr>
                    </a:p>
                  </a:txBody>
                  <a:tcPr marL="9525" marR="9525" marT="9525" marB="9525" anchor="b" horzOverflow="overflow">
                    <a:lnL w="6350">
                      <a:solidFill>
                        <a:srgbClr val="8EA9DB"/>
                      </a:solidFill>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A QUALE FASCIA DI REDDITO APPARTIENE</a:t>
                      </a:r>
                    </a:p>
                  </a:txBody>
                  <a:tcPr marL="9525" marR="9525" marT="9525" marB="9525" anchor="b" horzOverflow="overflow">
                    <a:lnL w="12700">
                      <a:miter lim="400000"/>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QUALITATIVA ORDINALE</a:t>
                      </a:r>
                    </a:p>
                  </a:txBody>
                  <a:tcPr marL="9525" marR="9525" marT="9525" marB="9525" anchor="b" horzOverflow="overflow">
                    <a:lnL w="12700">
                      <a:miter lim="400000"/>
                    </a:lnL>
                    <a:lnR w="6350">
                      <a:solidFill>
                        <a:srgbClr val="8EA9DB"/>
                      </a:solidFill>
                    </a:lnR>
                    <a:lnT w="6350">
                      <a:solidFill>
                        <a:srgbClr val="8EA9DB"/>
                      </a:solidFill>
                    </a:lnT>
                    <a:lnB w="6350">
                      <a:solidFill>
                        <a:srgbClr val="8EA9DB"/>
                      </a:solidFill>
                    </a:lnB>
                    <a:solidFill>
                      <a:srgbClr val="B4C6E7"/>
                    </a:solidFill>
                  </a:tcPr>
                </a:tc>
                <a:extLst>
                  <a:ext uri="{0D108BD9-81ED-4DB2-BD59-A6C34878D82A}">
                    <a16:rowId xmlns:a16="http://schemas.microsoft.com/office/drawing/2014/main" val="10009"/>
                  </a:ext>
                </a:extLst>
              </a:tr>
              <a:tr h="267746">
                <a:tc>
                  <a:txBody>
                    <a:bodyPr/>
                    <a:lstStyle/>
                    <a:p>
                      <a:pPr algn="l">
                        <a:defRPr sz="1800"/>
                      </a:pPr>
                      <a:r>
                        <a:rPr sz="1100">
                          <a:latin typeface="+mn-lt"/>
                          <a:ea typeface="+mn-ea"/>
                          <a:cs typeface="+mn-cs"/>
                          <a:sym typeface="Calibri"/>
                        </a:rPr>
                        <a:t>FASCIA REDDITO_3</a:t>
                      </a:r>
                    </a:p>
                  </a:txBody>
                  <a:tcPr marL="9525" marR="9525" marT="9525" marB="9525" anchor="b" horzOverflow="overflow">
                    <a:lnL w="6350">
                      <a:solidFill>
                        <a:srgbClr val="8EA9DB"/>
                      </a:solidFill>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A QUALE FASCIA DI REDDITO APPARTIENE</a:t>
                      </a:r>
                    </a:p>
                  </a:txBody>
                  <a:tcPr marL="9525" marR="9525" marT="9525" marB="9525" anchor="b" horzOverflow="overflow">
                    <a:lnL w="12700">
                      <a:miter lim="400000"/>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QUALITATIVA ORDINALE</a:t>
                      </a:r>
                    </a:p>
                  </a:txBody>
                  <a:tcPr marL="9525" marR="9525" marT="9525" marB="9525" anchor="b" horzOverflow="overflow">
                    <a:lnL w="12700">
                      <a:miter lim="400000"/>
                    </a:lnL>
                    <a:lnR w="6350">
                      <a:solidFill>
                        <a:srgbClr val="8EA9DB"/>
                      </a:solidFill>
                    </a:lnR>
                    <a:lnT w="6350">
                      <a:solidFill>
                        <a:srgbClr val="8EA9DB"/>
                      </a:solidFill>
                    </a:lnT>
                    <a:lnB w="6350">
                      <a:solidFill>
                        <a:srgbClr val="8EA9DB"/>
                      </a:solidFill>
                    </a:lnB>
                    <a:solidFill>
                      <a:srgbClr val="B4C6E7"/>
                    </a:solidFill>
                  </a:tcPr>
                </a:tc>
                <a:extLst>
                  <a:ext uri="{0D108BD9-81ED-4DB2-BD59-A6C34878D82A}">
                    <a16:rowId xmlns:a16="http://schemas.microsoft.com/office/drawing/2014/main" val="10010"/>
                  </a:ext>
                </a:extLst>
              </a:tr>
              <a:tr h="267746">
                <a:tc>
                  <a:txBody>
                    <a:bodyPr/>
                    <a:lstStyle/>
                    <a:p>
                      <a:pPr algn="l">
                        <a:defRPr sz="1800"/>
                      </a:pPr>
                      <a:r>
                        <a:rPr sz="1100">
                          <a:latin typeface="+mn-lt"/>
                          <a:ea typeface="+mn-ea"/>
                          <a:cs typeface="+mn-cs"/>
                          <a:sym typeface="Calibri"/>
                        </a:rPr>
                        <a:t>FASCIA REDDITO_4</a:t>
                      </a:r>
                    </a:p>
                  </a:txBody>
                  <a:tcPr marL="9525" marR="9525" marT="9525" marB="9525" anchor="b" horzOverflow="overflow">
                    <a:lnL w="6350">
                      <a:solidFill>
                        <a:srgbClr val="8EA9DB"/>
                      </a:solidFill>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A QUALE FASCIA DI REDDITO APPARTIENE</a:t>
                      </a:r>
                    </a:p>
                  </a:txBody>
                  <a:tcPr marL="9525" marR="9525" marT="9525" marB="9525" anchor="b" horzOverflow="overflow">
                    <a:lnL w="12700">
                      <a:miter lim="400000"/>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QUALITATIVA ORDINALE</a:t>
                      </a:r>
                    </a:p>
                  </a:txBody>
                  <a:tcPr marL="9525" marR="9525" marT="9525" marB="9525" anchor="b" horzOverflow="overflow">
                    <a:lnL w="12700">
                      <a:miter lim="400000"/>
                    </a:lnL>
                    <a:lnR w="6350">
                      <a:solidFill>
                        <a:srgbClr val="8EA9DB"/>
                      </a:solidFill>
                    </a:lnR>
                    <a:lnT w="6350">
                      <a:solidFill>
                        <a:srgbClr val="8EA9DB"/>
                      </a:solidFill>
                    </a:lnT>
                    <a:lnB w="6350">
                      <a:solidFill>
                        <a:srgbClr val="8EA9DB"/>
                      </a:solidFill>
                    </a:lnB>
                    <a:solidFill>
                      <a:srgbClr val="B4C6E7"/>
                    </a:solidFill>
                  </a:tcPr>
                </a:tc>
                <a:extLst>
                  <a:ext uri="{0D108BD9-81ED-4DB2-BD59-A6C34878D82A}">
                    <a16:rowId xmlns:a16="http://schemas.microsoft.com/office/drawing/2014/main" val="10011"/>
                  </a:ext>
                </a:extLst>
              </a:tr>
              <a:tr h="267746">
                <a:tc>
                  <a:txBody>
                    <a:bodyPr/>
                    <a:lstStyle/>
                    <a:p>
                      <a:pPr algn="l">
                        <a:defRPr sz="1800"/>
                      </a:pPr>
                      <a:r>
                        <a:rPr sz="1100">
                          <a:latin typeface="+mn-lt"/>
                          <a:ea typeface="+mn-ea"/>
                          <a:cs typeface="+mn-cs"/>
                          <a:sym typeface="Calibri"/>
                        </a:rPr>
                        <a:t>FASCIA REDDITO_5</a:t>
                      </a:r>
                    </a:p>
                  </a:txBody>
                  <a:tcPr marL="9525" marR="9525" marT="9525" marB="9525" anchor="b" horzOverflow="overflow">
                    <a:lnL w="6350">
                      <a:solidFill>
                        <a:srgbClr val="8EA9DB"/>
                      </a:solidFill>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A QUALE FASCIA DI REDDITO APPARTIENE</a:t>
                      </a:r>
                    </a:p>
                  </a:txBody>
                  <a:tcPr marL="9525" marR="9525" marT="9525" marB="9525" anchor="b" horzOverflow="overflow">
                    <a:lnL w="12700">
                      <a:miter lim="400000"/>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QUALITATIVA ORDINALE</a:t>
                      </a:r>
                    </a:p>
                  </a:txBody>
                  <a:tcPr marL="9525" marR="9525" marT="9525" marB="9525" anchor="b" horzOverflow="overflow">
                    <a:lnL w="12700">
                      <a:miter lim="400000"/>
                    </a:lnL>
                    <a:lnR w="6350">
                      <a:solidFill>
                        <a:srgbClr val="8EA9DB"/>
                      </a:solidFill>
                    </a:lnR>
                    <a:lnT w="6350">
                      <a:solidFill>
                        <a:srgbClr val="8EA9DB"/>
                      </a:solidFill>
                    </a:lnT>
                    <a:lnB w="6350">
                      <a:solidFill>
                        <a:srgbClr val="8EA9DB"/>
                      </a:solidFill>
                    </a:lnB>
                    <a:solidFill>
                      <a:srgbClr val="B4C6E7"/>
                    </a:solidFill>
                  </a:tcPr>
                </a:tc>
                <a:extLst>
                  <a:ext uri="{0D108BD9-81ED-4DB2-BD59-A6C34878D82A}">
                    <a16:rowId xmlns:a16="http://schemas.microsoft.com/office/drawing/2014/main" val="10012"/>
                  </a:ext>
                </a:extLst>
              </a:tr>
              <a:tr h="267746">
                <a:tc>
                  <a:txBody>
                    <a:bodyPr/>
                    <a:lstStyle/>
                    <a:p>
                      <a:pPr algn="l">
                        <a:defRPr sz="1800"/>
                      </a:pPr>
                      <a:r>
                        <a:rPr sz="1100">
                          <a:latin typeface="+mn-lt"/>
                          <a:ea typeface="+mn-ea"/>
                          <a:cs typeface="+mn-cs"/>
                          <a:sym typeface="Calibri"/>
                        </a:rPr>
                        <a:t>FASCIA REDDITO_6</a:t>
                      </a:r>
                    </a:p>
                  </a:txBody>
                  <a:tcPr marL="9525" marR="9525" marT="9525" marB="9525" anchor="b" horzOverflow="overflow">
                    <a:lnL w="6350">
                      <a:solidFill>
                        <a:srgbClr val="8EA9DB"/>
                      </a:solidFill>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a:latin typeface="+mn-lt"/>
                          <a:ea typeface="+mn-ea"/>
                          <a:cs typeface="+mn-cs"/>
                          <a:sym typeface="Calibri"/>
                        </a:rPr>
                        <a:t>A QUALE FASCIA DI REDDITO APPARTIENE</a:t>
                      </a:r>
                    </a:p>
                  </a:txBody>
                  <a:tcPr marL="9525" marR="9525" marT="9525" marB="9525" anchor="b" horzOverflow="overflow">
                    <a:lnL w="12700">
                      <a:miter lim="400000"/>
                    </a:lnL>
                    <a:lnR w="12700">
                      <a:miter lim="400000"/>
                    </a:lnR>
                    <a:lnT w="6350">
                      <a:solidFill>
                        <a:srgbClr val="8EA9DB"/>
                      </a:solidFill>
                    </a:lnT>
                    <a:lnB w="6350">
                      <a:solidFill>
                        <a:srgbClr val="8EA9DB"/>
                      </a:solidFill>
                    </a:lnB>
                    <a:solidFill>
                      <a:srgbClr val="B4C6E7"/>
                    </a:solidFill>
                  </a:tcPr>
                </a:tc>
                <a:tc>
                  <a:txBody>
                    <a:bodyPr/>
                    <a:lstStyle/>
                    <a:p>
                      <a:pPr algn="l">
                        <a:defRPr sz="1800"/>
                      </a:pPr>
                      <a:r>
                        <a:rPr sz="1100" dirty="0">
                          <a:latin typeface="+mn-lt"/>
                          <a:ea typeface="+mn-ea"/>
                          <a:cs typeface="+mn-cs"/>
                          <a:sym typeface="Calibri"/>
                        </a:rPr>
                        <a:t>QUALITATIVA ORDINALE</a:t>
                      </a:r>
                    </a:p>
                  </a:txBody>
                  <a:tcPr marL="9525" marR="9525" marT="9525" marB="9525" anchor="b" horzOverflow="overflow">
                    <a:lnL w="12700">
                      <a:miter lim="400000"/>
                    </a:lnL>
                    <a:lnR w="6350">
                      <a:solidFill>
                        <a:srgbClr val="8EA9DB"/>
                      </a:solidFill>
                    </a:lnR>
                    <a:lnT w="6350">
                      <a:solidFill>
                        <a:srgbClr val="8EA9DB"/>
                      </a:solidFill>
                    </a:lnT>
                    <a:lnB w="6350">
                      <a:solidFill>
                        <a:srgbClr val="8EA9DB"/>
                      </a:solidFill>
                    </a:lnB>
                    <a:solidFill>
                      <a:srgbClr val="B4C6E7"/>
                    </a:solidFill>
                  </a:tcPr>
                </a:tc>
                <a:extLst>
                  <a:ext uri="{0D108BD9-81ED-4DB2-BD59-A6C34878D82A}">
                    <a16:rowId xmlns:a16="http://schemas.microsoft.com/office/drawing/2014/main" val="10013"/>
                  </a:ext>
                </a:extLst>
              </a:tr>
            </a:tbl>
          </a:graphicData>
        </a:graphic>
      </p:graphicFrame>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Titolo 1"/>
          <p:cNvSpPr txBox="1">
            <a:spLocks noGrp="1"/>
          </p:cNvSpPr>
          <p:nvPr>
            <p:ph type="title"/>
          </p:nvPr>
        </p:nvSpPr>
        <p:spPr>
          <a:xfrm>
            <a:off x="785645" y="-16935"/>
            <a:ext cx="10620709" cy="1816981"/>
          </a:xfrm>
          <a:prstGeom prst="rect">
            <a:avLst/>
          </a:prstGeom>
          <a:effectLst>
            <a:outerShdw blurRad="50800" dist="38100" dir="2700000" algn="tl" rotWithShape="0">
              <a:prstClr val="black">
                <a:alpha val="40000"/>
              </a:prstClr>
            </a:outerShdw>
          </a:effectLst>
        </p:spPr>
        <p:txBody>
          <a:bodyPr/>
          <a:lstStyle>
            <a:lvl1pPr>
              <a:defRPr sz="5800">
                <a:latin typeface="Amasis MT Pro Black"/>
                <a:ea typeface="Amasis MT Pro Black"/>
                <a:cs typeface="Amasis MT Pro Black"/>
                <a:sym typeface="Amasis MT Pro Black"/>
              </a:defRPr>
            </a:lvl1pPr>
          </a:lstStyle>
          <a:p>
            <a:r>
              <a:rPr dirty="0"/>
              <a:t>1.13) INCIDENZA DEL COVID-19 SULLA RICERCA</a:t>
            </a:r>
          </a:p>
        </p:txBody>
      </p:sp>
      <p:sp>
        <p:nvSpPr>
          <p:cNvPr id="412" name="CasellaDiTesto 2"/>
          <p:cNvSpPr txBox="1"/>
          <p:nvPr/>
        </p:nvSpPr>
        <p:spPr>
          <a:xfrm>
            <a:off x="878990" y="1738372"/>
            <a:ext cx="5687244" cy="5273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lgn="just">
              <a:defRPr sz="2000">
                <a:latin typeface="ABeeZee"/>
                <a:ea typeface="ABeeZee"/>
                <a:cs typeface="ABeeZee"/>
                <a:sym typeface="ABeeZee"/>
              </a:defRPr>
            </a:pPr>
            <a:r>
              <a:rPr dirty="0"/>
              <a:t>Prima di </a:t>
            </a:r>
            <a:r>
              <a:rPr dirty="0" err="1"/>
              <a:t>partire</a:t>
            </a:r>
            <a:r>
              <a:rPr dirty="0"/>
              <a:t> con le </a:t>
            </a:r>
            <a:r>
              <a:rPr dirty="0" err="1"/>
              <a:t>analisi</a:t>
            </a:r>
            <a:r>
              <a:rPr dirty="0"/>
              <a:t> </a:t>
            </a:r>
            <a:r>
              <a:rPr dirty="0" err="1"/>
              <a:t>occorrono</a:t>
            </a:r>
            <a:r>
              <a:rPr dirty="0"/>
              <a:t> </a:t>
            </a:r>
            <a:r>
              <a:rPr dirty="0" err="1"/>
              <a:t>alcune</a:t>
            </a:r>
            <a:r>
              <a:rPr dirty="0"/>
              <a:t> </a:t>
            </a:r>
            <a:r>
              <a:rPr dirty="0" err="1"/>
              <a:t>precisazioni</a:t>
            </a:r>
            <a:r>
              <a:rPr dirty="0"/>
              <a:t>, </a:t>
            </a:r>
            <a:r>
              <a:rPr dirty="0" err="1"/>
              <a:t>strettamente</a:t>
            </a:r>
            <a:r>
              <a:rPr dirty="0"/>
              <a:t> </a:t>
            </a:r>
            <a:r>
              <a:rPr dirty="0" err="1"/>
              <a:t>necessarie</a:t>
            </a:r>
            <a:r>
              <a:rPr dirty="0"/>
              <a:t> </a:t>
            </a:r>
            <a:r>
              <a:rPr dirty="0" err="1"/>
              <a:t>dato</a:t>
            </a:r>
            <a:r>
              <a:rPr dirty="0"/>
              <a:t> </a:t>
            </a:r>
            <a:r>
              <a:rPr dirty="0" err="1"/>
              <a:t>che</a:t>
            </a:r>
            <a:r>
              <a:rPr dirty="0"/>
              <a:t> </a:t>
            </a:r>
            <a:r>
              <a:rPr dirty="0" err="1"/>
              <a:t>i</a:t>
            </a:r>
            <a:r>
              <a:rPr dirty="0"/>
              <a:t> </a:t>
            </a:r>
            <a:r>
              <a:rPr dirty="0" err="1"/>
              <a:t>viaggi</a:t>
            </a:r>
            <a:r>
              <a:rPr dirty="0"/>
              <a:t> </a:t>
            </a:r>
            <a:r>
              <a:rPr dirty="0" err="1"/>
              <a:t>sono</a:t>
            </a:r>
            <a:r>
              <a:rPr dirty="0"/>
              <a:t> un </a:t>
            </a:r>
            <a:r>
              <a:rPr dirty="0" err="1"/>
              <a:t>tema</a:t>
            </a:r>
            <a:r>
              <a:rPr dirty="0"/>
              <a:t> centrale </a:t>
            </a:r>
            <a:r>
              <a:rPr dirty="0" err="1"/>
              <a:t>della</a:t>
            </a:r>
            <a:r>
              <a:rPr dirty="0"/>
              <a:t> </a:t>
            </a:r>
            <a:r>
              <a:rPr dirty="0" err="1"/>
              <a:t>ricerca</a:t>
            </a:r>
            <a:r>
              <a:rPr dirty="0"/>
              <a:t>, </a:t>
            </a:r>
            <a:r>
              <a:rPr dirty="0" err="1"/>
              <a:t>riguardanti</a:t>
            </a:r>
            <a:r>
              <a:rPr dirty="0"/>
              <a:t> </a:t>
            </a:r>
            <a:r>
              <a:rPr dirty="0" err="1"/>
              <a:t>l’epidemia</a:t>
            </a:r>
            <a:r>
              <a:rPr dirty="0"/>
              <a:t> di </a:t>
            </a:r>
            <a:r>
              <a:rPr b="1" dirty="0"/>
              <a:t>Covid-19.</a:t>
            </a:r>
            <a:r>
              <a:rPr dirty="0"/>
              <a:t> </a:t>
            </a:r>
            <a:r>
              <a:rPr dirty="0" err="1"/>
              <a:t>L’elemento</a:t>
            </a:r>
            <a:r>
              <a:rPr dirty="0"/>
              <a:t> Covid è </a:t>
            </a:r>
            <a:r>
              <a:rPr dirty="0" err="1"/>
              <a:t>stato</a:t>
            </a:r>
            <a:r>
              <a:rPr dirty="0"/>
              <a:t> </a:t>
            </a:r>
            <a:r>
              <a:rPr dirty="0" err="1"/>
              <a:t>ovviamente</a:t>
            </a:r>
            <a:r>
              <a:rPr dirty="0"/>
              <a:t> tenuto in </a:t>
            </a:r>
            <a:r>
              <a:rPr dirty="0" err="1"/>
              <a:t>considerazione</a:t>
            </a:r>
            <a:r>
              <a:rPr dirty="0"/>
              <a:t>, ma non in </a:t>
            </a:r>
            <a:r>
              <a:rPr dirty="0" err="1"/>
              <a:t>maniera</a:t>
            </a:r>
            <a:r>
              <a:rPr dirty="0"/>
              <a:t> “centrale”: </a:t>
            </a:r>
            <a:r>
              <a:rPr dirty="0" err="1"/>
              <a:t>l’ipotesi</a:t>
            </a:r>
            <a:r>
              <a:rPr dirty="0"/>
              <a:t> di base è </a:t>
            </a:r>
            <a:r>
              <a:rPr dirty="0" err="1"/>
              <a:t>stata</a:t>
            </a:r>
            <a:r>
              <a:rPr dirty="0"/>
              <a:t> </a:t>
            </a:r>
            <a:r>
              <a:rPr dirty="0" err="1"/>
              <a:t>quella</a:t>
            </a:r>
            <a:r>
              <a:rPr dirty="0"/>
              <a:t> di un </a:t>
            </a:r>
            <a:r>
              <a:rPr dirty="0" err="1"/>
              <a:t>futuro</a:t>
            </a:r>
            <a:r>
              <a:rPr dirty="0"/>
              <a:t> </a:t>
            </a:r>
            <a:r>
              <a:rPr dirty="0" err="1"/>
              <a:t>rientro</a:t>
            </a:r>
            <a:r>
              <a:rPr dirty="0"/>
              <a:t> a una </a:t>
            </a:r>
            <a:r>
              <a:rPr dirty="0" err="1"/>
              <a:t>sorta</a:t>
            </a:r>
            <a:r>
              <a:rPr dirty="0"/>
              <a:t> di </a:t>
            </a:r>
            <a:r>
              <a:rPr dirty="0" err="1"/>
              <a:t>normalità</a:t>
            </a:r>
            <a:r>
              <a:rPr dirty="0"/>
              <a:t>, </a:t>
            </a:r>
            <a:r>
              <a:rPr dirty="0" err="1"/>
              <a:t>seppur</a:t>
            </a:r>
            <a:r>
              <a:rPr dirty="0"/>
              <a:t> sempre in </a:t>
            </a:r>
            <a:r>
              <a:rPr dirty="0" err="1"/>
              <a:t>presenza</a:t>
            </a:r>
            <a:r>
              <a:rPr dirty="0"/>
              <a:t> del virus. Si è tenuto </a:t>
            </a:r>
            <a:r>
              <a:rPr dirty="0" err="1"/>
              <a:t>conto</a:t>
            </a:r>
            <a:r>
              <a:rPr dirty="0"/>
              <a:t> del </a:t>
            </a:r>
            <a:r>
              <a:rPr dirty="0" err="1"/>
              <a:t>fatto</a:t>
            </a:r>
            <a:r>
              <a:rPr dirty="0"/>
              <a:t> </a:t>
            </a:r>
            <a:r>
              <a:rPr dirty="0" err="1"/>
              <a:t>che</a:t>
            </a:r>
            <a:r>
              <a:rPr dirty="0"/>
              <a:t> </a:t>
            </a:r>
            <a:r>
              <a:rPr dirty="0" err="1"/>
              <a:t>anche</a:t>
            </a:r>
            <a:r>
              <a:rPr dirty="0"/>
              <a:t> in una </a:t>
            </a:r>
            <a:r>
              <a:rPr dirty="0" err="1"/>
              <a:t>situazione</a:t>
            </a:r>
            <a:r>
              <a:rPr dirty="0"/>
              <a:t> di </a:t>
            </a:r>
            <a:r>
              <a:rPr dirty="0" err="1"/>
              <a:t>sostanziale</a:t>
            </a:r>
            <a:r>
              <a:rPr dirty="0"/>
              <a:t> </a:t>
            </a:r>
            <a:r>
              <a:rPr dirty="0" err="1"/>
              <a:t>ripresa</a:t>
            </a:r>
            <a:r>
              <a:rPr dirty="0"/>
              <a:t> il modo di </a:t>
            </a:r>
            <a:r>
              <a:rPr dirty="0" err="1"/>
              <a:t>viaggiare</a:t>
            </a:r>
            <a:r>
              <a:rPr dirty="0"/>
              <a:t> </a:t>
            </a:r>
            <a:r>
              <a:rPr dirty="0" err="1"/>
              <a:t>risulterà</a:t>
            </a:r>
            <a:r>
              <a:rPr dirty="0"/>
              <a:t> </a:t>
            </a:r>
            <a:r>
              <a:rPr dirty="0" err="1"/>
              <a:t>probabilmente</a:t>
            </a:r>
            <a:r>
              <a:rPr dirty="0"/>
              <a:t> </a:t>
            </a:r>
            <a:r>
              <a:rPr dirty="0" err="1"/>
              <a:t>diverso</a:t>
            </a:r>
            <a:r>
              <a:rPr dirty="0"/>
              <a:t> e </a:t>
            </a:r>
            <a:r>
              <a:rPr dirty="0" err="1"/>
              <a:t>pertanto</a:t>
            </a:r>
            <a:r>
              <a:rPr dirty="0"/>
              <a:t> è </a:t>
            </a:r>
            <a:r>
              <a:rPr dirty="0" err="1"/>
              <a:t>stata</a:t>
            </a:r>
            <a:r>
              <a:rPr dirty="0"/>
              <a:t> </a:t>
            </a:r>
            <a:r>
              <a:rPr dirty="0" err="1"/>
              <a:t>inserita</a:t>
            </a:r>
            <a:r>
              <a:rPr dirty="0"/>
              <a:t> </a:t>
            </a:r>
            <a:r>
              <a:rPr dirty="0" err="1"/>
              <a:t>nel</a:t>
            </a:r>
            <a:r>
              <a:rPr dirty="0"/>
              <a:t> </a:t>
            </a:r>
            <a:r>
              <a:rPr dirty="0" err="1"/>
              <a:t>questionario</a:t>
            </a:r>
            <a:r>
              <a:rPr dirty="0"/>
              <a:t> </a:t>
            </a:r>
            <a:r>
              <a:rPr dirty="0" err="1"/>
              <a:t>un’opportuna</a:t>
            </a:r>
            <a:r>
              <a:rPr dirty="0"/>
              <a:t> </a:t>
            </a:r>
            <a:r>
              <a:rPr dirty="0" err="1"/>
              <a:t>domanda</a:t>
            </a:r>
            <a:r>
              <a:rPr dirty="0"/>
              <a:t>. </a:t>
            </a:r>
            <a:r>
              <a:rPr dirty="0" err="1"/>
              <a:t>Inoltre</a:t>
            </a:r>
            <a:r>
              <a:rPr dirty="0"/>
              <a:t> </a:t>
            </a:r>
            <a:r>
              <a:rPr dirty="0" err="1"/>
              <a:t>l’elemento</a:t>
            </a:r>
            <a:r>
              <a:rPr dirty="0"/>
              <a:t> Covid è </a:t>
            </a:r>
            <a:r>
              <a:rPr dirty="0" err="1"/>
              <a:t>stato</a:t>
            </a:r>
            <a:r>
              <a:rPr dirty="0"/>
              <a:t> </a:t>
            </a:r>
            <a:r>
              <a:rPr dirty="0" err="1"/>
              <a:t>considerato</a:t>
            </a:r>
            <a:r>
              <a:rPr dirty="0"/>
              <a:t> </a:t>
            </a:r>
            <a:r>
              <a:rPr dirty="0" err="1"/>
              <a:t>nella</a:t>
            </a:r>
            <a:r>
              <a:rPr dirty="0"/>
              <a:t> </a:t>
            </a:r>
            <a:r>
              <a:rPr dirty="0" err="1"/>
              <a:t>scelta</a:t>
            </a:r>
            <a:r>
              <a:rPr dirty="0"/>
              <a:t> </a:t>
            </a:r>
            <a:r>
              <a:rPr dirty="0" err="1"/>
              <a:t>della</a:t>
            </a:r>
            <a:r>
              <a:rPr dirty="0"/>
              <a:t> </a:t>
            </a:r>
            <a:r>
              <a:rPr dirty="0" err="1"/>
              <a:t>popolazione</a:t>
            </a:r>
            <a:r>
              <a:rPr dirty="0"/>
              <a:t> target e ha </a:t>
            </a:r>
            <a:r>
              <a:rPr dirty="0" err="1"/>
              <a:t>rafforzato</a:t>
            </a:r>
            <a:r>
              <a:rPr dirty="0"/>
              <a:t> </a:t>
            </a:r>
            <a:r>
              <a:rPr dirty="0" err="1"/>
              <a:t>l’idea</a:t>
            </a:r>
            <a:r>
              <a:rPr dirty="0"/>
              <a:t> di </a:t>
            </a:r>
            <a:r>
              <a:rPr dirty="0" err="1"/>
              <a:t>scartare</a:t>
            </a:r>
            <a:r>
              <a:rPr dirty="0"/>
              <a:t> le </a:t>
            </a:r>
            <a:r>
              <a:rPr dirty="0" err="1"/>
              <a:t>persone</a:t>
            </a:r>
            <a:r>
              <a:rPr dirty="0"/>
              <a:t> con 60 anni o </a:t>
            </a:r>
            <a:r>
              <a:rPr dirty="0" err="1"/>
              <a:t>più</a:t>
            </a:r>
            <a:r>
              <a:rPr dirty="0"/>
              <a:t>, </a:t>
            </a:r>
            <a:r>
              <a:rPr dirty="0" err="1"/>
              <a:t>che</a:t>
            </a:r>
            <a:r>
              <a:rPr dirty="0"/>
              <a:t> </a:t>
            </a:r>
            <a:r>
              <a:rPr dirty="0" err="1"/>
              <a:t>verosimilmente</a:t>
            </a:r>
            <a:r>
              <a:rPr dirty="0"/>
              <a:t> </a:t>
            </a:r>
            <a:r>
              <a:rPr dirty="0" err="1"/>
              <a:t>saranno</a:t>
            </a:r>
            <a:r>
              <a:rPr dirty="0"/>
              <a:t> quelle </a:t>
            </a:r>
            <a:r>
              <a:rPr dirty="0" err="1"/>
              <a:t>che</a:t>
            </a:r>
            <a:r>
              <a:rPr dirty="0"/>
              <a:t> </a:t>
            </a:r>
            <a:r>
              <a:rPr dirty="0" err="1"/>
              <a:t>limiteranno</a:t>
            </a:r>
            <a:r>
              <a:rPr dirty="0"/>
              <a:t> </a:t>
            </a:r>
            <a:r>
              <a:rPr dirty="0" err="1"/>
              <a:t>anche</a:t>
            </a:r>
            <a:r>
              <a:rPr dirty="0"/>
              <a:t> in </a:t>
            </a:r>
            <a:r>
              <a:rPr dirty="0" err="1"/>
              <a:t>futuro</a:t>
            </a:r>
            <a:r>
              <a:rPr dirty="0"/>
              <a:t> </a:t>
            </a:r>
            <a:r>
              <a:rPr dirty="0" err="1"/>
              <a:t>i</a:t>
            </a:r>
            <a:r>
              <a:rPr dirty="0"/>
              <a:t> </a:t>
            </a:r>
            <a:r>
              <a:rPr dirty="0" err="1"/>
              <a:t>propri</a:t>
            </a:r>
            <a:r>
              <a:rPr dirty="0"/>
              <a:t> </a:t>
            </a:r>
            <a:r>
              <a:rPr dirty="0" err="1"/>
              <a:t>spostamenti</a:t>
            </a:r>
            <a:r>
              <a:rPr dirty="0"/>
              <a:t>.</a:t>
            </a:r>
            <a:br>
              <a:rPr dirty="0"/>
            </a:br>
            <a:endParaRPr dirty="0"/>
          </a:p>
        </p:txBody>
      </p:sp>
      <p:pic>
        <p:nvPicPr>
          <p:cNvPr id="413" name="Picture 2" descr="Picture 2"/>
          <p:cNvPicPr>
            <a:picLocks noChangeAspect="1"/>
          </p:cNvPicPr>
          <p:nvPr/>
        </p:nvPicPr>
        <p:blipFill>
          <a:blip r:embed="rId2"/>
          <a:stretch>
            <a:fillRect/>
          </a:stretch>
        </p:blipFill>
        <p:spPr>
          <a:xfrm>
            <a:off x="7542337" y="1800046"/>
            <a:ext cx="3864017" cy="3864017"/>
          </a:xfrm>
          <a:prstGeom prst="rect">
            <a:avLst/>
          </a:prstGeom>
          <a:ln w="25400">
            <a:solidFill>
              <a:srgbClr val="000000"/>
            </a:solidFill>
          </a:ln>
          <a:effectLst>
            <a:glow rad="228600">
              <a:schemeClr val="accent3">
                <a:satMod val="175000"/>
                <a:alpha val="40000"/>
              </a:schemeClr>
            </a:glow>
            <a:reflection blurRad="6350" stA="52000" endA="300" endPos="35000" dir="5400000" sy="-100000" algn="bl" rotWithShape="0"/>
          </a:effectLst>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Rettangolo 1"/>
          <p:cNvSpPr/>
          <p:nvPr/>
        </p:nvSpPr>
        <p:spPr>
          <a:xfrm>
            <a:off x="2223911" y="1727200"/>
            <a:ext cx="7574844" cy="2935111"/>
          </a:xfrm>
          <a:prstGeom prst="rect">
            <a:avLst/>
          </a:prstGeom>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path path="circle">
              <a:fillToRect l="50000" t="50000" r="50000" b="50000"/>
            </a:path>
            <a:tileRect/>
          </a:gradFill>
          <a:ln w="25400">
            <a:solidFill>
              <a:srgbClr val="FAD9C2"/>
            </a:solidFill>
            <a:miter/>
          </a:ln>
          <a:effectLst>
            <a:glow rad="228600">
              <a:schemeClr val="accent3">
                <a:satMod val="175000"/>
                <a:alpha val="40000"/>
              </a:schemeClr>
            </a:glow>
          </a:effectLst>
          <a:scene3d>
            <a:camera prst="orthographicFront"/>
            <a:lightRig rig="threePt" dir="t"/>
          </a:scene3d>
          <a:sp3d>
            <a:bevelT prst="angle"/>
          </a:sp3d>
        </p:spPr>
        <p:txBody>
          <a:bodyPr lIns="45718" tIns="45718" rIns="45718" bIns="45718" anchor="ctr"/>
          <a:lstStyle/>
          <a:p>
            <a:pPr algn="ctr">
              <a:defRPr>
                <a:solidFill>
                  <a:srgbClr val="FFFFFF"/>
                </a:solidFill>
                <a:latin typeface="+mn-lt"/>
                <a:ea typeface="+mn-ea"/>
                <a:cs typeface="+mn-cs"/>
                <a:sym typeface="Calibri"/>
              </a:defRPr>
            </a:pPr>
            <a:endParaRPr/>
          </a:p>
        </p:txBody>
      </p:sp>
      <p:sp>
        <p:nvSpPr>
          <p:cNvPr id="416" name="Titolo 1"/>
          <p:cNvSpPr txBox="1">
            <a:spLocks noGrp="1"/>
          </p:cNvSpPr>
          <p:nvPr>
            <p:ph type="title"/>
          </p:nvPr>
        </p:nvSpPr>
        <p:spPr>
          <a:xfrm>
            <a:off x="785645" y="-801512"/>
            <a:ext cx="10620709" cy="1816980"/>
          </a:xfrm>
          <a:prstGeom prst="rect">
            <a:avLst/>
          </a:prstGeom>
          <a:effectLst>
            <a:outerShdw blurRad="50800" dist="38100" dir="2700000" algn="tl" rotWithShape="0">
              <a:prstClr val="black">
                <a:alpha val="40000"/>
              </a:prstClr>
            </a:outerShdw>
          </a:effectLst>
        </p:spPr>
        <p:txBody>
          <a:bodyPr/>
          <a:lstStyle>
            <a:lvl1pPr>
              <a:defRPr sz="5800">
                <a:latin typeface="Amasis MT Pro Black"/>
                <a:ea typeface="Amasis MT Pro Black"/>
                <a:cs typeface="Amasis MT Pro Black"/>
                <a:sym typeface="Amasis MT Pro Black"/>
              </a:defRPr>
            </a:lvl1pPr>
          </a:lstStyle>
          <a:p>
            <a:r>
              <a:rPr dirty="0"/>
              <a:t>2) ANALISI UNIVARIATA</a:t>
            </a:r>
          </a:p>
        </p:txBody>
      </p:sp>
      <p:sp>
        <p:nvSpPr>
          <p:cNvPr id="417" name="CasellaDiTesto 2"/>
          <p:cNvSpPr txBox="1"/>
          <p:nvPr/>
        </p:nvSpPr>
        <p:spPr>
          <a:xfrm>
            <a:off x="489417" y="2171309"/>
            <a:ext cx="7141307" cy="701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000">
                <a:latin typeface="ABeeZee"/>
                <a:ea typeface="ABeeZee"/>
                <a:cs typeface="ABeeZee"/>
                <a:sym typeface="ABeeZee"/>
              </a:defRPr>
            </a:lvl1pPr>
          </a:lstStyle>
          <a:p>
            <a:br/>
            <a:endParaRPr/>
          </a:p>
        </p:txBody>
      </p:sp>
      <p:sp>
        <p:nvSpPr>
          <p:cNvPr id="418" name="CasellaDiTesto 4"/>
          <p:cNvSpPr txBox="1"/>
          <p:nvPr/>
        </p:nvSpPr>
        <p:spPr>
          <a:xfrm>
            <a:off x="3759763" y="2171309"/>
            <a:ext cx="4288650" cy="2529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000" b="1">
                <a:latin typeface="ABeeZee"/>
                <a:ea typeface="ABeeZee"/>
                <a:cs typeface="ABeeZee"/>
                <a:sym typeface="ABeeZee"/>
              </a:defRPr>
            </a:pPr>
            <a:r>
              <a:t>2.1) CONOSCENZA DEI CAPSULE HOTEL</a:t>
            </a:r>
            <a:endParaRPr sz="1200">
              <a:latin typeface="+mn-lt"/>
              <a:ea typeface="+mn-ea"/>
              <a:cs typeface="+mn-cs"/>
              <a:sym typeface="Calibri"/>
            </a:endParaRPr>
          </a:p>
          <a:p>
            <a:pPr>
              <a:defRPr sz="2000" b="1">
                <a:latin typeface="ABeeZee"/>
                <a:ea typeface="ABeeZee"/>
                <a:cs typeface="ABeeZee"/>
                <a:sym typeface="ABeeZee"/>
              </a:defRPr>
            </a:pPr>
            <a:r>
              <a:t>2.2) VOLONTÀ DI ALLOGGIARE IN UN  CAPSULE HOTEL </a:t>
            </a:r>
            <a:endParaRPr sz="1200">
              <a:latin typeface="+mn-lt"/>
              <a:ea typeface="+mn-ea"/>
              <a:cs typeface="+mn-cs"/>
              <a:sym typeface="Calibri"/>
            </a:endParaRPr>
          </a:p>
          <a:p>
            <a:pPr>
              <a:defRPr sz="2000" b="1">
                <a:latin typeface="ABeeZee"/>
                <a:ea typeface="ABeeZee"/>
                <a:cs typeface="ABeeZee"/>
                <a:sym typeface="ABeeZee"/>
              </a:defRPr>
            </a:pPr>
            <a:r>
              <a:t>2.3) BUDGET PER CAPSULE HOTEL</a:t>
            </a:r>
            <a:endParaRPr sz="1200">
              <a:latin typeface="+mn-lt"/>
              <a:ea typeface="+mn-ea"/>
              <a:cs typeface="+mn-cs"/>
              <a:sym typeface="Calibri"/>
            </a:endParaRPr>
          </a:p>
          <a:p>
            <a:pPr>
              <a:defRPr sz="2000" b="1">
                <a:latin typeface="ABeeZee"/>
                <a:ea typeface="ABeeZee"/>
                <a:cs typeface="ABeeZee"/>
                <a:sym typeface="ABeeZee"/>
              </a:defRPr>
            </a:pPr>
            <a:r>
              <a:t>2.4) FINALITÀ DI VIAGGIO</a:t>
            </a:r>
            <a:endParaRPr sz="1200">
              <a:latin typeface="+mn-lt"/>
              <a:ea typeface="+mn-ea"/>
              <a:cs typeface="+mn-cs"/>
              <a:sym typeface="Calibri"/>
            </a:endParaRPr>
          </a:p>
          <a:p>
            <a:pPr>
              <a:defRPr sz="2000" b="1">
                <a:latin typeface="ABeeZee"/>
                <a:ea typeface="ABeeZee"/>
                <a:cs typeface="ABeeZee"/>
                <a:sym typeface="ABeeZee"/>
              </a:defRPr>
            </a:pPr>
            <a:r>
              <a:t>2.5) CONCLUSIONI </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Titolo 1"/>
          <p:cNvSpPr txBox="1">
            <a:spLocks noGrp="1"/>
          </p:cNvSpPr>
          <p:nvPr>
            <p:ph type="title"/>
          </p:nvPr>
        </p:nvSpPr>
        <p:spPr>
          <a:xfrm>
            <a:off x="785645" y="-1"/>
            <a:ext cx="10620709" cy="1816981"/>
          </a:xfrm>
          <a:prstGeom prst="rect">
            <a:avLst/>
          </a:prstGeom>
          <a:effectLst>
            <a:outerShdw blurRad="50800" dist="38100" dir="2700000" algn="tl" rotWithShape="0">
              <a:prstClr val="black">
                <a:alpha val="40000"/>
              </a:prstClr>
            </a:outerShdw>
          </a:effectLst>
        </p:spPr>
        <p:txBody>
          <a:bodyPr/>
          <a:lstStyle>
            <a:lvl1pPr>
              <a:defRPr sz="5800">
                <a:latin typeface="Amasis MT Pro Black"/>
                <a:ea typeface="Amasis MT Pro Black"/>
                <a:cs typeface="Amasis MT Pro Black"/>
                <a:sym typeface="Amasis MT Pro Black"/>
              </a:defRPr>
            </a:lvl1pPr>
          </a:lstStyle>
          <a:p>
            <a:r>
              <a:rPr dirty="0"/>
              <a:t>2.1) CONOSCENZA DEI CAPSULE HOTEL</a:t>
            </a:r>
          </a:p>
        </p:txBody>
      </p:sp>
      <p:sp>
        <p:nvSpPr>
          <p:cNvPr id="421" name="CasellaDiTesto 2"/>
          <p:cNvSpPr txBox="1"/>
          <p:nvPr/>
        </p:nvSpPr>
        <p:spPr>
          <a:xfrm>
            <a:off x="451317" y="2123684"/>
            <a:ext cx="6141890" cy="4358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defRPr sz="2000">
                <a:latin typeface="ABeeZee"/>
                <a:ea typeface="ABeeZee"/>
                <a:cs typeface="ABeeZee"/>
                <a:sym typeface="ABeeZee"/>
              </a:defRPr>
            </a:pPr>
            <a:r>
              <a:t>Per prima cosa è stato analizzato il livello di </a:t>
            </a:r>
            <a:r>
              <a:rPr b="1"/>
              <a:t>conoscenza dei Capsule Hotel</a:t>
            </a:r>
            <a:r>
              <a:t>. Si tratta di  una variabile di fondamentale importanza, in quanto  strettamente connessa all’ammontare di spese pubblicitarie che saranno necessarie per far conoscere questa particolare formula di alloggio al pubblico. </a:t>
            </a:r>
          </a:p>
          <a:p>
            <a:pPr algn="just">
              <a:defRPr sz="2000">
                <a:latin typeface="ABeeZee"/>
                <a:ea typeface="ABeeZee"/>
                <a:cs typeface="ABeeZee"/>
                <a:sym typeface="ABeeZee"/>
              </a:defRPr>
            </a:pPr>
            <a:br/>
            <a:r>
              <a:t>E’ emerso che la maggioranza del campione, ossia il 55.34% dei rispondenti (114 persone), conosceva i Capsule Hotel. La restante parte degli intervistati, ossia il 44.66% del campione (92 persone) non aveva invece mai sentito parlare di questo tipo di alloggio.</a:t>
            </a:r>
          </a:p>
        </p:txBody>
      </p:sp>
      <p:pic>
        <p:nvPicPr>
          <p:cNvPr id="422" name="Picture 2" descr="Picture 2"/>
          <p:cNvPicPr>
            <a:picLocks noChangeAspect="1"/>
          </p:cNvPicPr>
          <p:nvPr/>
        </p:nvPicPr>
        <p:blipFill>
          <a:blip r:embed="rId2"/>
          <a:srcRect t="5319" r="2265"/>
          <a:stretch>
            <a:fillRect/>
          </a:stretch>
        </p:blipFill>
        <p:spPr>
          <a:xfrm>
            <a:off x="7457895" y="2037959"/>
            <a:ext cx="3457666" cy="2508177"/>
          </a:xfrm>
          <a:prstGeom prst="rect">
            <a:avLst/>
          </a:prstGeom>
          <a:ln w="25400">
            <a:solidFill>
              <a:srgbClr val="000000"/>
            </a:solidFill>
          </a:ln>
        </p:spPr>
      </p:pic>
      <p:pic>
        <p:nvPicPr>
          <p:cNvPr id="423" name="Picture 4" descr="Picture 4"/>
          <p:cNvPicPr>
            <a:picLocks noChangeAspect="1"/>
          </p:cNvPicPr>
          <p:nvPr/>
        </p:nvPicPr>
        <p:blipFill>
          <a:blip r:embed="rId3"/>
          <a:stretch>
            <a:fillRect/>
          </a:stretch>
        </p:blipFill>
        <p:spPr>
          <a:xfrm>
            <a:off x="7457893" y="4689121"/>
            <a:ext cx="3457666" cy="1800226"/>
          </a:xfrm>
          <a:prstGeom prst="rect">
            <a:avLst/>
          </a:prstGeom>
          <a:ln w="25400">
            <a:solidFill>
              <a:srgbClr val="000000"/>
            </a:solidFill>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Titolo 1"/>
          <p:cNvSpPr txBox="1">
            <a:spLocks noGrp="1"/>
          </p:cNvSpPr>
          <p:nvPr>
            <p:ph type="title"/>
          </p:nvPr>
        </p:nvSpPr>
        <p:spPr>
          <a:xfrm>
            <a:off x="0" y="429704"/>
            <a:ext cx="11887200" cy="2065866"/>
          </a:xfrm>
          <a:prstGeom prst="rect">
            <a:avLst/>
          </a:prstGeom>
          <a:effectLst>
            <a:outerShdw blurRad="50800" dist="38100" dir="2700000" algn="tl" rotWithShape="0">
              <a:prstClr val="black">
                <a:alpha val="40000"/>
              </a:prstClr>
            </a:outerShdw>
          </a:effectLst>
        </p:spPr>
        <p:txBody>
          <a:bodyPr>
            <a:noAutofit/>
          </a:bodyPr>
          <a:lstStyle>
            <a:lvl1pPr>
              <a:defRPr sz="5700">
                <a:latin typeface="Amasis MT Pro Black"/>
                <a:ea typeface="Amasis MT Pro Black"/>
                <a:cs typeface="Amasis MT Pro Black"/>
                <a:sym typeface="Amasis MT Pro Black"/>
              </a:defRPr>
            </a:lvl1pPr>
          </a:lstStyle>
          <a:p>
            <a:r>
              <a:rPr sz="5800" dirty="0"/>
              <a:t>2.2) VOLONTA’ DI ALLOGGIARE IN UN CAPSULE HOTEL</a:t>
            </a:r>
          </a:p>
        </p:txBody>
      </p:sp>
      <p:sp>
        <p:nvSpPr>
          <p:cNvPr id="426" name="CasellaDiTesto 2"/>
          <p:cNvSpPr txBox="1"/>
          <p:nvPr/>
        </p:nvSpPr>
        <p:spPr>
          <a:xfrm>
            <a:off x="389057" y="2897072"/>
            <a:ext cx="6351085" cy="3749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defRPr sz="2000">
                <a:latin typeface="ABeeZee"/>
                <a:ea typeface="ABeeZee"/>
                <a:cs typeface="ABeeZee"/>
                <a:sym typeface="ABeeZee"/>
              </a:defRPr>
            </a:pPr>
            <a:r>
              <a:rPr dirty="0"/>
              <a:t>In </a:t>
            </a:r>
            <a:r>
              <a:rPr dirty="0" err="1"/>
              <a:t>seguito</a:t>
            </a:r>
            <a:r>
              <a:rPr dirty="0"/>
              <a:t> </a:t>
            </a:r>
            <a:r>
              <a:rPr dirty="0" err="1"/>
              <a:t>si</a:t>
            </a:r>
            <a:r>
              <a:rPr dirty="0"/>
              <a:t> è </a:t>
            </a:r>
            <a:r>
              <a:rPr dirty="0" err="1"/>
              <a:t>passati</a:t>
            </a:r>
            <a:r>
              <a:rPr dirty="0"/>
              <a:t> al </a:t>
            </a:r>
            <a:r>
              <a:rPr dirty="0" err="1"/>
              <a:t>calcolo</a:t>
            </a:r>
            <a:r>
              <a:rPr dirty="0"/>
              <a:t> </a:t>
            </a:r>
            <a:r>
              <a:rPr dirty="0" err="1"/>
              <a:t>della</a:t>
            </a:r>
            <a:r>
              <a:rPr dirty="0"/>
              <a:t> </a:t>
            </a:r>
            <a:r>
              <a:rPr dirty="0" err="1"/>
              <a:t>percentuale</a:t>
            </a:r>
            <a:r>
              <a:rPr dirty="0"/>
              <a:t> di </a:t>
            </a:r>
            <a:r>
              <a:rPr dirty="0" err="1"/>
              <a:t>rispondenti</a:t>
            </a:r>
            <a:r>
              <a:rPr dirty="0"/>
              <a:t> </a:t>
            </a:r>
            <a:r>
              <a:rPr dirty="0" err="1"/>
              <a:t>che</a:t>
            </a:r>
            <a:r>
              <a:rPr dirty="0"/>
              <a:t> </a:t>
            </a:r>
            <a:r>
              <a:rPr dirty="0" err="1"/>
              <a:t>sarebbe</a:t>
            </a:r>
            <a:r>
              <a:rPr b="1" dirty="0"/>
              <a:t> </a:t>
            </a:r>
            <a:r>
              <a:rPr b="1" dirty="0" err="1"/>
              <a:t>disposta</a:t>
            </a:r>
            <a:r>
              <a:rPr b="1" dirty="0"/>
              <a:t> ad </a:t>
            </a:r>
            <a:r>
              <a:rPr b="1" dirty="0" err="1"/>
              <a:t>alloggiare</a:t>
            </a:r>
            <a:r>
              <a:rPr b="1" dirty="0"/>
              <a:t> in un Capsule Hotel</a:t>
            </a:r>
            <a:r>
              <a:rPr dirty="0"/>
              <a:t>. E’ </a:t>
            </a:r>
            <a:r>
              <a:rPr dirty="0" err="1"/>
              <a:t>emerso</a:t>
            </a:r>
            <a:r>
              <a:rPr dirty="0"/>
              <a:t> </a:t>
            </a:r>
            <a:r>
              <a:rPr dirty="0" err="1"/>
              <a:t>che</a:t>
            </a:r>
            <a:r>
              <a:rPr dirty="0"/>
              <a:t> il 69.9% del </a:t>
            </a:r>
            <a:r>
              <a:rPr dirty="0" err="1"/>
              <a:t>campione</a:t>
            </a:r>
            <a:r>
              <a:rPr dirty="0"/>
              <a:t> </a:t>
            </a:r>
            <a:r>
              <a:rPr dirty="0" err="1"/>
              <a:t>usufruirebbe</a:t>
            </a:r>
            <a:r>
              <a:rPr dirty="0"/>
              <a:t> del </a:t>
            </a:r>
            <a:r>
              <a:rPr dirty="0" err="1"/>
              <a:t>servizio</a:t>
            </a:r>
            <a:r>
              <a:rPr dirty="0"/>
              <a:t>, </a:t>
            </a:r>
            <a:r>
              <a:rPr dirty="0" err="1"/>
              <a:t>contro</a:t>
            </a:r>
            <a:r>
              <a:rPr dirty="0"/>
              <a:t> il 30.1% </a:t>
            </a:r>
            <a:r>
              <a:rPr dirty="0" err="1"/>
              <a:t>che</a:t>
            </a:r>
            <a:r>
              <a:rPr dirty="0"/>
              <a:t> non ne </a:t>
            </a:r>
            <a:r>
              <a:rPr dirty="0" err="1"/>
              <a:t>usufruirebbe</a:t>
            </a:r>
            <a:r>
              <a:rPr dirty="0"/>
              <a:t>.</a:t>
            </a:r>
          </a:p>
          <a:p>
            <a:pPr algn="just">
              <a:defRPr sz="2000">
                <a:latin typeface="ABeeZee"/>
                <a:ea typeface="ABeeZee"/>
                <a:cs typeface="ABeeZee"/>
                <a:sym typeface="ABeeZee"/>
              </a:defRPr>
            </a:pPr>
            <a:br>
              <a:rPr dirty="0"/>
            </a:br>
            <a:r>
              <a:rPr dirty="0" err="1"/>
              <a:t>Soffermandosi</a:t>
            </a:r>
            <a:r>
              <a:rPr dirty="0"/>
              <a:t> </a:t>
            </a:r>
            <a:r>
              <a:rPr dirty="0" err="1"/>
              <a:t>sulle</a:t>
            </a:r>
            <a:r>
              <a:rPr dirty="0"/>
              <a:t> </a:t>
            </a:r>
            <a:r>
              <a:rPr dirty="0" err="1"/>
              <a:t>frequenze</a:t>
            </a:r>
            <a:r>
              <a:rPr dirty="0"/>
              <a:t> </a:t>
            </a:r>
            <a:r>
              <a:rPr dirty="0" err="1"/>
              <a:t>assolute</a:t>
            </a:r>
            <a:r>
              <a:rPr dirty="0"/>
              <a:t> </a:t>
            </a:r>
            <a:r>
              <a:rPr dirty="0" err="1"/>
              <a:t>si</a:t>
            </a:r>
            <a:r>
              <a:rPr dirty="0"/>
              <a:t> </a:t>
            </a:r>
            <a:r>
              <a:rPr dirty="0" err="1"/>
              <a:t>può</a:t>
            </a:r>
            <a:r>
              <a:rPr dirty="0"/>
              <a:t> </a:t>
            </a:r>
            <a:r>
              <a:rPr dirty="0" err="1"/>
              <a:t>notare</a:t>
            </a:r>
            <a:r>
              <a:rPr dirty="0"/>
              <a:t> </a:t>
            </a:r>
            <a:r>
              <a:rPr dirty="0" err="1"/>
              <a:t>che</a:t>
            </a:r>
            <a:r>
              <a:rPr dirty="0"/>
              <a:t> ben 144 </a:t>
            </a:r>
            <a:r>
              <a:rPr dirty="0" err="1"/>
              <a:t>dei</a:t>
            </a:r>
            <a:r>
              <a:rPr dirty="0"/>
              <a:t> 206 </a:t>
            </a:r>
            <a:r>
              <a:rPr dirty="0" err="1"/>
              <a:t>rispondenti</a:t>
            </a:r>
            <a:r>
              <a:rPr dirty="0"/>
              <a:t> </a:t>
            </a:r>
            <a:r>
              <a:rPr dirty="0" err="1"/>
              <a:t>usufruirebbero</a:t>
            </a:r>
            <a:r>
              <a:rPr dirty="0"/>
              <a:t> di un Capsule Hotel, </a:t>
            </a:r>
            <a:r>
              <a:rPr dirty="0" err="1"/>
              <a:t>mentre</a:t>
            </a:r>
            <a:r>
              <a:rPr dirty="0"/>
              <a:t> </a:t>
            </a:r>
            <a:r>
              <a:rPr dirty="0" err="1"/>
              <a:t>i</a:t>
            </a:r>
            <a:r>
              <a:rPr dirty="0"/>
              <a:t> </a:t>
            </a:r>
            <a:r>
              <a:rPr dirty="0" err="1"/>
              <a:t>restanti</a:t>
            </a:r>
            <a:r>
              <a:rPr dirty="0"/>
              <a:t> 62 </a:t>
            </a:r>
            <a:r>
              <a:rPr dirty="0" err="1"/>
              <a:t>preferirebbero</a:t>
            </a:r>
            <a:r>
              <a:rPr dirty="0"/>
              <a:t> </a:t>
            </a:r>
            <a:r>
              <a:rPr dirty="0" err="1"/>
              <a:t>continuare</a:t>
            </a:r>
            <a:r>
              <a:rPr dirty="0"/>
              <a:t> ad </a:t>
            </a:r>
            <a:r>
              <a:rPr dirty="0" err="1"/>
              <a:t>alloggiare</a:t>
            </a:r>
            <a:r>
              <a:rPr dirty="0"/>
              <a:t> in </a:t>
            </a:r>
            <a:r>
              <a:rPr dirty="0" err="1"/>
              <a:t>strutture</a:t>
            </a:r>
            <a:r>
              <a:rPr dirty="0"/>
              <a:t> </a:t>
            </a:r>
            <a:r>
              <a:rPr dirty="0" err="1"/>
              <a:t>più</a:t>
            </a:r>
            <a:r>
              <a:rPr dirty="0"/>
              <a:t> </a:t>
            </a:r>
            <a:r>
              <a:rPr dirty="0" err="1"/>
              <a:t>tradizionali</a:t>
            </a:r>
            <a:r>
              <a:rPr dirty="0"/>
              <a:t>.</a:t>
            </a:r>
          </a:p>
          <a:p>
            <a:pPr>
              <a:defRPr sz="2000">
                <a:latin typeface="+mn-lt"/>
                <a:ea typeface="+mn-ea"/>
                <a:cs typeface="+mn-cs"/>
                <a:sym typeface="Calibri"/>
              </a:defRPr>
            </a:pPr>
            <a:br>
              <a:rPr dirty="0">
                <a:latin typeface="ABeeZee"/>
                <a:ea typeface="ABeeZee"/>
                <a:cs typeface="ABeeZee"/>
                <a:sym typeface="ABeeZee"/>
              </a:rPr>
            </a:br>
            <a:endParaRPr dirty="0">
              <a:latin typeface="ABeeZee"/>
              <a:ea typeface="ABeeZee"/>
              <a:cs typeface="ABeeZee"/>
              <a:sym typeface="ABeeZee"/>
            </a:endParaRPr>
          </a:p>
        </p:txBody>
      </p:sp>
      <p:pic>
        <p:nvPicPr>
          <p:cNvPr id="427" name="Picture 2" descr="Picture 2"/>
          <p:cNvPicPr>
            <a:picLocks noChangeAspect="1"/>
          </p:cNvPicPr>
          <p:nvPr/>
        </p:nvPicPr>
        <p:blipFill>
          <a:blip r:embed="rId2"/>
          <a:srcRect t="4779" r="1829"/>
          <a:stretch>
            <a:fillRect/>
          </a:stretch>
        </p:blipFill>
        <p:spPr>
          <a:xfrm>
            <a:off x="7903232" y="2203280"/>
            <a:ext cx="3516477" cy="2621492"/>
          </a:xfrm>
          <a:prstGeom prst="rect">
            <a:avLst/>
          </a:prstGeom>
          <a:ln w="25400">
            <a:solidFill>
              <a:srgbClr val="000000"/>
            </a:solidFill>
          </a:ln>
        </p:spPr>
      </p:pic>
      <p:pic>
        <p:nvPicPr>
          <p:cNvPr id="428" name="Picture 4" descr="Picture 4"/>
          <p:cNvPicPr>
            <a:picLocks noChangeAspect="1"/>
          </p:cNvPicPr>
          <p:nvPr/>
        </p:nvPicPr>
        <p:blipFill>
          <a:blip r:embed="rId3"/>
          <a:stretch>
            <a:fillRect/>
          </a:stretch>
        </p:blipFill>
        <p:spPr>
          <a:xfrm>
            <a:off x="7903231" y="4901267"/>
            <a:ext cx="3516477" cy="1775498"/>
          </a:xfrm>
          <a:prstGeom prst="rect">
            <a:avLst/>
          </a:prstGeom>
          <a:ln w="25400">
            <a:solidFill>
              <a:srgbClr val="000000"/>
            </a:solidFill>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Titolo 1"/>
          <p:cNvSpPr txBox="1">
            <a:spLocks noGrp="1"/>
          </p:cNvSpPr>
          <p:nvPr>
            <p:ph type="title"/>
          </p:nvPr>
        </p:nvSpPr>
        <p:spPr>
          <a:xfrm>
            <a:off x="564443" y="-1"/>
            <a:ext cx="10841911" cy="1816981"/>
          </a:xfrm>
          <a:prstGeom prst="rect">
            <a:avLst/>
          </a:prstGeom>
          <a:effectLst>
            <a:outerShdw blurRad="50800" dist="38100" dir="2700000" algn="tl" rotWithShape="0">
              <a:prstClr val="black">
                <a:alpha val="40000"/>
              </a:prstClr>
            </a:outerShdw>
          </a:effectLst>
        </p:spPr>
        <p:txBody>
          <a:bodyPr>
            <a:normAutofit/>
          </a:bodyPr>
          <a:lstStyle>
            <a:lvl1pPr>
              <a:defRPr sz="5800">
                <a:latin typeface="Amasis MT Pro Black"/>
                <a:ea typeface="Amasis MT Pro Black"/>
                <a:cs typeface="Amasis MT Pro Black"/>
                <a:sym typeface="Amasis MT Pro Black"/>
              </a:defRPr>
            </a:lvl1pPr>
          </a:lstStyle>
          <a:p>
            <a:r>
              <a:rPr dirty="0"/>
              <a:t>2.3) BUDGET PER CAPSULE HOTEL (1/5)</a:t>
            </a:r>
          </a:p>
        </p:txBody>
      </p:sp>
      <p:sp>
        <p:nvSpPr>
          <p:cNvPr id="431" name="CasellaDiTesto 2"/>
          <p:cNvSpPr txBox="1"/>
          <p:nvPr/>
        </p:nvSpPr>
        <p:spPr>
          <a:xfrm>
            <a:off x="464852" y="2191102"/>
            <a:ext cx="6351085" cy="4053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defRPr sz="2000">
                <a:latin typeface="ABeeZee"/>
                <a:ea typeface="ABeeZee"/>
                <a:cs typeface="ABeeZee"/>
                <a:sym typeface="ABeeZee"/>
              </a:defRPr>
            </a:pPr>
            <a:r>
              <a:rPr dirty="0" err="1"/>
              <a:t>Successivamente</a:t>
            </a:r>
            <a:r>
              <a:rPr dirty="0"/>
              <a:t> è </a:t>
            </a:r>
            <a:r>
              <a:rPr dirty="0" err="1"/>
              <a:t>stato</a:t>
            </a:r>
            <a:r>
              <a:rPr dirty="0"/>
              <a:t> </a:t>
            </a:r>
            <a:r>
              <a:rPr dirty="0" err="1"/>
              <a:t>deciso</a:t>
            </a:r>
            <a:r>
              <a:rPr dirty="0"/>
              <a:t> di </a:t>
            </a:r>
            <a:r>
              <a:rPr dirty="0" err="1"/>
              <a:t>analizzare</a:t>
            </a:r>
            <a:r>
              <a:rPr dirty="0"/>
              <a:t> </a:t>
            </a:r>
            <a:r>
              <a:rPr dirty="0" err="1"/>
              <a:t>quanto</a:t>
            </a:r>
            <a:r>
              <a:rPr dirty="0"/>
              <a:t> </a:t>
            </a:r>
            <a:r>
              <a:rPr dirty="0" err="1"/>
              <a:t>i</a:t>
            </a:r>
            <a:r>
              <a:rPr dirty="0"/>
              <a:t> </a:t>
            </a:r>
            <a:r>
              <a:rPr dirty="0" err="1"/>
              <a:t>vari</a:t>
            </a:r>
            <a:r>
              <a:rPr dirty="0"/>
              <a:t> </a:t>
            </a:r>
            <a:r>
              <a:rPr dirty="0" err="1"/>
              <a:t>consumatori</a:t>
            </a:r>
            <a:r>
              <a:rPr dirty="0"/>
              <a:t> </a:t>
            </a:r>
            <a:r>
              <a:rPr dirty="0" err="1"/>
              <a:t>fossero</a:t>
            </a:r>
            <a:r>
              <a:rPr dirty="0"/>
              <a:t> </a:t>
            </a:r>
            <a:r>
              <a:rPr dirty="0" err="1"/>
              <a:t>disposti</a:t>
            </a:r>
            <a:r>
              <a:rPr dirty="0"/>
              <a:t> a </a:t>
            </a:r>
            <a:r>
              <a:rPr dirty="0" err="1"/>
              <a:t>spendere</a:t>
            </a:r>
            <a:r>
              <a:rPr dirty="0"/>
              <a:t> per </a:t>
            </a:r>
            <a:r>
              <a:rPr dirty="0" err="1"/>
              <a:t>alloggiare</a:t>
            </a:r>
            <a:r>
              <a:rPr dirty="0"/>
              <a:t> una </a:t>
            </a:r>
            <a:r>
              <a:rPr dirty="0" err="1"/>
              <a:t>notte</a:t>
            </a:r>
            <a:r>
              <a:rPr dirty="0"/>
              <a:t> in un Capsule Hotel. La </a:t>
            </a:r>
            <a:r>
              <a:rPr b="1" dirty="0" err="1"/>
              <a:t>disponibilità</a:t>
            </a:r>
            <a:r>
              <a:rPr b="1" dirty="0"/>
              <a:t> a </a:t>
            </a:r>
            <a:r>
              <a:rPr b="1" dirty="0" err="1"/>
              <a:t>pagare</a:t>
            </a:r>
            <a:r>
              <a:rPr dirty="0"/>
              <a:t> è </a:t>
            </a:r>
            <a:r>
              <a:rPr dirty="0" err="1"/>
              <a:t>ovviamente</a:t>
            </a:r>
            <a:r>
              <a:rPr dirty="0"/>
              <a:t> una </a:t>
            </a:r>
            <a:r>
              <a:rPr dirty="0" err="1"/>
              <a:t>variabile</a:t>
            </a:r>
            <a:r>
              <a:rPr dirty="0"/>
              <a:t> centrale per </a:t>
            </a:r>
            <a:r>
              <a:rPr dirty="0" err="1"/>
              <a:t>determinare</a:t>
            </a:r>
            <a:r>
              <a:rPr dirty="0"/>
              <a:t> la </a:t>
            </a:r>
            <a:r>
              <a:rPr dirty="0" err="1"/>
              <a:t>convenienza</a:t>
            </a:r>
            <a:r>
              <a:rPr dirty="0"/>
              <a:t> </a:t>
            </a:r>
            <a:r>
              <a:rPr dirty="0" err="1"/>
              <a:t>economica</a:t>
            </a:r>
            <a:r>
              <a:rPr dirty="0"/>
              <a:t> </a:t>
            </a:r>
            <a:r>
              <a:rPr dirty="0" err="1"/>
              <a:t>dell’eventuale</a:t>
            </a:r>
            <a:r>
              <a:rPr dirty="0"/>
              <a:t> </a:t>
            </a:r>
            <a:r>
              <a:rPr dirty="0" err="1"/>
              <a:t>introduzione</a:t>
            </a:r>
            <a:r>
              <a:rPr dirty="0"/>
              <a:t> </a:t>
            </a:r>
            <a:r>
              <a:rPr dirty="0" err="1"/>
              <a:t>sul</a:t>
            </a:r>
            <a:r>
              <a:rPr dirty="0"/>
              <a:t> </a:t>
            </a:r>
            <a:r>
              <a:rPr dirty="0" err="1"/>
              <a:t>mercato</a:t>
            </a:r>
            <a:r>
              <a:rPr dirty="0"/>
              <a:t> del nuovo </a:t>
            </a:r>
            <a:r>
              <a:rPr dirty="0" err="1"/>
              <a:t>pacchetto</a:t>
            </a:r>
            <a:r>
              <a:rPr dirty="0"/>
              <a:t> di </a:t>
            </a:r>
            <a:r>
              <a:rPr dirty="0" err="1"/>
              <a:t>viaggio</a:t>
            </a:r>
            <a:r>
              <a:rPr dirty="0"/>
              <a:t> </a:t>
            </a:r>
            <a:r>
              <a:rPr dirty="0" err="1"/>
              <a:t>oggetto</a:t>
            </a:r>
            <a:r>
              <a:rPr dirty="0"/>
              <a:t> del business case.</a:t>
            </a:r>
          </a:p>
          <a:p>
            <a:pPr algn="just">
              <a:defRPr sz="2000">
                <a:latin typeface="ABeeZee"/>
                <a:ea typeface="ABeeZee"/>
                <a:cs typeface="ABeeZee"/>
                <a:sym typeface="ABeeZee"/>
              </a:defRPr>
            </a:pPr>
            <a:r>
              <a:rPr dirty="0"/>
              <a:t>Come è </a:t>
            </a:r>
            <a:r>
              <a:rPr dirty="0" err="1"/>
              <a:t>possibile</a:t>
            </a:r>
            <a:r>
              <a:rPr dirty="0"/>
              <a:t> </a:t>
            </a:r>
            <a:r>
              <a:rPr dirty="0" err="1"/>
              <a:t>notare</a:t>
            </a:r>
            <a:r>
              <a:rPr dirty="0"/>
              <a:t> </a:t>
            </a:r>
            <a:r>
              <a:rPr dirty="0" err="1"/>
              <a:t>dalla</a:t>
            </a:r>
            <a:r>
              <a:rPr dirty="0"/>
              <a:t> </a:t>
            </a:r>
            <a:r>
              <a:rPr dirty="0" err="1"/>
              <a:t>tabella</a:t>
            </a:r>
            <a:r>
              <a:rPr dirty="0"/>
              <a:t> </a:t>
            </a:r>
            <a:r>
              <a:rPr dirty="0" err="1"/>
              <a:t>sulla</a:t>
            </a:r>
            <a:r>
              <a:rPr dirty="0"/>
              <a:t> </a:t>
            </a:r>
            <a:r>
              <a:rPr dirty="0" err="1"/>
              <a:t>destra</a:t>
            </a:r>
            <a:r>
              <a:rPr dirty="0"/>
              <a:t> (utile </a:t>
            </a:r>
            <a:r>
              <a:rPr dirty="0" err="1"/>
              <a:t>anche</a:t>
            </a:r>
            <a:r>
              <a:rPr dirty="0"/>
              <a:t> per le slide successive), è </a:t>
            </a:r>
            <a:r>
              <a:rPr dirty="0" err="1"/>
              <a:t>emerso</a:t>
            </a:r>
            <a:r>
              <a:rPr dirty="0"/>
              <a:t> </a:t>
            </a:r>
            <a:r>
              <a:rPr dirty="0" err="1"/>
              <a:t>che</a:t>
            </a:r>
            <a:r>
              <a:rPr dirty="0"/>
              <a:t> </a:t>
            </a:r>
            <a:r>
              <a:rPr dirty="0" err="1"/>
              <a:t>i</a:t>
            </a:r>
            <a:r>
              <a:rPr dirty="0"/>
              <a:t> </a:t>
            </a:r>
            <a:r>
              <a:rPr dirty="0" err="1"/>
              <a:t>rispondenti</a:t>
            </a:r>
            <a:r>
              <a:rPr dirty="0"/>
              <a:t> </a:t>
            </a:r>
            <a:r>
              <a:rPr dirty="0" err="1"/>
              <a:t>sono</a:t>
            </a:r>
            <a:r>
              <a:rPr dirty="0"/>
              <a:t> </a:t>
            </a:r>
            <a:r>
              <a:rPr dirty="0" err="1"/>
              <a:t>disposti</a:t>
            </a:r>
            <a:r>
              <a:rPr dirty="0"/>
              <a:t> a </a:t>
            </a:r>
            <a:r>
              <a:rPr dirty="0" err="1"/>
              <a:t>pagare</a:t>
            </a:r>
            <a:r>
              <a:rPr dirty="0"/>
              <a:t> in </a:t>
            </a:r>
            <a:r>
              <a:rPr b="1" dirty="0"/>
              <a:t>media </a:t>
            </a:r>
            <a:r>
              <a:rPr dirty="0"/>
              <a:t>33.48€ per una </a:t>
            </a:r>
            <a:r>
              <a:rPr dirty="0" err="1"/>
              <a:t>notte</a:t>
            </a:r>
            <a:r>
              <a:rPr dirty="0"/>
              <a:t> in una </a:t>
            </a:r>
            <a:r>
              <a:rPr dirty="0" err="1"/>
              <a:t>struttura</a:t>
            </a:r>
            <a:r>
              <a:rPr dirty="0"/>
              <a:t> di </a:t>
            </a:r>
            <a:r>
              <a:rPr dirty="0" err="1"/>
              <a:t>questo</a:t>
            </a:r>
            <a:r>
              <a:rPr dirty="0"/>
              <a:t> </a:t>
            </a:r>
            <a:r>
              <a:rPr dirty="0" err="1"/>
              <a:t>tipo</a:t>
            </a:r>
            <a:r>
              <a:rPr dirty="0"/>
              <a:t>, un </a:t>
            </a:r>
            <a:r>
              <a:rPr dirty="0" err="1"/>
              <a:t>prezzo</a:t>
            </a:r>
            <a:r>
              <a:rPr dirty="0"/>
              <a:t> non </a:t>
            </a:r>
            <a:r>
              <a:rPr dirty="0" err="1"/>
              <a:t>estremamente</a:t>
            </a:r>
            <a:r>
              <a:rPr dirty="0"/>
              <a:t> </a:t>
            </a:r>
            <a:r>
              <a:rPr dirty="0" err="1"/>
              <a:t>disallineato</a:t>
            </a:r>
            <a:r>
              <a:rPr dirty="0"/>
              <a:t> rispetto a </a:t>
            </a:r>
            <a:r>
              <a:rPr dirty="0" err="1"/>
              <a:t>quello</a:t>
            </a:r>
            <a:r>
              <a:rPr dirty="0"/>
              <a:t> </a:t>
            </a:r>
            <a:r>
              <a:rPr dirty="0" err="1"/>
              <a:t>generalmente</a:t>
            </a:r>
            <a:r>
              <a:rPr dirty="0"/>
              <a:t> </a:t>
            </a:r>
            <a:r>
              <a:rPr dirty="0" err="1"/>
              <a:t>proposto</a:t>
            </a:r>
            <a:r>
              <a:rPr dirty="0"/>
              <a:t> dal </a:t>
            </a:r>
            <a:r>
              <a:rPr dirty="0" err="1"/>
              <a:t>mercato</a:t>
            </a:r>
            <a:r>
              <a:rPr dirty="0"/>
              <a:t>.</a:t>
            </a:r>
          </a:p>
        </p:txBody>
      </p:sp>
      <p:pic>
        <p:nvPicPr>
          <p:cNvPr id="432" name="Picture 2" descr="Picture 2"/>
          <p:cNvPicPr>
            <a:picLocks noChangeAspect="1"/>
          </p:cNvPicPr>
          <p:nvPr/>
        </p:nvPicPr>
        <p:blipFill>
          <a:blip r:embed="rId2"/>
          <a:stretch>
            <a:fillRect/>
          </a:stretch>
        </p:blipFill>
        <p:spPr>
          <a:xfrm>
            <a:off x="7755210" y="1893249"/>
            <a:ext cx="3553256" cy="4649548"/>
          </a:xfrm>
          <a:prstGeom prst="rect">
            <a:avLst/>
          </a:prstGeom>
          <a:ln w="25400">
            <a:solidFill>
              <a:srgbClr val="000000"/>
            </a:solidFill>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 name="Titolo 1"/>
          <p:cNvSpPr txBox="1">
            <a:spLocks noGrp="1"/>
          </p:cNvSpPr>
          <p:nvPr>
            <p:ph type="title"/>
          </p:nvPr>
        </p:nvSpPr>
        <p:spPr>
          <a:xfrm>
            <a:off x="564443" y="-1"/>
            <a:ext cx="10841911" cy="1816981"/>
          </a:xfrm>
          <a:prstGeom prst="rect">
            <a:avLst/>
          </a:prstGeom>
          <a:effectLst>
            <a:outerShdw blurRad="50800" dist="38100" dir="2700000" algn="tl" rotWithShape="0">
              <a:prstClr val="black">
                <a:alpha val="40000"/>
              </a:prstClr>
            </a:outerShdw>
          </a:effectLst>
        </p:spPr>
        <p:txBody>
          <a:bodyPr/>
          <a:lstStyle>
            <a:lvl1pPr>
              <a:defRPr sz="5800">
                <a:latin typeface="Amasis MT Pro Black"/>
                <a:ea typeface="Amasis MT Pro Black"/>
                <a:cs typeface="Amasis MT Pro Black"/>
                <a:sym typeface="Amasis MT Pro Black"/>
              </a:defRPr>
            </a:lvl1pPr>
          </a:lstStyle>
          <a:p>
            <a:r>
              <a:rPr dirty="0"/>
              <a:t>2.3) BUDGET PER CAPSULE HOTEL (2/5)</a:t>
            </a:r>
          </a:p>
        </p:txBody>
      </p:sp>
      <p:sp>
        <p:nvSpPr>
          <p:cNvPr id="435" name="CasellaDiTesto 2"/>
          <p:cNvSpPr txBox="1"/>
          <p:nvPr/>
        </p:nvSpPr>
        <p:spPr>
          <a:xfrm>
            <a:off x="791138" y="1816978"/>
            <a:ext cx="10155443" cy="588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defRPr sz="2000">
                <a:latin typeface="ABeeZee"/>
                <a:ea typeface="ABeeZee"/>
                <a:cs typeface="ABeeZee"/>
                <a:sym typeface="ABeeZee"/>
              </a:defRPr>
            </a:pPr>
            <a:r>
              <a:rPr dirty="0" err="1"/>
              <a:t>Oltre</a:t>
            </a:r>
            <a:r>
              <a:rPr dirty="0"/>
              <a:t> </a:t>
            </a:r>
            <a:r>
              <a:rPr dirty="0" err="1"/>
              <a:t>alla</a:t>
            </a:r>
            <a:r>
              <a:rPr dirty="0"/>
              <a:t> media è </a:t>
            </a:r>
            <a:r>
              <a:rPr dirty="0" err="1"/>
              <a:t>possibile</a:t>
            </a:r>
            <a:r>
              <a:rPr dirty="0"/>
              <a:t> </a:t>
            </a:r>
            <a:r>
              <a:rPr dirty="0" err="1"/>
              <a:t>analizzare</a:t>
            </a:r>
            <a:r>
              <a:rPr dirty="0"/>
              <a:t> </a:t>
            </a:r>
            <a:r>
              <a:rPr dirty="0" err="1"/>
              <a:t>ulteriori</a:t>
            </a:r>
            <a:r>
              <a:rPr dirty="0"/>
              <a:t> </a:t>
            </a:r>
            <a:r>
              <a:rPr b="1" dirty="0" err="1"/>
              <a:t>misure</a:t>
            </a:r>
            <a:r>
              <a:rPr b="1" dirty="0"/>
              <a:t> di </a:t>
            </a:r>
            <a:r>
              <a:rPr b="1" dirty="0" err="1"/>
              <a:t>tendenza</a:t>
            </a:r>
            <a:r>
              <a:rPr b="1" dirty="0"/>
              <a:t> centrale</a:t>
            </a:r>
            <a:r>
              <a:rPr dirty="0"/>
              <a:t>. La </a:t>
            </a:r>
            <a:r>
              <a:rPr b="1" dirty="0" err="1"/>
              <a:t>mediana</a:t>
            </a:r>
            <a:r>
              <a:rPr b="1" dirty="0"/>
              <a:t> </a:t>
            </a:r>
            <a:r>
              <a:rPr dirty="0" err="1"/>
              <a:t>risulta</a:t>
            </a:r>
            <a:r>
              <a:rPr dirty="0"/>
              <a:t> </a:t>
            </a:r>
            <a:r>
              <a:rPr dirty="0" err="1"/>
              <a:t>essere</a:t>
            </a:r>
            <a:r>
              <a:rPr dirty="0"/>
              <a:t> </a:t>
            </a:r>
            <a:r>
              <a:rPr dirty="0" err="1"/>
              <a:t>pari</a:t>
            </a:r>
            <a:r>
              <a:rPr dirty="0"/>
              <a:t> a 30€, </a:t>
            </a:r>
            <a:r>
              <a:rPr dirty="0" err="1"/>
              <a:t>mentre</a:t>
            </a:r>
            <a:r>
              <a:rPr dirty="0"/>
              <a:t> la </a:t>
            </a:r>
            <a:r>
              <a:rPr b="1" dirty="0" err="1"/>
              <a:t>moda</a:t>
            </a:r>
            <a:r>
              <a:rPr dirty="0"/>
              <a:t>, la quale è </a:t>
            </a:r>
            <a:r>
              <a:rPr dirty="0" err="1"/>
              <a:t>stata</a:t>
            </a:r>
            <a:r>
              <a:rPr dirty="0"/>
              <a:t> </a:t>
            </a:r>
            <a:r>
              <a:rPr dirty="0" err="1"/>
              <a:t>trovata</a:t>
            </a:r>
            <a:r>
              <a:rPr dirty="0"/>
              <a:t> </a:t>
            </a:r>
            <a:r>
              <a:rPr dirty="0" err="1"/>
              <a:t>esternamente</a:t>
            </a:r>
            <a:r>
              <a:rPr dirty="0"/>
              <a:t> ad R </a:t>
            </a:r>
            <a:r>
              <a:rPr dirty="0" err="1"/>
              <a:t>tramite</a:t>
            </a:r>
            <a:r>
              <a:rPr dirty="0"/>
              <a:t> Excel, è </a:t>
            </a:r>
            <a:r>
              <a:rPr dirty="0" err="1"/>
              <a:t>pari</a:t>
            </a:r>
            <a:r>
              <a:rPr dirty="0"/>
              <a:t> a 0€.</a:t>
            </a:r>
          </a:p>
          <a:p>
            <a:pPr algn="just">
              <a:defRPr sz="2000">
                <a:latin typeface="ABeeZee"/>
                <a:ea typeface="ABeeZee"/>
                <a:cs typeface="ABeeZee"/>
                <a:sym typeface="ABeeZee"/>
              </a:defRPr>
            </a:pPr>
            <a:r>
              <a:rPr dirty="0"/>
              <a:t>E’ </a:t>
            </a:r>
            <a:r>
              <a:rPr dirty="0" err="1"/>
              <a:t>opportuno</a:t>
            </a:r>
            <a:r>
              <a:rPr dirty="0"/>
              <a:t> </a:t>
            </a:r>
            <a:r>
              <a:rPr dirty="0" err="1"/>
              <a:t>sottolineare</a:t>
            </a:r>
            <a:r>
              <a:rPr dirty="0"/>
              <a:t> come </a:t>
            </a:r>
            <a:r>
              <a:rPr dirty="0" err="1"/>
              <a:t>tali</a:t>
            </a:r>
            <a:r>
              <a:rPr dirty="0"/>
              <a:t> </a:t>
            </a:r>
            <a:r>
              <a:rPr dirty="0" err="1"/>
              <a:t>misure</a:t>
            </a:r>
            <a:r>
              <a:rPr dirty="0"/>
              <a:t>, </a:t>
            </a:r>
            <a:r>
              <a:rPr dirty="0" err="1"/>
              <a:t>così</a:t>
            </a:r>
            <a:r>
              <a:rPr dirty="0"/>
              <a:t> come </a:t>
            </a:r>
            <a:r>
              <a:rPr dirty="0" err="1"/>
              <a:t>altre</a:t>
            </a:r>
            <a:r>
              <a:rPr dirty="0"/>
              <a:t> </a:t>
            </a:r>
            <a:r>
              <a:rPr dirty="0" err="1"/>
              <a:t>misure</a:t>
            </a:r>
            <a:r>
              <a:rPr dirty="0"/>
              <a:t> di </a:t>
            </a:r>
            <a:r>
              <a:rPr dirty="0" err="1"/>
              <a:t>sintesi</a:t>
            </a:r>
            <a:r>
              <a:rPr dirty="0"/>
              <a:t> </a:t>
            </a:r>
            <a:r>
              <a:rPr dirty="0" err="1"/>
              <a:t>analizzate</a:t>
            </a:r>
            <a:r>
              <a:rPr dirty="0"/>
              <a:t> in </a:t>
            </a:r>
            <a:r>
              <a:rPr dirty="0" err="1"/>
              <a:t>seguito</a:t>
            </a:r>
            <a:r>
              <a:rPr dirty="0"/>
              <a:t>, </a:t>
            </a:r>
            <a:r>
              <a:rPr dirty="0" err="1"/>
              <a:t>risentono</a:t>
            </a:r>
            <a:r>
              <a:rPr dirty="0"/>
              <a:t> del </a:t>
            </a:r>
            <a:r>
              <a:rPr dirty="0" err="1"/>
              <a:t>fatto</a:t>
            </a:r>
            <a:r>
              <a:rPr dirty="0"/>
              <a:t> </a:t>
            </a:r>
            <a:r>
              <a:rPr dirty="0" err="1"/>
              <a:t>che</a:t>
            </a:r>
            <a:r>
              <a:rPr dirty="0"/>
              <a:t> </a:t>
            </a:r>
            <a:r>
              <a:rPr dirty="0" err="1"/>
              <a:t>molti</a:t>
            </a:r>
            <a:r>
              <a:rPr dirty="0"/>
              <a:t> </a:t>
            </a:r>
            <a:r>
              <a:rPr dirty="0" err="1"/>
              <a:t>rispondenti</a:t>
            </a:r>
            <a:r>
              <a:rPr dirty="0"/>
              <a:t> </a:t>
            </a:r>
            <a:r>
              <a:rPr dirty="0" err="1"/>
              <a:t>alla</a:t>
            </a:r>
            <a:r>
              <a:rPr dirty="0"/>
              <a:t> </a:t>
            </a:r>
            <a:r>
              <a:rPr dirty="0" err="1"/>
              <a:t>domanda</a:t>
            </a:r>
            <a:r>
              <a:rPr dirty="0"/>
              <a:t> “</a:t>
            </a:r>
            <a:r>
              <a:rPr dirty="0" err="1"/>
              <a:t>Quanto</a:t>
            </a:r>
            <a:r>
              <a:rPr dirty="0"/>
              <a:t> </a:t>
            </a:r>
            <a:r>
              <a:rPr dirty="0" err="1"/>
              <a:t>sarebbe</a:t>
            </a:r>
            <a:r>
              <a:rPr dirty="0"/>
              <a:t> </a:t>
            </a:r>
            <a:r>
              <a:rPr dirty="0" err="1"/>
              <a:t>disposto</a:t>
            </a:r>
            <a:r>
              <a:rPr dirty="0"/>
              <a:t> a </a:t>
            </a:r>
            <a:r>
              <a:rPr dirty="0" err="1"/>
              <a:t>spendere</a:t>
            </a:r>
            <a:r>
              <a:rPr dirty="0"/>
              <a:t> per una </a:t>
            </a:r>
            <a:r>
              <a:rPr dirty="0" err="1"/>
              <a:t>notte</a:t>
            </a:r>
            <a:r>
              <a:rPr dirty="0"/>
              <a:t> in un Capsule Hotel?” </a:t>
            </a:r>
            <a:r>
              <a:rPr dirty="0" err="1"/>
              <a:t>hanno</a:t>
            </a:r>
            <a:r>
              <a:rPr dirty="0"/>
              <a:t> </a:t>
            </a:r>
            <a:r>
              <a:rPr dirty="0" err="1"/>
              <a:t>risposto</a:t>
            </a:r>
            <a:r>
              <a:rPr dirty="0"/>
              <a:t> “0€”. </a:t>
            </a:r>
            <a:r>
              <a:rPr dirty="0" err="1"/>
              <a:t>Ciò</a:t>
            </a:r>
            <a:r>
              <a:rPr dirty="0"/>
              <a:t> è </a:t>
            </a:r>
            <a:r>
              <a:rPr dirty="0" err="1"/>
              <a:t>stato</a:t>
            </a:r>
            <a:r>
              <a:rPr dirty="0"/>
              <a:t> </a:t>
            </a:r>
            <a:r>
              <a:rPr dirty="0" err="1"/>
              <a:t>inevitabile</a:t>
            </a:r>
            <a:r>
              <a:rPr dirty="0"/>
              <a:t> in </a:t>
            </a:r>
            <a:r>
              <a:rPr dirty="0" err="1"/>
              <a:t>quanto</a:t>
            </a:r>
            <a:r>
              <a:rPr dirty="0"/>
              <a:t> </a:t>
            </a:r>
            <a:r>
              <a:rPr dirty="0" err="1"/>
              <a:t>tutte</a:t>
            </a:r>
            <a:r>
              <a:rPr dirty="0"/>
              <a:t> le </a:t>
            </a:r>
            <a:r>
              <a:rPr dirty="0" err="1"/>
              <a:t>persone</a:t>
            </a:r>
            <a:r>
              <a:rPr dirty="0"/>
              <a:t> </a:t>
            </a:r>
            <a:r>
              <a:rPr dirty="0" err="1"/>
              <a:t>che</a:t>
            </a:r>
            <a:r>
              <a:rPr dirty="0"/>
              <a:t> </a:t>
            </a:r>
            <a:r>
              <a:rPr dirty="0" err="1"/>
              <a:t>avevano</a:t>
            </a:r>
            <a:r>
              <a:rPr dirty="0"/>
              <a:t> </a:t>
            </a:r>
            <a:r>
              <a:rPr dirty="0" err="1"/>
              <a:t>risposto</a:t>
            </a:r>
            <a:r>
              <a:rPr dirty="0"/>
              <a:t> “NO” </a:t>
            </a:r>
            <a:r>
              <a:rPr dirty="0" err="1"/>
              <a:t>alla</a:t>
            </a:r>
            <a:r>
              <a:rPr dirty="0"/>
              <a:t> </a:t>
            </a:r>
            <a:r>
              <a:rPr dirty="0" err="1"/>
              <a:t>domanda</a:t>
            </a:r>
            <a:r>
              <a:rPr dirty="0"/>
              <a:t> “</a:t>
            </a:r>
            <a:r>
              <a:rPr dirty="0" err="1"/>
              <a:t>Alloggerebbe</a:t>
            </a:r>
            <a:r>
              <a:rPr dirty="0"/>
              <a:t> in un Capsule Hotel?” </a:t>
            </a:r>
            <a:r>
              <a:rPr dirty="0" err="1"/>
              <a:t>hanno</a:t>
            </a:r>
            <a:r>
              <a:rPr dirty="0"/>
              <a:t> </a:t>
            </a:r>
            <a:r>
              <a:rPr dirty="0" err="1"/>
              <a:t>coerentemente</a:t>
            </a:r>
            <a:r>
              <a:rPr dirty="0"/>
              <a:t> </a:t>
            </a:r>
            <a:r>
              <a:rPr dirty="0" err="1"/>
              <a:t>risposto</a:t>
            </a:r>
            <a:r>
              <a:rPr dirty="0"/>
              <a:t> “0€” </a:t>
            </a:r>
            <a:r>
              <a:rPr dirty="0" err="1"/>
              <a:t>alla</a:t>
            </a:r>
            <a:r>
              <a:rPr dirty="0"/>
              <a:t> </a:t>
            </a:r>
            <a:r>
              <a:rPr dirty="0" err="1"/>
              <a:t>domanda</a:t>
            </a:r>
            <a:r>
              <a:rPr dirty="0"/>
              <a:t> </a:t>
            </a:r>
            <a:r>
              <a:rPr dirty="0" err="1"/>
              <a:t>relativa</a:t>
            </a:r>
            <a:r>
              <a:rPr dirty="0"/>
              <a:t> al budget di </a:t>
            </a:r>
            <a:r>
              <a:rPr dirty="0" err="1"/>
              <a:t>spesa</a:t>
            </a:r>
            <a:r>
              <a:rPr dirty="0"/>
              <a:t>. </a:t>
            </a:r>
            <a:r>
              <a:rPr dirty="0" err="1"/>
              <a:t>Tutto</a:t>
            </a:r>
            <a:r>
              <a:rPr dirty="0"/>
              <a:t> </a:t>
            </a:r>
            <a:r>
              <a:rPr dirty="0" err="1"/>
              <a:t>ciò</a:t>
            </a:r>
            <a:r>
              <a:rPr dirty="0"/>
              <a:t> è </a:t>
            </a:r>
            <a:r>
              <a:rPr dirty="0" err="1"/>
              <a:t>comprensibile</a:t>
            </a:r>
            <a:r>
              <a:rPr dirty="0"/>
              <a:t>, data la </a:t>
            </a:r>
            <a:r>
              <a:rPr dirty="0" err="1"/>
              <a:t>peculiarità</a:t>
            </a:r>
            <a:r>
              <a:rPr dirty="0"/>
              <a:t> di </a:t>
            </a:r>
            <a:r>
              <a:rPr dirty="0" err="1"/>
              <a:t>questa</a:t>
            </a:r>
            <a:r>
              <a:rPr dirty="0"/>
              <a:t> formula di </a:t>
            </a:r>
            <a:r>
              <a:rPr dirty="0" err="1"/>
              <a:t>alloggio</a:t>
            </a:r>
            <a:r>
              <a:rPr dirty="0"/>
              <a:t>, </a:t>
            </a:r>
            <a:r>
              <a:rPr dirty="0" err="1"/>
              <a:t>particolarmente</a:t>
            </a:r>
            <a:r>
              <a:rPr dirty="0"/>
              <a:t> </a:t>
            </a:r>
            <a:r>
              <a:rPr dirty="0" err="1"/>
              <a:t>lontana</a:t>
            </a:r>
            <a:r>
              <a:rPr dirty="0"/>
              <a:t> (</a:t>
            </a:r>
            <a:r>
              <a:rPr dirty="0" err="1"/>
              <a:t>nella</a:t>
            </a:r>
            <a:r>
              <a:rPr dirty="0"/>
              <a:t> </a:t>
            </a:r>
            <a:r>
              <a:rPr dirty="0" err="1"/>
              <a:t>sua</a:t>
            </a:r>
            <a:r>
              <a:rPr dirty="0"/>
              <a:t> forma) </a:t>
            </a:r>
            <a:r>
              <a:rPr dirty="0" err="1"/>
              <a:t>dalla</a:t>
            </a:r>
            <a:r>
              <a:rPr dirty="0"/>
              <a:t> </a:t>
            </a:r>
            <a:r>
              <a:rPr dirty="0" err="1"/>
              <a:t>tradizionale</a:t>
            </a:r>
            <a:r>
              <a:rPr dirty="0"/>
              <a:t> formula occidentale di </a:t>
            </a:r>
            <a:r>
              <a:rPr dirty="0" err="1"/>
              <a:t>soggiorno</a:t>
            </a:r>
            <a:r>
              <a:rPr dirty="0"/>
              <a:t>. </a:t>
            </a:r>
            <a:r>
              <a:rPr dirty="0" err="1"/>
              <a:t>Nonostante</a:t>
            </a:r>
            <a:r>
              <a:rPr dirty="0"/>
              <a:t> </a:t>
            </a:r>
            <a:r>
              <a:rPr dirty="0" err="1"/>
              <a:t>ciò</a:t>
            </a:r>
            <a:r>
              <a:rPr dirty="0"/>
              <a:t> </a:t>
            </a:r>
            <a:r>
              <a:rPr dirty="0" err="1"/>
              <a:t>essa</a:t>
            </a:r>
            <a:r>
              <a:rPr dirty="0"/>
              <a:t> </a:t>
            </a:r>
            <a:r>
              <a:rPr dirty="0" err="1"/>
              <a:t>presenta</a:t>
            </a:r>
            <a:r>
              <a:rPr dirty="0"/>
              <a:t> </a:t>
            </a:r>
            <a:r>
              <a:rPr dirty="0" err="1"/>
              <a:t>delle</a:t>
            </a:r>
            <a:r>
              <a:rPr dirty="0"/>
              <a:t> </a:t>
            </a:r>
            <a:r>
              <a:rPr dirty="0" err="1"/>
              <a:t>caratteristiche</a:t>
            </a:r>
            <a:r>
              <a:rPr dirty="0"/>
              <a:t> </a:t>
            </a:r>
            <a:r>
              <a:rPr dirty="0" err="1"/>
              <a:t>particolarmente</a:t>
            </a:r>
            <a:r>
              <a:rPr dirty="0"/>
              <a:t> </a:t>
            </a:r>
            <a:r>
              <a:rPr dirty="0" err="1"/>
              <a:t>interessanti</a:t>
            </a:r>
            <a:r>
              <a:rPr dirty="0"/>
              <a:t>, </a:t>
            </a:r>
            <a:r>
              <a:rPr dirty="0" err="1"/>
              <a:t>che</a:t>
            </a:r>
            <a:r>
              <a:rPr dirty="0"/>
              <a:t> </a:t>
            </a:r>
            <a:r>
              <a:rPr dirty="0" err="1"/>
              <a:t>pensiamo</a:t>
            </a:r>
            <a:r>
              <a:rPr dirty="0"/>
              <a:t> </a:t>
            </a:r>
            <a:r>
              <a:rPr dirty="0" err="1"/>
              <a:t>possano</a:t>
            </a:r>
            <a:r>
              <a:rPr dirty="0"/>
              <a:t> </a:t>
            </a:r>
            <a:r>
              <a:rPr dirty="0" err="1"/>
              <a:t>essere</a:t>
            </a:r>
            <a:r>
              <a:rPr dirty="0"/>
              <a:t> sempre </a:t>
            </a:r>
            <a:r>
              <a:rPr dirty="0" err="1"/>
              <a:t>più</a:t>
            </a:r>
            <a:r>
              <a:rPr dirty="0"/>
              <a:t> </a:t>
            </a:r>
            <a:r>
              <a:rPr dirty="0" err="1"/>
              <a:t>apprezzate</a:t>
            </a:r>
            <a:r>
              <a:rPr dirty="0"/>
              <a:t> da una </a:t>
            </a:r>
            <a:r>
              <a:rPr dirty="0" err="1"/>
              <a:t>società</a:t>
            </a:r>
            <a:r>
              <a:rPr dirty="0"/>
              <a:t> </a:t>
            </a:r>
            <a:r>
              <a:rPr dirty="0" err="1"/>
              <a:t>ormai</a:t>
            </a:r>
            <a:r>
              <a:rPr dirty="0"/>
              <a:t> </a:t>
            </a:r>
            <a:r>
              <a:rPr dirty="0" err="1"/>
              <a:t>aperta</a:t>
            </a:r>
            <a:r>
              <a:rPr dirty="0"/>
              <a:t> </a:t>
            </a:r>
            <a:r>
              <a:rPr dirty="0" err="1"/>
              <a:t>completamente</a:t>
            </a:r>
            <a:r>
              <a:rPr dirty="0"/>
              <a:t> </a:t>
            </a:r>
            <a:r>
              <a:rPr dirty="0" err="1"/>
              <a:t>alla</a:t>
            </a:r>
            <a:r>
              <a:rPr dirty="0"/>
              <a:t> </a:t>
            </a:r>
            <a:r>
              <a:rPr dirty="0" err="1"/>
              <a:t>globalizzazione</a:t>
            </a:r>
            <a:r>
              <a:rPr dirty="0"/>
              <a:t>. </a:t>
            </a:r>
            <a:r>
              <a:rPr dirty="0" err="1"/>
              <a:t>Infatti</a:t>
            </a:r>
            <a:r>
              <a:rPr dirty="0"/>
              <a:t>, in </a:t>
            </a:r>
            <a:r>
              <a:rPr dirty="0" err="1"/>
              <a:t>particolare</a:t>
            </a:r>
            <a:r>
              <a:rPr dirty="0"/>
              <a:t>, </a:t>
            </a:r>
            <a:r>
              <a:rPr dirty="0" err="1"/>
              <a:t>i</a:t>
            </a:r>
            <a:r>
              <a:rPr dirty="0"/>
              <a:t> </a:t>
            </a:r>
            <a:r>
              <a:rPr dirty="0" err="1"/>
              <a:t>pacchetti</a:t>
            </a:r>
            <a:r>
              <a:rPr dirty="0"/>
              <a:t> </a:t>
            </a:r>
            <a:r>
              <a:rPr dirty="0" err="1"/>
              <a:t>contenenti</a:t>
            </a:r>
            <a:r>
              <a:rPr dirty="0"/>
              <a:t> </a:t>
            </a:r>
            <a:r>
              <a:rPr dirty="0" err="1"/>
              <a:t>questa</a:t>
            </a:r>
            <a:r>
              <a:rPr dirty="0"/>
              <a:t> formula di hotel </a:t>
            </a:r>
            <a:r>
              <a:rPr dirty="0" err="1"/>
              <a:t>saranno</a:t>
            </a:r>
            <a:r>
              <a:rPr dirty="0"/>
              <a:t> </a:t>
            </a:r>
            <a:r>
              <a:rPr dirty="0" err="1"/>
              <a:t>proposti</a:t>
            </a:r>
            <a:r>
              <a:rPr dirty="0"/>
              <a:t> (come </a:t>
            </a:r>
            <a:r>
              <a:rPr dirty="0" err="1"/>
              <a:t>si</a:t>
            </a:r>
            <a:r>
              <a:rPr dirty="0"/>
              <a:t> </a:t>
            </a:r>
            <a:r>
              <a:rPr dirty="0" err="1"/>
              <a:t>vedrà</a:t>
            </a:r>
            <a:r>
              <a:rPr dirty="0"/>
              <a:t> </a:t>
            </a:r>
            <a:r>
              <a:rPr dirty="0" err="1"/>
              <a:t>più</a:t>
            </a:r>
            <a:r>
              <a:rPr dirty="0"/>
              <a:t> avanti </a:t>
            </a:r>
            <a:r>
              <a:rPr dirty="0" err="1"/>
              <a:t>nel</a:t>
            </a:r>
            <a:r>
              <a:rPr dirty="0"/>
              <a:t> </a:t>
            </a:r>
            <a:r>
              <a:rPr dirty="0" err="1"/>
              <a:t>lavoro</a:t>
            </a:r>
            <a:r>
              <a:rPr dirty="0"/>
              <a:t>) a </a:t>
            </a:r>
            <a:r>
              <a:rPr dirty="0" err="1"/>
              <a:t>coloro</a:t>
            </a:r>
            <a:r>
              <a:rPr dirty="0"/>
              <a:t> </a:t>
            </a:r>
            <a:r>
              <a:rPr dirty="0" err="1"/>
              <a:t>che</a:t>
            </a:r>
            <a:r>
              <a:rPr dirty="0"/>
              <a:t> </a:t>
            </a:r>
            <a:r>
              <a:rPr dirty="0" err="1"/>
              <a:t>rappresentano</a:t>
            </a:r>
            <a:r>
              <a:rPr dirty="0"/>
              <a:t> per </a:t>
            </a:r>
            <a:r>
              <a:rPr dirty="0" err="1"/>
              <a:t>definizione</a:t>
            </a:r>
            <a:r>
              <a:rPr dirty="0"/>
              <a:t> il </a:t>
            </a:r>
            <a:r>
              <a:rPr dirty="0" err="1"/>
              <a:t>frutto</a:t>
            </a:r>
            <a:r>
              <a:rPr dirty="0"/>
              <a:t> di </a:t>
            </a:r>
            <a:r>
              <a:rPr dirty="0" err="1"/>
              <a:t>questa</a:t>
            </a:r>
            <a:r>
              <a:rPr dirty="0"/>
              <a:t> sempre </a:t>
            </a:r>
            <a:r>
              <a:rPr dirty="0" err="1"/>
              <a:t>maggiore</a:t>
            </a:r>
            <a:r>
              <a:rPr dirty="0"/>
              <a:t> </a:t>
            </a:r>
            <a:r>
              <a:rPr dirty="0" err="1"/>
              <a:t>fusione</a:t>
            </a:r>
            <a:r>
              <a:rPr dirty="0"/>
              <a:t> </a:t>
            </a:r>
            <a:r>
              <a:rPr dirty="0" err="1"/>
              <a:t>culturale</a:t>
            </a:r>
            <a:r>
              <a:rPr dirty="0"/>
              <a:t>: </a:t>
            </a:r>
            <a:r>
              <a:rPr dirty="0" err="1"/>
              <a:t>i</a:t>
            </a:r>
            <a:r>
              <a:rPr dirty="0"/>
              <a:t> </a:t>
            </a:r>
            <a:r>
              <a:rPr dirty="0" err="1"/>
              <a:t>viaggiatori</a:t>
            </a:r>
            <a:r>
              <a:rPr dirty="0"/>
              <a:t> </a:t>
            </a:r>
            <a:r>
              <a:rPr dirty="0" err="1"/>
              <a:t>abitudinari</a:t>
            </a:r>
            <a:r>
              <a:rPr dirty="0"/>
              <a:t>.</a:t>
            </a:r>
          </a:p>
          <a:p>
            <a:pPr>
              <a:defRPr sz="2000">
                <a:latin typeface="+mn-lt"/>
                <a:ea typeface="+mn-ea"/>
                <a:cs typeface="+mn-cs"/>
                <a:sym typeface="Calibri"/>
              </a:defRPr>
            </a:pPr>
            <a:br>
              <a:rPr dirty="0">
                <a:latin typeface="ABeeZee"/>
                <a:ea typeface="ABeeZee"/>
                <a:cs typeface="ABeeZee"/>
                <a:sym typeface="ABeeZee"/>
              </a:rPr>
            </a:br>
            <a:br>
              <a:rPr dirty="0">
                <a:latin typeface="ABeeZee"/>
                <a:ea typeface="ABeeZee"/>
                <a:cs typeface="ABeeZee"/>
                <a:sym typeface="ABeeZee"/>
              </a:rPr>
            </a:br>
            <a:endParaRPr dirty="0">
              <a:latin typeface="ABeeZee"/>
              <a:ea typeface="ABeeZee"/>
              <a:cs typeface="ABeeZee"/>
              <a:sym typeface="ABeeZee"/>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Titolo 1"/>
          <p:cNvSpPr txBox="1">
            <a:spLocks noGrp="1"/>
          </p:cNvSpPr>
          <p:nvPr>
            <p:ph type="title"/>
          </p:nvPr>
        </p:nvSpPr>
        <p:spPr>
          <a:xfrm>
            <a:off x="564443" y="-1"/>
            <a:ext cx="10841911" cy="1816981"/>
          </a:xfrm>
          <a:prstGeom prst="rect">
            <a:avLst/>
          </a:prstGeom>
          <a:effectLst>
            <a:outerShdw blurRad="50800" dist="38100" dir="2700000" algn="tl" rotWithShape="0">
              <a:prstClr val="black">
                <a:alpha val="40000"/>
              </a:prstClr>
            </a:outerShdw>
          </a:effectLst>
        </p:spPr>
        <p:txBody>
          <a:bodyPr/>
          <a:lstStyle>
            <a:lvl1pPr>
              <a:defRPr sz="5800">
                <a:latin typeface="Amasis MT Pro Black"/>
                <a:ea typeface="Amasis MT Pro Black"/>
                <a:cs typeface="Amasis MT Pro Black"/>
                <a:sym typeface="Amasis MT Pro Black"/>
              </a:defRPr>
            </a:lvl1pPr>
          </a:lstStyle>
          <a:p>
            <a:r>
              <a:rPr dirty="0"/>
              <a:t>2.3) BUDGET PER CAPSULE HOTEL (3/5)</a:t>
            </a:r>
          </a:p>
        </p:txBody>
      </p:sp>
      <p:sp>
        <p:nvSpPr>
          <p:cNvPr id="438" name="CasellaDiTesto 2"/>
          <p:cNvSpPr txBox="1"/>
          <p:nvPr/>
        </p:nvSpPr>
        <p:spPr>
          <a:xfrm>
            <a:off x="1018278" y="2640306"/>
            <a:ext cx="10155443" cy="2834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defRPr sz="2000">
                <a:latin typeface="ABeeZee"/>
                <a:ea typeface="ABeeZee"/>
                <a:cs typeface="ABeeZee"/>
                <a:sym typeface="ABeeZee"/>
              </a:defRPr>
            </a:pPr>
            <a:r>
              <a:t>Ci siamo poi soffermati sulle </a:t>
            </a:r>
            <a:r>
              <a:rPr b="1"/>
              <a:t>misure di tendenza non centrale</a:t>
            </a:r>
            <a:r>
              <a:t>. In particolare il primo quartile risulta essere pari a 0€ (per i motivi analizzati in precedenza), mentre il terzo quartile pari a 50€ (che rappresenta invece un prezzo più che consono a questa formula di alloggio).</a:t>
            </a:r>
          </a:p>
          <a:p>
            <a:pPr algn="just">
              <a:defRPr sz="2000">
                <a:latin typeface="ABeeZee"/>
                <a:ea typeface="ABeeZee"/>
                <a:cs typeface="ABeeZee"/>
                <a:sym typeface="ABeeZee"/>
              </a:defRPr>
            </a:pPr>
            <a:br/>
            <a:r>
              <a:t>Per quanto riguarda invece le </a:t>
            </a:r>
            <a:r>
              <a:rPr b="1"/>
              <a:t>misure di dispersione</a:t>
            </a:r>
            <a:r>
              <a:t>, abbiamo calcolato come la variabile oggetto di analisi abbia una </a:t>
            </a:r>
            <a:r>
              <a:rPr b="1"/>
              <a:t>varianza </a:t>
            </a:r>
            <a:r>
              <a:t>di 943.09€², una conseguente </a:t>
            </a:r>
            <a:r>
              <a:rPr b="1"/>
              <a:t>deviazione standard</a:t>
            </a:r>
            <a:r>
              <a:t> di 30.71€ e un coefficiente di variazione pari a 91.73%. Il </a:t>
            </a:r>
            <a:r>
              <a:rPr b="1"/>
              <a:t>campo di variazione</a:t>
            </a:r>
            <a:r>
              <a:t> è di 120€ e la </a:t>
            </a:r>
            <a:r>
              <a:rPr b="1"/>
              <a:t>differenza interquartile</a:t>
            </a:r>
            <a:r>
              <a:t> è di 50€. </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Titolo 1"/>
          <p:cNvSpPr txBox="1">
            <a:spLocks noGrp="1"/>
          </p:cNvSpPr>
          <p:nvPr>
            <p:ph type="title"/>
          </p:nvPr>
        </p:nvSpPr>
        <p:spPr>
          <a:xfrm>
            <a:off x="564443" y="-1"/>
            <a:ext cx="10841911" cy="1816981"/>
          </a:xfrm>
          <a:prstGeom prst="rect">
            <a:avLst/>
          </a:prstGeom>
          <a:effectLst>
            <a:outerShdw blurRad="50800" dist="38100" dir="2700000" algn="tl" rotWithShape="0">
              <a:prstClr val="black">
                <a:alpha val="40000"/>
              </a:prstClr>
            </a:outerShdw>
          </a:effectLst>
        </p:spPr>
        <p:txBody>
          <a:bodyPr/>
          <a:lstStyle>
            <a:lvl1pPr>
              <a:defRPr sz="5800">
                <a:latin typeface="Amasis MT Pro Black"/>
                <a:ea typeface="Amasis MT Pro Black"/>
                <a:cs typeface="Amasis MT Pro Black"/>
                <a:sym typeface="Amasis MT Pro Black"/>
              </a:defRPr>
            </a:lvl1pPr>
          </a:lstStyle>
          <a:p>
            <a:r>
              <a:rPr dirty="0"/>
              <a:t>2.3) BUDGET PER CAPSULE HOTEL (4/5)</a:t>
            </a:r>
          </a:p>
        </p:txBody>
      </p:sp>
      <p:sp>
        <p:nvSpPr>
          <p:cNvPr id="441" name="CasellaDiTesto 2"/>
          <p:cNvSpPr txBox="1"/>
          <p:nvPr/>
        </p:nvSpPr>
        <p:spPr>
          <a:xfrm>
            <a:off x="1225815" y="2781284"/>
            <a:ext cx="4206196" cy="3444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defRPr sz="2000">
                <a:latin typeface="ABeeZee"/>
                <a:ea typeface="ABeeZee"/>
                <a:cs typeface="ABeeZee"/>
                <a:sym typeface="ABeeZee"/>
              </a:defRPr>
            </a:pPr>
            <a:r>
              <a:rPr dirty="0"/>
              <a:t>Un passaggio </a:t>
            </a:r>
            <a:r>
              <a:rPr dirty="0" err="1"/>
              <a:t>fondamentale</a:t>
            </a:r>
            <a:r>
              <a:rPr dirty="0"/>
              <a:t> è </a:t>
            </a:r>
            <a:r>
              <a:rPr dirty="0" err="1"/>
              <a:t>quello</a:t>
            </a:r>
            <a:r>
              <a:rPr dirty="0"/>
              <a:t> di </a:t>
            </a:r>
            <a:r>
              <a:rPr dirty="0" err="1"/>
              <a:t>analizzare</a:t>
            </a:r>
            <a:r>
              <a:rPr dirty="0"/>
              <a:t> </a:t>
            </a:r>
            <a:r>
              <a:rPr dirty="0" err="1"/>
              <a:t>l’eventuale</a:t>
            </a:r>
            <a:r>
              <a:rPr dirty="0"/>
              <a:t> </a:t>
            </a:r>
            <a:r>
              <a:rPr dirty="0" err="1"/>
              <a:t>presenza</a:t>
            </a:r>
            <a:r>
              <a:rPr dirty="0"/>
              <a:t> di </a:t>
            </a:r>
            <a:r>
              <a:rPr b="1" dirty="0"/>
              <a:t>outliers </a:t>
            </a:r>
            <a:r>
              <a:rPr dirty="0"/>
              <a:t>(</a:t>
            </a:r>
            <a:r>
              <a:rPr dirty="0" err="1"/>
              <a:t>che</a:t>
            </a:r>
            <a:r>
              <a:rPr dirty="0"/>
              <a:t> </a:t>
            </a:r>
            <a:r>
              <a:rPr dirty="0" err="1"/>
              <a:t>andrebbero</a:t>
            </a:r>
            <a:r>
              <a:rPr dirty="0"/>
              <a:t> ad </a:t>
            </a:r>
            <a:r>
              <a:rPr dirty="0" err="1"/>
              <a:t>invalidare</a:t>
            </a:r>
            <a:r>
              <a:rPr dirty="0"/>
              <a:t> la media). Per </a:t>
            </a:r>
            <a:r>
              <a:rPr dirty="0" err="1"/>
              <a:t>individuarli</a:t>
            </a:r>
            <a:r>
              <a:rPr dirty="0"/>
              <a:t> è </a:t>
            </a:r>
            <a:r>
              <a:rPr dirty="0" err="1"/>
              <a:t>stato</a:t>
            </a:r>
            <a:r>
              <a:rPr dirty="0"/>
              <a:t> </a:t>
            </a:r>
            <a:r>
              <a:rPr dirty="0" err="1"/>
              <a:t>creato</a:t>
            </a:r>
            <a:r>
              <a:rPr dirty="0"/>
              <a:t> un </a:t>
            </a:r>
            <a:r>
              <a:rPr b="1" dirty="0"/>
              <a:t>Box Plot</a:t>
            </a:r>
            <a:r>
              <a:rPr dirty="0"/>
              <a:t>. Come </a:t>
            </a:r>
            <a:r>
              <a:rPr dirty="0" err="1"/>
              <a:t>si</a:t>
            </a:r>
            <a:r>
              <a:rPr dirty="0"/>
              <a:t> </a:t>
            </a:r>
            <a:r>
              <a:rPr dirty="0" err="1"/>
              <a:t>può</a:t>
            </a:r>
            <a:r>
              <a:rPr dirty="0"/>
              <a:t> </a:t>
            </a:r>
            <a:r>
              <a:rPr dirty="0" err="1"/>
              <a:t>notare</a:t>
            </a:r>
            <a:r>
              <a:rPr dirty="0"/>
              <a:t> dal </a:t>
            </a:r>
            <a:r>
              <a:rPr dirty="0" err="1"/>
              <a:t>grafico</a:t>
            </a:r>
            <a:r>
              <a:rPr dirty="0"/>
              <a:t> non </a:t>
            </a:r>
            <a:r>
              <a:rPr dirty="0" err="1"/>
              <a:t>si</a:t>
            </a:r>
            <a:r>
              <a:rPr dirty="0"/>
              <a:t> </a:t>
            </a:r>
            <a:r>
              <a:rPr dirty="0" err="1"/>
              <a:t>evidenziano</a:t>
            </a:r>
            <a:r>
              <a:rPr dirty="0"/>
              <a:t> outliers. </a:t>
            </a:r>
            <a:r>
              <a:rPr dirty="0" err="1"/>
              <a:t>Pertanto</a:t>
            </a:r>
            <a:r>
              <a:rPr dirty="0"/>
              <a:t> non </a:t>
            </a:r>
            <a:r>
              <a:rPr dirty="0" err="1"/>
              <a:t>sono</a:t>
            </a:r>
            <a:r>
              <a:rPr dirty="0"/>
              <a:t> state </a:t>
            </a:r>
            <a:r>
              <a:rPr dirty="0" err="1"/>
              <a:t>necessarie</a:t>
            </a:r>
            <a:r>
              <a:rPr dirty="0"/>
              <a:t> </a:t>
            </a:r>
            <a:r>
              <a:rPr dirty="0" err="1"/>
              <a:t>modifiche</a:t>
            </a:r>
            <a:r>
              <a:rPr dirty="0"/>
              <a:t> al dataset o </a:t>
            </a:r>
            <a:r>
              <a:rPr dirty="0" err="1"/>
              <a:t>rielaborazioni</a:t>
            </a:r>
            <a:r>
              <a:rPr dirty="0"/>
              <a:t>.</a:t>
            </a:r>
            <a:br>
              <a:rPr dirty="0"/>
            </a:br>
            <a:endParaRPr dirty="0"/>
          </a:p>
        </p:txBody>
      </p:sp>
      <p:pic>
        <p:nvPicPr>
          <p:cNvPr id="442" name="Picture 2" descr="Picture 2"/>
          <p:cNvPicPr>
            <a:picLocks noChangeAspect="1"/>
          </p:cNvPicPr>
          <p:nvPr/>
        </p:nvPicPr>
        <p:blipFill>
          <a:blip r:embed="rId2"/>
          <a:srcRect l="2535" t="9887" r="1133"/>
          <a:stretch>
            <a:fillRect/>
          </a:stretch>
        </p:blipFill>
        <p:spPr>
          <a:xfrm>
            <a:off x="6673380" y="2144629"/>
            <a:ext cx="4798132" cy="4080896"/>
          </a:xfrm>
          <a:prstGeom prst="rect">
            <a:avLst/>
          </a:prstGeom>
          <a:ln w="25400">
            <a:solidFill>
              <a:srgbClr val="000000"/>
            </a:solidFill>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Titolo 1"/>
          <p:cNvSpPr txBox="1">
            <a:spLocks noGrp="1"/>
          </p:cNvSpPr>
          <p:nvPr>
            <p:ph type="title"/>
          </p:nvPr>
        </p:nvSpPr>
        <p:spPr>
          <a:xfrm>
            <a:off x="564443" y="-1"/>
            <a:ext cx="10841911" cy="1816981"/>
          </a:xfrm>
          <a:prstGeom prst="rect">
            <a:avLst/>
          </a:prstGeom>
          <a:effectLst>
            <a:outerShdw blurRad="50800" dist="38100" dir="2700000" algn="tl" rotWithShape="0">
              <a:prstClr val="black">
                <a:alpha val="40000"/>
              </a:prstClr>
            </a:outerShdw>
          </a:effectLst>
        </p:spPr>
        <p:txBody>
          <a:bodyPr/>
          <a:lstStyle>
            <a:lvl1pPr>
              <a:defRPr sz="5800">
                <a:latin typeface="Amasis MT Pro Black"/>
                <a:ea typeface="Amasis MT Pro Black"/>
                <a:cs typeface="Amasis MT Pro Black"/>
                <a:sym typeface="Amasis MT Pro Black"/>
              </a:defRPr>
            </a:lvl1pPr>
          </a:lstStyle>
          <a:p>
            <a:r>
              <a:rPr dirty="0"/>
              <a:t>2.3) BUDGET PER CAPSULE HOTEL (5/5)</a:t>
            </a:r>
          </a:p>
        </p:txBody>
      </p:sp>
      <p:sp>
        <p:nvSpPr>
          <p:cNvPr id="445" name="CasellaDiTesto 2"/>
          <p:cNvSpPr txBox="1"/>
          <p:nvPr/>
        </p:nvSpPr>
        <p:spPr>
          <a:xfrm>
            <a:off x="879440" y="2499359"/>
            <a:ext cx="5379890" cy="4358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defRPr sz="2000">
                <a:latin typeface="ABeeZee"/>
                <a:ea typeface="ABeeZee"/>
                <a:cs typeface="ABeeZee"/>
                <a:sym typeface="ABeeZee"/>
              </a:defRPr>
            </a:pPr>
            <a:r>
              <a:rPr dirty="0" err="1"/>
              <a:t>Infine</a:t>
            </a:r>
            <a:r>
              <a:rPr dirty="0"/>
              <a:t> è </a:t>
            </a:r>
            <a:r>
              <a:rPr dirty="0" err="1"/>
              <a:t>possibile</a:t>
            </a:r>
            <a:r>
              <a:rPr dirty="0"/>
              <a:t> </a:t>
            </a:r>
            <a:r>
              <a:rPr dirty="0" err="1"/>
              <a:t>analizzare</a:t>
            </a:r>
            <a:r>
              <a:rPr dirty="0"/>
              <a:t> le </a:t>
            </a:r>
            <a:r>
              <a:rPr b="1" dirty="0" err="1"/>
              <a:t>misure</a:t>
            </a:r>
            <a:r>
              <a:rPr b="1" dirty="0"/>
              <a:t> di forma </a:t>
            </a:r>
            <a:r>
              <a:rPr b="1" dirty="0" err="1"/>
              <a:t>della</a:t>
            </a:r>
            <a:r>
              <a:rPr b="1" dirty="0"/>
              <a:t> </a:t>
            </a:r>
            <a:r>
              <a:rPr b="1" dirty="0" err="1"/>
              <a:t>distribuzione</a:t>
            </a:r>
            <a:r>
              <a:rPr dirty="0"/>
              <a:t> relative </a:t>
            </a:r>
            <a:r>
              <a:rPr dirty="0" err="1"/>
              <a:t>alla</a:t>
            </a:r>
            <a:r>
              <a:rPr dirty="0"/>
              <a:t> </a:t>
            </a:r>
            <a:r>
              <a:rPr dirty="0" err="1"/>
              <a:t>variabile</a:t>
            </a:r>
            <a:r>
              <a:rPr dirty="0"/>
              <a:t>. Per </a:t>
            </a:r>
            <a:r>
              <a:rPr dirty="0" err="1"/>
              <a:t>visualizzare</a:t>
            </a:r>
            <a:r>
              <a:rPr dirty="0"/>
              <a:t> la </a:t>
            </a:r>
            <a:r>
              <a:rPr dirty="0" err="1"/>
              <a:t>distribuzione</a:t>
            </a:r>
            <a:r>
              <a:rPr dirty="0"/>
              <a:t> è </a:t>
            </a:r>
            <a:r>
              <a:rPr dirty="0" err="1"/>
              <a:t>stato</a:t>
            </a:r>
            <a:r>
              <a:rPr dirty="0"/>
              <a:t> </a:t>
            </a:r>
            <a:r>
              <a:rPr dirty="0" err="1"/>
              <a:t>creato</a:t>
            </a:r>
            <a:r>
              <a:rPr dirty="0"/>
              <a:t> </a:t>
            </a:r>
            <a:r>
              <a:rPr dirty="0" err="1"/>
              <a:t>tramite</a:t>
            </a:r>
            <a:r>
              <a:rPr dirty="0"/>
              <a:t> R un </a:t>
            </a:r>
            <a:r>
              <a:rPr dirty="0" err="1"/>
              <a:t>istogramma</a:t>
            </a:r>
            <a:r>
              <a:rPr dirty="0"/>
              <a:t>. Dal </a:t>
            </a:r>
            <a:r>
              <a:rPr dirty="0" err="1"/>
              <a:t>grafico</a:t>
            </a:r>
            <a:r>
              <a:rPr dirty="0"/>
              <a:t> </a:t>
            </a:r>
            <a:r>
              <a:rPr dirty="0" err="1"/>
              <a:t>si</a:t>
            </a:r>
            <a:r>
              <a:rPr dirty="0"/>
              <a:t> </a:t>
            </a:r>
            <a:r>
              <a:rPr dirty="0" err="1"/>
              <a:t>può</a:t>
            </a:r>
            <a:r>
              <a:rPr dirty="0"/>
              <a:t> </a:t>
            </a:r>
            <a:r>
              <a:rPr dirty="0" err="1"/>
              <a:t>notare</a:t>
            </a:r>
            <a:r>
              <a:rPr dirty="0"/>
              <a:t> </a:t>
            </a:r>
            <a:r>
              <a:rPr dirty="0" err="1"/>
              <a:t>che</a:t>
            </a:r>
            <a:r>
              <a:rPr dirty="0"/>
              <a:t> la </a:t>
            </a:r>
            <a:r>
              <a:rPr dirty="0" err="1"/>
              <a:t>distribuzione</a:t>
            </a:r>
            <a:r>
              <a:rPr dirty="0"/>
              <a:t> non è </a:t>
            </a:r>
            <a:r>
              <a:rPr dirty="0" err="1"/>
              <a:t>simmetrica</a:t>
            </a:r>
            <a:r>
              <a:rPr dirty="0"/>
              <a:t>, ma è </a:t>
            </a:r>
            <a:r>
              <a:rPr dirty="0" err="1"/>
              <a:t>presente</a:t>
            </a:r>
            <a:r>
              <a:rPr dirty="0"/>
              <a:t> </a:t>
            </a:r>
            <a:r>
              <a:rPr dirty="0" err="1"/>
              <a:t>un’asimmetria</a:t>
            </a:r>
            <a:r>
              <a:rPr dirty="0"/>
              <a:t> </a:t>
            </a:r>
            <a:r>
              <a:rPr dirty="0" err="1"/>
              <a:t>positiva</a:t>
            </a:r>
            <a:r>
              <a:rPr dirty="0"/>
              <a:t>.</a:t>
            </a:r>
          </a:p>
          <a:p>
            <a:pPr algn="just">
              <a:defRPr sz="2000">
                <a:latin typeface="ABeeZee"/>
                <a:ea typeface="ABeeZee"/>
                <a:cs typeface="ABeeZee"/>
                <a:sym typeface="ABeeZee"/>
              </a:defRPr>
            </a:pPr>
            <a:r>
              <a:rPr dirty="0" err="1"/>
              <a:t>L’</a:t>
            </a:r>
            <a:r>
              <a:rPr b="1" dirty="0" err="1"/>
              <a:t>indice</a:t>
            </a:r>
            <a:r>
              <a:rPr b="1" dirty="0"/>
              <a:t> di skewness</a:t>
            </a:r>
            <a:r>
              <a:rPr dirty="0"/>
              <a:t> è </a:t>
            </a:r>
            <a:r>
              <a:rPr dirty="0" err="1"/>
              <a:t>infatti</a:t>
            </a:r>
            <a:r>
              <a:rPr dirty="0"/>
              <a:t> </a:t>
            </a:r>
            <a:r>
              <a:rPr dirty="0" err="1"/>
              <a:t>pari</a:t>
            </a:r>
            <a:r>
              <a:rPr dirty="0"/>
              <a:t> a 0.78 (&gt;0) ed </a:t>
            </a:r>
            <a:r>
              <a:rPr dirty="0" err="1"/>
              <a:t>infatti</a:t>
            </a:r>
            <a:r>
              <a:rPr dirty="0"/>
              <a:t> la </a:t>
            </a:r>
            <a:r>
              <a:rPr dirty="0" err="1"/>
              <a:t>mediana</a:t>
            </a:r>
            <a:r>
              <a:rPr dirty="0"/>
              <a:t> è </a:t>
            </a:r>
            <a:r>
              <a:rPr dirty="0" err="1"/>
              <a:t>minore</a:t>
            </a:r>
            <a:r>
              <a:rPr dirty="0"/>
              <a:t> </a:t>
            </a:r>
            <a:r>
              <a:rPr dirty="0" err="1"/>
              <a:t>della</a:t>
            </a:r>
            <a:r>
              <a:rPr dirty="0"/>
              <a:t> media. </a:t>
            </a:r>
            <a:r>
              <a:rPr dirty="0" err="1"/>
              <a:t>L’</a:t>
            </a:r>
            <a:r>
              <a:rPr b="1" dirty="0" err="1"/>
              <a:t>indice</a:t>
            </a:r>
            <a:r>
              <a:rPr b="1" dirty="0"/>
              <a:t> di </a:t>
            </a:r>
            <a:r>
              <a:rPr b="1" dirty="0" err="1"/>
              <a:t>curtosi</a:t>
            </a:r>
            <a:r>
              <a:rPr dirty="0"/>
              <a:t> è </a:t>
            </a:r>
            <a:r>
              <a:rPr dirty="0" err="1"/>
              <a:t>invece</a:t>
            </a:r>
            <a:r>
              <a:rPr dirty="0"/>
              <a:t> </a:t>
            </a:r>
            <a:r>
              <a:rPr dirty="0" err="1"/>
              <a:t>pari</a:t>
            </a:r>
            <a:r>
              <a:rPr dirty="0"/>
              <a:t> a 0.12 e </a:t>
            </a:r>
            <a:r>
              <a:rPr dirty="0" err="1"/>
              <a:t>pertanto</a:t>
            </a:r>
            <a:r>
              <a:rPr dirty="0"/>
              <a:t>, </a:t>
            </a:r>
            <a:r>
              <a:rPr dirty="0" err="1"/>
              <a:t>essendo</a:t>
            </a:r>
            <a:r>
              <a:rPr dirty="0"/>
              <a:t> </a:t>
            </a:r>
            <a:r>
              <a:rPr dirty="0" err="1"/>
              <a:t>minore</a:t>
            </a:r>
            <a:r>
              <a:rPr dirty="0"/>
              <a:t> di 3, la </a:t>
            </a:r>
            <a:r>
              <a:rPr dirty="0" err="1"/>
              <a:t>distribuzione</a:t>
            </a:r>
            <a:r>
              <a:rPr dirty="0"/>
              <a:t> è </a:t>
            </a:r>
            <a:r>
              <a:rPr dirty="0" err="1"/>
              <a:t>iponormale</a:t>
            </a:r>
            <a:r>
              <a:rPr dirty="0"/>
              <a:t>.</a:t>
            </a:r>
            <a:br>
              <a:rPr dirty="0"/>
            </a:br>
            <a:br>
              <a:rPr dirty="0"/>
            </a:br>
            <a:endParaRPr dirty="0"/>
          </a:p>
        </p:txBody>
      </p:sp>
      <p:pic>
        <p:nvPicPr>
          <p:cNvPr id="446" name="Picture 2" descr="Picture 2"/>
          <p:cNvPicPr>
            <a:picLocks noChangeAspect="1"/>
          </p:cNvPicPr>
          <p:nvPr/>
        </p:nvPicPr>
        <p:blipFill>
          <a:blip r:embed="rId2"/>
          <a:srcRect t="4379" r="527"/>
          <a:stretch>
            <a:fillRect/>
          </a:stretch>
        </p:blipFill>
        <p:spPr>
          <a:xfrm>
            <a:off x="7159037" y="2111151"/>
            <a:ext cx="4247317" cy="4209613"/>
          </a:xfrm>
          <a:prstGeom prst="rect">
            <a:avLst/>
          </a:prstGeom>
          <a:ln w="25400">
            <a:solidFill>
              <a:srgbClr val="000000"/>
            </a:solidFill>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Titolo 1"/>
          <p:cNvSpPr txBox="1">
            <a:spLocks noGrp="1"/>
          </p:cNvSpPr>
          <p:nvPr>
            <p:ph type="title"/>
          </p:nvPr>
        </p:nvSpPr>
        <p:spPr>
          <a:xfrm>
            <a:off x="485832" y="0"/>
            <a:ext cx="11220336" cy="1108286"/>
          </a:xfrm>
          <a:prstGeom prst="rect">
            <a:avLst/>
          </a:prstGeom>
          <a:effectLst>
            <a:outerShdw blurRad="50800" dist="38100" dir="2700000" algn="tl" rotWithShape="0">
              <a:prstClr val="black">
                <a:alpha val="40000"/>
              </a:prstClr>
            </a:outerShdw>
          </a:effectLst>
        </p:spPr>
        <p:txBody>
          <a:bodyPr/>
          <a:lstStyle>
            <a:lvl1pPr>
              <a:defRPr sz="5800">
                <a:latin typeface="Amasis MT Pro Black"/>
                <a:ea typeface="Amasis MT Pro Black"/>
                <a:cs typeface="Amasis MT Pro Black"/>
                <a:sym typeface="Amasis MT Pro Black"/>
              </a:defRPr>
            </a:lvl1pPr>
          </a:lstStyle>
          <a:p>
            <a:r>
              <a:rPr dirty="0"/>
              <a:t>EXECUTIVE SUMMARY (1/2)</a:t>
            </a:r>
          </a:p>
        </p:txBody>
      </p:sp>
      <p:sp>
        <p:nvSpPr>
          <p:cNvPr id="278" name="Sottotitolo 2"/>
          <p:cNvSpPr txBox="1">
            <a:spLocks noGrp="1"/>
          </p:cNvSpPr>
          <p:nvPr>
            <p:ph type="body" idx="1"/>
          </p:nvPr>
        </p:nvSpPr>
        <p:spPr>
          <a:xfrm>
            <a:off x="459524" y="1441275"/>
            <a:ext cx="11272952" cy="5673374"/>
          </a:xfrm>
          <a:prstGeom prst="rect">
            <a:avLst/>
          </a:prstGeom>
        </p:spPr>
        <p:txBody>
          <a:bodyPr/>
          <a:lstStyle/>
          <a:p>
            <a:pPr algn="just">
              <a:defRPr sz="1800">
                <a:latin typeface="ABeeZee"/>
                <a:ea typeface="ABeeZee"/>
                <a:cs typeface="ABeeZee"/>
                <a:sym typeface="ABeeZee"/>
              </a:defRPr>
            </a:pPr>
            <a:r>
              <a:rPr dirty="0"/>
              <a:t>La nostra survey </a:t>
            </a:r>
            <a:r>
              <a:rPr dirty="0" err="1"/>
              <a:t>aveva</a:t>
            </a:r>
            <a:r>
              <a:rPr dirty="0"/>
              <a:t> come </a:t>
            </a:r>
            <a:r>
              <a:rPr dirty="0" err="1"/>
              <a:t>obiettivo</a:t>
            </a:r>
            <a:r>
              <a:rPr dirty="0"/>
              <a:t> </a:t>
            </a:r>
            <a:r>
              <a:rPr dirty="0" err="1"/>
              <a:t>principale</a:t>
            </a:r>
            <a:r>
              <a:rPr dirty="0"/>
              <a:t> </a:t>
            </a:r>
            <a:r>
              <a:rPr dirty="0" err="1"/>
              <a:t>quello</a:t>
            </a:r>
            <a:r>
              <a:rPr dirty="0"/>
              <a:t> di </a:t>
            </a:r>
            <a:r>
              <a:rPr dirty="0" err="1"/>
              <a:t>capire</a:t>
            </a:r>
            <a:r>
              <a:rPr dirty="0"/>
              <a:t> se era </a:t>
            </a:r>
            <a:r>
              <a:rPr dirty="0" err="1"/>
              <a:t>possibile</a:t>
            </a:r>
            <a:r>
              <a:rPr dirty="0"/>
              <a:t> o no, per la nostra </a:t>
            </a:r>
            <a:r>
              <a:rPr dirty="0" err="1"/>
              <a:t>agenzia</a:t>
            </a:r>
            <a:r>
              <a:rPr dirty="0"/>
              <a:t>, </a:t>
            </a:r>
            <a:r>
              <a:rPr dirty="0" err="1"/>
              <a:t>implementare</a:t>
            </a:r>
            <a:r>
              <a:rPr dirty="0"/>
              <a:t> un </a:t>
            </a:r>
            <a:r>
              <a:rPr dirty="0" err="1"/>
              <a:t>pacchetto</a:t>
            </a:r>
            <a:r>
              <a:rPr dirty="0"/>
              <a:t> </a:t>
            </a:r>
            <a:r>
              <a:rPr dirty="0" err="1"/>
              <a:t>viaggio</a:t>
            </a:r>
            <a:r>
              <a:rPr dirty="0"/>
              <a:t> </a:t>
            </a:r>
            <a:r>
              <a:rPr dirty="0" err="1"/>
              <a:t>contenente</a:t>
            </a:r>
            <a:r>
              <a:rPr dirty="0"/>
              <a:t> </a:t>
            </a:r>
            <a:r>
              <a:rPr dirty="0" err="1"/>
              <a:t>i</a:t>
            </a:r>
            <a:r>
              <a:rPr dirty="0"/>
              <a:t> Capsule Hotel. </a:t>
            </a:r>
            <a:r>
              <a:rPr dirty="0" err="1"/>
              <a:t>Riteniamo</a:t>
            </a:r>
            <a:r>
              <a:rPr dirty="0"/>
              <a:t> </a:t>
            </a:r>
            <a:r>
              <a:rPr dirty="0" err="1"/>
              <a:t>infatti</a:t>
            </a:r>
            <a:r>
              <a:rPr dirty="0"/>
              <a:t>, </a:t>
            </a:r>
            <a:r>
              <a:rPr dirty="0" err="1"/>
              <a:t>che</a:t>
            </a:r>
            <a:r>
              <a:rPr dirty="0"/>
              <a:t> </a:t>
            </a:r>
            <a:r>
              <a:rPr dirty="0" err="1"/>
              <a:t>questa</a:t>
            </a:r>
            <a:r>
              <a:rPr dirty="0"/>
              <a:t> </a:t>
            </a:r>
            <a:r>
              <a:rPr dirty="0" err="1"/>
              <a:t>innovativa</a:t>
            </a:r>
            <a:r>
              <a:rPr dirty="0"/>
              <a:t> formula di </a:t>
            </a:r>
            <a:r>
              <a:rPr dirty="0" err="1"/>
              <a:t>soggiorno</a:t>
            </a:r>
            <a:r>
              <a:rPr dirty="0"/>
              <a:t>, </a:t>
            </a:r>
            <a:r>
              <a:rPr dirty="0" err="1"/>
              <a:t>abbia</a:t>
            </a:r>
            <a:r>
              <a:rPr dirty="0"/>
              <a:t> un alto </a:t>
            </a:r>
            <a:r>
              <a:rPr dirty="0" err="1"/>
              <a:t>potenziale</a:t>
            </a:r>
            <a:r>
              <a:rPr dirty="0"/>
              <a:t> e </a:t>
            </a:r>
            <a:r>
              <a:rPr dirty="0" err="1"/>
              <a:t>che</a:t>
            </a:r>
            <a:r>
              <a:rPr dirty="0"/>
              <a:t> </a:t>
            </a:r>
            <a:r>
              <a:rPr dirty="0" err="1"/>
              <a:t>essere</a:t>
            </a:r>
            <a:r>
              <a:rPr dirty="0"/>
              <a:t> una </a:t>
            </a:r>
            <a:r>
              <a:rPr dirty="0" err="1"/>
              <a:t>delle</a:t>
            </a:r>
            <a:r>
              <a:rPr dirty="0"/>
              <a:t> prime compagnie di </a:t>
            </a:r>
            <a:r>
              <a:rPr dirty="0" err="1"/>
              <a:t>viaggio</a:t>
            </a:r>
            <a:r>
              <a:rPr dirty="0"/>
              <a:t> ad </a:t>
            </a:r>
            <a:r>
              <a:rPr dirty="0" err="1"/>
              <a:t>offrire</a:t>
            </a:r>
            <a:r>
              <a:rPr dirty="0"/>
              <a:t> </a:t>
            </a:r>
            <a:r>
              <a:rPr dirty="0" err="1"/>
              <a:t>soluzioni</a:t>
            </a:r>
            <a:r>
              <a:rPr dirty="0"/>
              <a:t> del </a:t>
            </a:r>
            <a:r>
              <a:rPr dirty="0" err="1"/>
              <a:t>genere</a:t>
            </a:r>
            <a:r>
              <a:rPr dirty="0"/>
              <a:t> </a:t>
            </a:r>
            <a:r>
              <a:rPr dirty="0" err="1"/>
              <a:t>possa</a:t>
            </a:r>
            <a:r>
              <a:rPr dirty="0"/>
              <a:t> </a:t>
            </a:r>
            <a:r>
              <a:rPr dirty="0" err="1"/>
              <a:t>essere</a:t>
            </a:r>
            <a:r>
              <a:rPr dirty="0"/>
              <a:t> un </a:t>
            </a:r>
            <a:r>
              <a:rPr dirty="0" err="1"/>
              <a:t>valore</a:t>
            </a:r>
            <a:r>
              <a:rPr dirty="0"/>
              <a:t> </a:t>
            </a:r>
            <a:r>
              <a:rPr dirty="0" err="1"/>
              <a:t>aggiunto</a:t>
            </a:r>
            <a:r>
              <a:rPr dirty="0"/>
              <a:t> non </a:t>
            </a:r>
            <a:r>
              <a:rPr dirty="0" err="1"/>
              <a:t>indifferente</a:t>
            </a:r>
            <a:r>
              <a:rPr dirty="0"/>
              <a:t> a </a:t>
            </a:r>
            <a:r>
              <a:rPr dirty="0" err="1"/>
              <a:t>livello</a:t>
            </a:r>
            <a:r>
              <a:rPr dirty="0"/>
              <a:t> </a:t>
            </a:r>
            <a:r>
              <a:rPr dirty="0" err="1"/>
              <a:t>competitivo</a:t>
            </a:r>
            <a:r>
              <a:rPr dirty="0"/>
              <a:t>. Per </a:t>
            </a:r>
            <a:r>
              <a:rPr dirty="0" err="1"/>
              <a:t>farlo</a:t>
            </a:r>
            <a:r>
              <a:rPr dirty="0"/>
              <a:t> </a:t>
            </a:r>
            <a:r>
              <a:rPr dirty="0" err="1"/>
              <a:t>abbiamo</a:t>
            </a:r>
            <a:r>
              <a:rPr dirty="0"/>
              <a:t> </a:t>
            </a:r>
            <a:r>
              <a:rPr dirty="0" err="1"/>
              <a:t>intervistato</a:t>
            </a:r>
            <a:r>
              <a:rPr dirty="0"/>
              <a:t> un </a:t>
            </a:r>
            <a:r>
              <a:rPr dirty="0" err="1"/>
              <a:t>campione</a:t>
            </a:r>
            <a:r>
              <a:rPr dirty="0"/>
              <a:t> di 206 </a:t>
            </a:r>
            <a:r>
              <a:rPr dirty="0" err="1"/>
              <a:t>rispondenti</a:t>
            </a:r>
            <a:r>
              <a:rPr dirty="0"/>
              <a:t> </a:t>
            </a:r>
            <a:r>
              <a:rPr dirty="0" err="1"/>
              <a:t>residenti</a:t>
            </a:r>
            <a:r>
              <a:rPr dirty="0"/>
              <a:t> </a:t>
            </a:r>
            <a:r>
              <a:rPr dirty="0" err="1"/>
              <a:t>nel</a:t>
            </a:r>
            <a:r>
              <a:rPr dirty="0"/>
              <a:t> </a:t>
            </a:r>
            <a:r>
              <a:rPr dirty="0" err="1"/>
              <a:t>comune</a:t>
            </a:r>
            <a:r>
              <a:rPr dirty="0"/>
              <a:t> di Milano, </a:t>
            </a:r>
            <a:r>
              <a:rPr dirty="0" err="1"/>
              <a:t>stratificati</a:t>
            </a:r>
            <a:r>
              <a:rPr dirty="0"/>
              <a:t> per </a:t>
            </a:r>
            <a:r>
              <a:rPr dirty="0" err="1"/>
              <a:t>sesso</a:t>
            </a:r>
            <a:r>
              <a:rPr dirty="0"/>
              <a:t> ed </a:t>
            </a:r>
            <a:r>
              <a:rPr dirty="0" err="1"/>
              <a:t>età</a:t>
            </a:r>
            <a:r>
              <a:rPr dirty="0"/>
              <a:t> </a:t>
            </a:r>
            <a:r>
              <a:rPr dirty="0" err="1"/>
              <a:t>anagrafica</a:t>
            </a:r>
            <a:r>
              <a:rPr dirty="0"/>
              <a:t> in </a:t>
            </a:r>
            <a:r>
              <a:rPr dirty="0" err="1"/>
              <a:t>rapporto</a:t>
            </a:r>
            <a:r>
              <a:rPr dirty="0"/>
              <a:t> ai </a:t>
            </a:r>
            <a:r>
              <a:rPr dirty="0" err="1"/>
              <a:t>dati</a:t>
            </a:r>
            <a:r>
              <a:rPr dirty="0"/>
              <a:t> ISTAT. </a:t>
            </a:r>
          </a:p>
          <a:p>
            <a:pPr algn="just">
              <a:defRPr sz="1800">
                <a:latin typeface="ABeeZee"/>
                <a:ea typeface="ABeeZee"/>
                <a:cs typeface="ABeeZee"/>
                <a:sym typeface="ABeeZee"/>
              </a:defRPr>
            </a:pPr>
            <a:r>
              <a:rPr dirty="0"/>
              <a:t>Fin </a:t>
            </a:r>
            <a:r>
              <a:rPr dirty="0" err="1"/>
              <a:t>dalle</a:t>
            </a:r>
            <a:r>
              <a:rPr dirty="0"/>
              <a:t> prime </a:t>
            </a:r>
            <a:r>
              <a:rPr dirty="0" err="1"/>
              <a:t>analisi</a:t>
            </a:r>
            <a:r>
              <a:rPr dirty="0"/>
              <a:t> è </a:t>
            </a:r>
            <a:r>
              <a:rPr dirty="0" err="1"/>
              <a:t>stato</a:t>
            </a:r>
            <a:r>
              <a:rPr dirty="0"/>
              <a:t> </a:t>
            </a:r>
            <a:r>
              <a:rPr dirty="0" err="1"/>
              <a:t>chiaro</a:t>
            </a:r>
            <a:r>
              <a:rPr dirty="0"/>
              <a:t> come il </a:t>
            </a:r>
            <a:r>
              <a:rPr dirty="0" err="1"/>
              <a:t>mercato</a:t>
            </a:r>
            <a:r>
              <a:rPr dirty="0"/>
              <a:t> </a:t>
            </a:r>
            <a:r>
              <a:rPr dirty="0" err="1"/>
              <a:t>dei</a:t>
            </a:r>
            <a:r>
              <a:rPr dirty="0"/>
              <a:t> Capsule Hotel </a:t>
            </a:r>
            <a:r>
              <a:rPr dirty="0" err="1"/>
              <a:t>sia</a:t>
            </a:r>
            <a:r>
              <a:rPr dirty="0"/>
              <a:t> </a:t>
            </a:r>
            <a:r>
              <a:rPr dirty="0" err="1"/>
              <a:t>ancora</a:t>
            </a:r>
            <a:r>
              <a:rPr dirty="0"/>
              <a:t> </a:t>
            </a:r>
            <a:r>
              <a:rPr dirty="0" err="1"/>
              <a:t>acerbo</a:t>
            </a:r>
            <a:r>
              <a:rPr dirty="0"/>
              <a:t> in Italia: quasi la </a:t>
            </a:r>
            <a:r>
              <a:rPr dirty="0" err="1"/>
              <a:t>metà</a:t>
            </a:r>
            <a:r>
              <a:rPr dirty="0"/>
              <a:t> </a:t>
            </a:r>
            <a:r>
              <a:rPr dirty="0" err="1"/>
              <a:t>dei</a:t>
            </a:r>
            <a:r>
              <a:rPr dirty="0"/>
              <a:t> </a:t>
            </a:r>
            <a:r>
              <a:rPr dirty="0" err="1"/>
              <a:t>rispondenti</a:t>
            </a:r>
            <a:r>
              <a:rPr dirty="0"/>
              <a:t> non ha </a:t>
            </a:r>
            <a:r>
              <a:rPr dirty="0" err="1"/>
              <a:t>infatti</a:t>
            </a:r>
            <a:r>
              <a:rPr dirty="0"/>
              <a:t> </a:t>
            </a:r>
            <a:r>
              <a:rPr dirty="0" err="1"/>
              <a:t>presente</a:t>
            </a:r>
            <a:r>
              <a:rPr dirty="0"/>
              <a:t> </a:t>
            </a:r>
            <a:r>
              <a:rPr dirty="0" err="1"/>
              <a:t>cosa</a:t>
            </a:r>
            <a:r>
              <a:rPr dirty="0"/>
              <a:t> </a:t>
            </a:r>
            <a:r>
              <a:rPr dirty="0" err="1"/>
              <a:t>siano</a:t>
            </a:r>
            <a:r>
              <a:rPr dirty="0"/>
              <a:t>. </a:t>
            </a:r>
            <a:r>
              <a:rPr dirty="0" err="1"/>
              <a:t>Inoltre</a:t>
            </a:r>
            <a:r>
              <a:rPr dirty="0"/>
              <a:t>, è </a:t>
            </a:r>
            <a:r>
              <a:rPr dirty="0" err="1"/>
              <a:t>abbastanza</a:t>
            </a:r>
            <a:r>
              <a:rPr dirty="0"/>
              <a:t> </a:t>
            </a:r>
            <a:r>
              <a:rPr dirty="0" err="1"/>
              <a:t>evidente</a:t>
            </a:r>
            <a:r>
              <a:rPr dirty="0"/>
              <a:t> come per </a:t>
            </a:r>
            <a:r>
              <a:rPr dirty="0" err="1"/>
              <a:t>molti</a:t>
            </a:r>
            <a:r>
              <a:rPr dirty="0"/>
              <a:t> </a:t>
            </a:r>
            <a:r>
              <a:rPr dirty="0" err="1"/>
              <a:t>soggetti</a:t>
            </a:r>
            <a:r>
              <a:rPr dirty="0"/>
              <a:t> </a:t>
            </a:r>
            <a:r>
              <a:rPr dirty="0" err="1"/>
              <a:t>questa</a:t>
            </a:r>
            <a:r>
              <a:rPr dirty="0"/>
              <a:t> formula di </a:t>
            </a:r>
            <a:r>
              <a:rPr dirty="0" err="1"/>
              <a:t>alloggio</a:t>
            </a:r>
            <a:r>
              <a:rPr dirty="0"/>
              <a:t> </a:t>
            </a:r>
            <a:r>
              <a:rPr dirty="0" err="1"/>
              <a:t>sia</a:t>
            </a:r>
            <a:r>
              <a:rPr dirty="0"/>
              <a:t> </a:t>
            </a:r>
            <a:r>
              <a:rPr dirty="0" err="1"/>
              <a:t>ancora</a:t>
            </a:r>
            <a:r>
              <a:rPr dirty="0"/>
              <a:t> </a:t>
            </a:r>
            <a:r>
              <a:rPr dirty="0" err="1"/>
              <a:t>troppo</a:t>
            </a:r>
            <a:r>
              <a:rPr dirty="0"/>
              <a:t> </a:t>
            </a:r>
            <a:r>
              <a:rPr dirty="0" err="1"/>
              <a:t>dirompente</a:t>
            </a:r>
            <a:r>
              <a:rPr dirty="0"/>
              <a:t>: il 30% </a:t>
            </a:r>
            <a:r>
              <a:rPr dirty="0" err="1"/>
              <a:t>dei</a:t>
            </a:r>
            <a:r>
              <a:rPr dirty="0"/>
              <a:t> </a:t>
            </a:r>
            <a:r>
              <a:rPr dirty="0" err="1"/>
              <a:t>rispondenti</a:t>
            </a:r>
            <a:r>
              <a:rPr dirty="0"/>
              <a:t> ha </a:t>
            </a:r>
            <a:r>
              <a:rPr dirty="0" err="1"/>
              <a:t>infatti</a:t>
            </a:r>
            <a:r>
              <a:rPr dirty="0"/>
              <a:t> </a:t>
            </a:r>
            <a:r>
              <a:rPr dirty="0" err="1"/>
              <a:t>detto</a:t>
            </a:r>
            <a:r>
              <a:rPr dirty="0"/>
              <a:t> </a:t>
            </a:r>
            <a:r>
              <a:rPr dirty="0" err="1"/>
              <a:t>che</a:t>
            </a:r>
            <a:r>
              <a:rPr dirty="0"/>
              <a:t> </a:t>
            </a:r>
            <a:r>
              <a:rPr dirty="0" err="1"/>
              <a:t>eviterebbe</a:t>
            </a:r>
            <a:r>
              <a:rPr dirty="0"/>
              <a:t> di </a:t>
            </a:r>
            <a:r>
              <a:rPr dirty="0" err="1"/>
              <a:t>provarli</a:t>
            </a:r>
            <a:r>
              <a:rPr dirty="0"/>
              <a:t>. </a:t>
            </a:r>
            <a:r>
              <a:rPr dirty="0" err="1"/>
              <a:t>Questi</a:t>
            </a:r>
            <a:r>
              <a:rPr dirty="0"/>
              <a:t> </a:t>
            </a:r>
            <a:r>
              <a:rPr dirty="0" err="1"/>
              <a:t>sono</a:t>
            </a:r>
            <a:r>
              <a:rPr dirty="0"/>
              <a:t> </a:t>
            </a:r>
            <a:r>
              <a:rPr dirty="0" err="1"/>
              <a:t>dati</a:t>
            </a:r>
            <a:r>
              <a:rPr dirty="0"/>
              <a:t>, </a:t>
            </a:r>
            <a:r>
              <a:rPr dirty="0" err="1"/>
              <a:t>che</a:t>
            </a:r>
            <a:r>
              <a:rPr dirty="0"/>
              <a:t> in un </a:t>
            </a:r>
            <a:r>
              <a:rPr dirty="0" err="1"/>
              <a:t>qualche</a:t>
            </a:r>
            <a:r>
              <a:rPr dirty="0"/>
              <a:t> modo, ci </a:t>
            </a:r>
            <a:r>
              <a:rPr dirty="0" err="1"/>
              <a:t>aspettavamo</a:t>
            </a:r>
            <a:r>
              <a:rPr dirty="0"/>
              <a:t>; ma il </a:t>
            </a:r>
            <a:r>
              <a:rPr dirty="0" err="1"/>
              <a:t>fatto</a:t>
            </a:r>
            <a:r>
              <a:rPr dirty="0"/>
              <a:t> </a:t>
            </a:r>
            <a:r>
              <a:rPr dirty="0" err="1"/>
              <a:t>che</a:t>
            </a:r>
            <a:r>
              <a:rPr dirty="0"/>
              <a:t> </a:t>
            </a:r>
            <a:r>
              <a:rPr dirty="0" err="1"/>
              <a:t>sia</a:t>
            </a:r>
            <a:r>
              <a:rPr dirty="0"/>
              <a:t> un trend in forte </a:t>
            </a:r>
            <a:r>
              <a:rPr dirty="0" err="1"/>
              <a:t>crescita</a:t>
            </a:r>
            <a:r>
              <a:rPr dirty="0"/>
              <a:t> ci fa </a:t>
            </a:r>
            <a:r>
              <a:rPr dirty="0" err="1"/>
              <a:t>pensare</a:t>
            </a:r>
            <a:r>
              <a:rPr dirty="0"/>
              <a:t> </a:t>
            </a:r>
            <a:r>
              <a:rPr dirty="0" err="1"/>
              <a:t>che</a:t>
            </a:r>
            <a:r>
              <a:rPr dirty="0"/>
              <a:t> </a:t>
            </a:r>
            <a:r>
              <a:rPr dirty="0" err="1"/>
              <a:t>sia</a:t>
            </a:r>
            <a:r>
              <a:rPr dirty="0"/>
              <a:t> </a:t>
            </a:r>
            <a:r>
              <a:rPr dirty="0" err="1"/>
              <a:t>comunque</a:t>
            </a:r>
            <a:r>
              <a:rPr dirty="0"/>
              <a:t> </a:t>
            </a:r>
            <a:r>
              <a:rPr dirty="0" err="1"/>
              <a:t>conveniente</a:t>
            </a:r>
            <a:r>
              <a:rPr dirty="0"/>
              <a:t> </a:t>
            </a:r>
            <a:r>
              <a:rPr dirty="0" err="1"/>
              <a:t>provare</a:t>
            </a:r>
            <a:r>
              <a:rPr dirty="0"/>
              <a:t> ad </a:t>
            </a:r>
            <a:r>
              <a:rPr dirty="0" err="1"/>
              <a:t>inserirlo</a:t>
            </a:r>
            <a:r>
              <a:rPr dirty="0"/>
              <a:t> </a:t>
            </a:r>
            <a:r>
              <a:rPr dirty="0" err="1"/>
              <a:t>nei</a:t>
            </a:r>
            <a:r>
              <a:rPr dirty="0"/>
              <a:t> </a:t>
            </a:r>
            <a:r>
              <a:rPr dirty="0" err="1"/>
              <a:t>nostri</a:t>
            </a:r>
            <a:r>
              <a:rPr dirty="0"/>
              <a:t> </a:t>
            </a:r>
            <a:r>
              <a:rPr dirty="0" err="1"/>
              <a:t>pacchetti</a:t>
            </a:r>
            <a:r>
              <a:rPr dirty="0"/>
              <a:t>; </a:t>
            </a:r>
            <a:r>
              <a:rPr dirty="0" err="1"/>
              <a:t>soprattutto</a:t>
            </a:r>
            <a:r>
              <a:rPr dirty="0"/>
              <a:t> è </a:t>
            </a:r>
            <a:r>
              <a:rPr dirty="0" err="1"/>
              <a:t>possibile</a:t>
            </a:r>
            <a:r>
              <a:rPr dirty="0"/>
              <a:t> </a:t>
            </a:r>
            <a:r>
              <a:rPr dirty="0" err="1"/>
              <a:t>farlo</a:t>
            </a:r>
            <a:r>
              <a:rPr dirty="0"/>
              <a:t> se </a:t>
            </a:r>
            <a:r>
              <a:rPr dirty="0" err="1"/>
              <a:t>si</a:t>
            </a:r>
            <a:r>
              <a:rPr dirty="0"/>
              <a:t> segue una </a:t>
            </a:r>
            <a:r>
              <a:rPr dirty="0" err="1"/>
              <a:t>strategia</a:t>
            </a:r>
            <a:r>
              <a:rPr dirty="0"/>
              <a:t> di </a:t>
            </a:r>
            <a:r>
              <a:rPr dirty="0" err="1"/>
              <a:t>targetizzazione</a:t>
            </a:r>
            <a:r>
              <a:rPr dirty="0"/>
              <a:t> ben </a:t>
            </a:r>
            <a:r>
              <a:rPr dirty="0" err="1"/>
              <a:t>mirata</a:t>
            </a:r>
            <a:r>
              <a:rPr dirty="0"/>
              <a:t>. </a:t>
            </a:r>
            <a:r>
              <a:rPr dirty="0" err="1"/>
              <a:t>Abbiamo</a:t>
            </a:r>
            <a:r>
              <a:rPr dirty="0"/>
              <a:t> </a:t>
            </a:r>
            <a:r>
              <a:rPr dirty="0" err="1"/>
              <a:t>quindi</a:t>
            </a:r>
            <a:r>
              <a:rPr dirty="0"/>
              <a:t> </a:t>
            </a:r>
            <a:r>
              <a:rPr dirty="0" err="1"/>
              <a:t>cercato</a:t>
            </a:r>
            <a:r>
              <a:rPr dirty="0"/>
              <a:t> di </a:t>
            </a:r>
            <a:r>
              <a:rPr dirty="0" err="1"/>
              <a:t>analizzare</a:t>
            </a:r>
            <a:r>
              <a:rPr dirty="0"/>
              <a:t> </a:t>
            </a:r>
            <a:r>
              <a:rPr dirty="0" err="1"/>
              <a:t>i</a:t>
            </a:r>
            <a:r>
              <a:rPr dirty="0"/>
              <a:t> </a:t>
            </a:r>
            <a:r>
              <a:rPr dirty="0" err="1"/>
              <a:t>dati</a:t>
            </a:r>
            <a:r>
              <a:rPr dirty="0"/>
              <a:t> </a:t>
            </a:r>
            <a:r>
              <a:rPr dirty="0" err="1"/>
              <a:t>più</a:t>
            </a:r>
            <a:r>
              <a:rPr dirty="0"/>
              <a:t> in </a:t>
            </a:r>
            <a:r>
              <a:rPr dirty="0" err="1"/>
              <a:t>profondità</a:t>
            </a:r>
            <a:r>
              <a:rPr dirty="0"/>
              <a:t>: </a:t>
            </a:r>
            <a:r>
              <a:rPr dirty="0" err="1"/>
              <a:t>si</a:t>
            </a:r>
            <a:r>
              <a:rPr dirty="0"/>
              <a:t> è </a:t>
            </a:r>
            <a:r>
              <a:rPr dirty="0" err="1"/>
              <a:t>mostrata</a:t>
            </a:r>
            <a:r>
              <a:rPr dirty="0"/>
              <a:t> una forte </a:t>
            </a:r>
            <a:r>
              <a:rPr dirty="0" err="1"/>
              <a:t>connessione</a:t>
            </a:r>
            <a:r>
              <a:rPr dirty="0"/>
              <a:t> </a:t>
            </a:r>
            <a:r>
              <a:rPr dirty="0" err="1"/>
              <a:t>tra</a:t>
            </a:r>
            <a:r>
              <a:rPr dirty="0"/>
              <a:t> </a:t>
            </a:r>
            <a:r>
              <a:rPr dirty="0" err="1"/>
              <a:t>consumatori</a:t>
            </a:r>
            <a:r>
              <a:rPr dirty="0"/>
              <a:t> “non </a:t>
            </a:r>
            <a:r>
              <a:rPr dirty="0" err="1"/>
              <a:t>tradizionalisti</a:t>
            </a:r>
            <a:r>
              <a:rPr dirty="0"/>
              <a:t>” e la </a:t>
            </a:r>
            <a:r>
              <a:rPr dirty="0" err="1"/>
              <a:t>voglia</a:t>
            </a:r>
            <a:r>
              <a:rPr dirty="0"/>
              <a:t> di </a:t>
            </a:r>
            <a:r>
              <a:rPr dirty="0" err="1"/>
              <a:t>provare</a:t>
            </a:r>
            <a:r>
              <a:rPr dirty="0"/>
              <a:t> </a:t>
            </a:r>
            <a:r>
              <a:rPr dirty="0" err="1"/>
              <a:t>i</a:t>
            </a:r>
            <a:r>
              <a:rPr dirty="0"/>
              <a:t> Capsule Hotel. </a:t>
            </a:r>
            <a:r>
              <a:rPr dirty="0" err="1"/>
              <a:t>Altro</a:t>
            </a:r>
            <a:r>
              <a:rPr dirty="0"/>
              <a:t> </a:t>
            </a:r>
            <a:r>
              <a:rPr dirty="0" err="1"/>
              <a:t>dato</a:t>
            </a:r>
            <a:r>
              <a:rPr dirty="0"/>
              <a:t> molto </a:t>
            </a:r>
            <a:r>
              <a:rPr dirty="0" err="1"/>
              <a:t>interessante</a:t>
            </a:r>
            <a:r>
              <a:rPr dirty="0"/>
              <a:t> è </a:t>
            </a:r>
            <a:r>
              <a:rPr dirty="0" err="1"/>
              <a:t>stata</a:t>
            </a:r>
            <a:r>
              <a:rPr dirty="0"/>
              <a:t> la </a:t>
            </a:r>
            <a:r>
              <a:rPr dirty="0" err="1"/>
              <a:t>correlazione</a:t>
            </a:r>
            <a:r>
              <a:rPr dirty="0"/>
              <a:t> </a:t>
            </a:r>
            <a:r>
              <a:rPr dirty="0" err="1"/>
              <a:t>tra</a:t>
            </a:r>
            <a:r>
              <a:rPr dirty="0"/>
              <a:t> </a:t>
            </a:r>
            <a:r>
              <a:rPr dirty="0" err="1"/>
              <a:t>l’importanza</a:t>
            </a:r>
            <a:r>
              <a:rPr dirty="0"/>
              <a:t> </a:t>
            </a:r>
            <a:r>
              <a:rPr dirty="0" err="1"/>
              <a:t>che</a:t>
            </a:r>
            <a:r>
              <a:rPr dirty="0"/>
              <a:t> </a:t>
            </a:r>
            <a:r>
              <a:rPr dirty="0" err="1"/>
              <a:t>i</a:t>
            </a:r>
            <a:r>
              <a:rPr dirty="0"/>
              <a:t> </a:t>
            </a:r>
            <a:r>
              <a:rPr dirty="0" err="1"/>
              <a:t>rispondenti</a:t>
            </a:r>
            <a:r>
              <a:rPr dirty="0"/>
              <a:t> </a:t>
            </a:r>
            <a:r>
              <a:rPr dirty="0" err="1"/>
              <a:t>danno</a:t>
            </a:r>
            <a:r>
              <a:rPr dirty="0"/>
              <a:t> al </a:t>
            </a:r>
            <a:r>
              <a:rPr dirty="0" err="1"/>
              <a:t>prezzo</a:t>
            </a:r>
            <a:r>
              <a:rPr dirty="0"/>
              <a:t> e la </a:t>
            </a:r>
            <a:r>
              <a:rPr dirty="0" err="1"/>
              <a:t>quantità</a:t>
            </a:r>
            <a:r>
              <a:rPr dirty="0"/>
              <a:t> di </a:t>
            </a:r>
            <a:r>
              <a:rPr dirty="0" err="1"/>
              <a:t>impegno</a:t>
            </a:r>
            <a:r>
              <a:rPr dirty="0"/>
              <a:t> </a:t>
            </a:r>
            <a:r>
              <a:rPr dirty="0" err="1"/>
              <a:t>nella</a:t>
            </a:r>
            <a:r>
              <a:rPr dirty="0"/>
              <a:t> </a:t>
            </a:r>
            <a:r>
              <a:rPr dirty="0" err="1"/>
              <a:t>scelta</a:t>
            </a:r>
            <a:r>
              <a:rPr dirty="0"/>
              <a:t> </a:t>
            </a:r>
            <a:r>
              <a:rPr dirty="0" err="1"/>
              <a:t>dell’alloggio</a:t>
            </a:r>
            <a:r>
              <a:rPr dirty="0"/>
              <a:t>. </a:t>
            </a:r>
            <a:r>
              <a:rPr dirty="0" err="1"/>
              <a:t>Questo</a:t>
            </a:r>
            <a:r>
              <a:rPr dirty="0"/>
              <a:t> </a:t>
            </a:r>
            <a:r>
              <a:rPr dirty="0" err="1"/>
              <a:t>tipo</a:t>
            </a:r>
            <a:r>
              <a:rPr dirty="0"/>
              <a:t> di </a:t>
            </a:r>
            <a:r>
              <a:rPr dirty="0" err="1"/>
              <a:t>correlazione</a:t>
            </a:r>
            <a:r>
              <a:rPr dirty="0"/>
              <a:t> ci dice </a:t>
            </a:r>
            <a:r>
              <a:rPr dirty="0" err="1"/>
              <a:t>quanto</a:t>
            </a:r>
            <a:r>
              <a:rPr dirty="0"/>
              <a:t> </a:t>
            </a:r>
            <a:r>
              <a:rPr dirty="0" err="1"/>
              <a:t>i</a:t>
            </a:r>
            <a:r>
              <a:rPr dirty="0"/>
              <a:t> </a:t>
            </a:r>
            <a:r>
              <a:rPr dirty="0" err="1"/>
              <a:t>possibili</a:t>
            </a:r>
            <a:r>
              <a:rPr dirty="0"/>
              <a:t> </a:t>
            </a:r>
            <a:r>
              <a:rPr dirty="0" err="1"/>
              <a:t>soggetti</a:t>
            </a:r>
            <a:r>
              <a:rPr dirty="0"/>
              <a:t> </a:t>
            </a:r>
            <a:r>
              <a:rPr dirty="0" err="1"/>
              <a:t>che</a:t>
            </a:r>
            <a:r>
              <a:rPr dirty="0"/>
              <a:t> </a:t>
            </a:r>
            <a:r>
              <a:rPr dirty="0" err="1"/>
              <a:t>si</a:t>
            </a:r>
            <a:r>
              <a:rPr dirty="0"/>
              <a:t> </a:t>
            </a:r>
            <a:r>
              <a:rPr dirty="0" err="1"/>
              <a:t>affideranno</a:t>
            </a:r>
            <a:r>
              <a:rPr dirty="0"/>
              <a:t> </a:t>
            </a:r>
            <a:r>
              <a:rPr dirty="0" err="1"/>
              <a:t>alla</a:t>
            </a:r>
            <a:r>
              <a:rPr dirty="0"/>
              <a:t> nostra </a:t>
            </a:r>
            <a:r>
              <a:rPr dirty="0" err="1"/>
              <a:t>agenzia</a:t>
            </a:r>
            <a:r>
              <a:rPr dirty="0"/>
              <a:t> (</a:t>
            </a:r>
            <a:r>
              <a:rPr dirty="0" err="1"/>
              <a:t>soggetti</a:t>
            </a:r>
            <a:r>
              <a:rPr dirty="0"/>
              <a:t> </a:t>
            </a:r>
            <a:r>
              <a:rPr dirty="0" err="1"/>
              <a:t>che</a:t>
            </a:r>
            <a:r>
              <a:rPr dirty="0"/>
              <a:t> </a:t>
            </a:r>
            <a:r>
              <a:rPr dirty="0" err="1"/>
              <a:t>prestano</a:t>
            </a:r>
            <a:r>
              <a:rPr dirty="0"/>
              <a:t> </a:t>
            </a:r>
            <a:r>
              <a:rPr dirty="0" err="1"/>
              <a:t>maggiore</a:t>
            </a:r>
            <a:r>
              <a:rPr dirty="0"/>
              <a:t> </a:t>
            </a:r>
            <a:r>
              <a:rPr dirty="0" err="1"/>
              <a:t>impegno</a:t>
            </a:r>
            <a:r>
              <a:rPr dirty="0"/>
              <a:t> </a:t>
            </a:r>
            <a:r>
              <a:rPr dirty="0" err="1"/>
              <a:t>nel</a:t>
            </a:r>
            <a:r>
              <a:rPr dirty="0"/>
              <a:t> </a:t>
            </a:r>
            <a:r>
              <a:rPr dirty="0" err="1"/>
              <a:t>preparare</a:t>
            </a:r>
            <a:r>
              <a:rPr dirty="0"/>
              <a:t> </a:t>
            </a:r>
            <a:r>
              <a:rPr dirty="0" err="1"/>
              <a:t>i</a:t>
            </a:r>
            <a:r>
              <a:rPr dirty="0"/>
              <a:t> </a:t>
            </a:r>
            <a:r>
              <a:rPr dirty="0" err="1"/>
              <a:t>propri</a:t>
            </a:r>
            <a:r>
              <a:rPr dirty="0"/>
              <a:t> </a:t>
            </a:r>
            <a:r>
              <a:rPr dirty="0" err="1"/>
              <a:t>viaggi</a:t>
            </a:r>
            <a:r>
              <a:rPr dirty="0"/>
              <a:t>) </a:t>
            </a:r>
            <a:r>
              <a:rPr dirty="0" err="1"/>
              <a:t>facciano</a:t>
            </a:r>
            <a:r>
              <a:rPr dirty="0"/>
              <a:t> </a:t>
            </a:r>
            <a:r>
              <a:rPr dirty="0" err="1"/>
              <a:t>particolare</a:t>
            </a:r>
            <a:r>
              <a:rPr dirty="0"/>
              <a:t> </a:t>
            </a:r>
            <a:r>
              <a:rPr dirty="0" err="1"/>
              <a:t>attenzione</a:t>
            </a:r>
            <a:r>
              <a:rPr dirty="0"/>
              <a:t> al </a:t>
            </a:r>
            <a:r>
              <a:rPr dirty="0" err="1"/>
              <a:t>prezzo</a:t>
            </a:r>
            <a:r>
              <a:rPr dirty="0"/>
              <a:t> (</a:t>
            </a:r>
            <a:r>
              <a:rPr dirty="0" err="1"/>
              <a:t>caratteristica</a:t>
            </a:r>
            <a:r>
              <a:rPr dirty="0"/>
              <a:t> </a:t>
            </a:r>
            <a:r>
              <a:rPr dirty="0" err="1"/>
              <a:t>sicuramente</a:t>
            </a:r>
            <a:r>
              <a:rPr dirty="0"/>
              <a:t> </a:t>
            </a:r>
            <a:r>
              <a:rPr dirty="0" err="1"/>
              <a:t>positiva</a:t>
            </a:r>
            <a:r>
              <a:rPr dirty="0"/>
              <a:t> </a:t>
            </a:r>
            <a:r>
              <a:rPr dirty="0" err="1"/>
              <a:t>dei</a:t>
            </a:r>
            <a:r>
              <a:rPr dirty="0"/>
              <a:t> Capsule Hotel). In </a:t>
            </a:r>
            <a:r>
              <a:rPr dirty="0" err="1"/>
              <a:t>sintesi</a:t>
            </a:r>
            <a:r>
              <a:rPr dirty="0"/>
              <a:t> </a:t>
            </a:r>
            <a:r>
              <a:rPr dirty="0" err="1"/>
              <a:t>abbiamo</a:t>
            </a:r>
            <a:r>
              <a:rPr dirty="0"/>
              <a:t> </a:t>
            </a:r>
            <a:r>
              <a:rPr dirty="0" err="1"/>
              <a:t>quindi</a:t>
            </a:r>
            <a:r>
              <a:rPr dirty="0"/>
              <a:t> </a:t>
            </a:r>
            <a:r>
              <a:rPr dirty="0" err="1"/>
              <a:t>evidenziato</a:t>
            </a:r>
            <a:r>
              <a:rPr dirty="0"/>
              <a:t> come </a:t>
            </a:r>
            <a:r>
              <a:rPr dirty="0" err="1"/>
              <a:t>sia</a:t>
            </a:r>
            <a:r>
              <a:rPr dirty="0"/>
              <a:t> </a:t>
            </a:r>
            <a:r>
              <a:rPr dirty="0" err="1"/>
              <a:t>presente</a:t>
            </a:r>
            <a:r>
              <a:rPr dirty="0"/>
              <a:t> un target del </a:t>
            </a:r>
            <a:r>
              <a:rPr dirty="0" err="1"/>
              <a:t>campione</a:t>
            </a:r>
            <a:r>
              <a:rPr dirty="0"/>
              <a:t> </a:t>
            </a:r>
            <a:r>
              <a:rPr dirty="0" err="1"/>
              <a:t>più</a:t>
            </a:r>
            <a:r>
              <a:rPr dirty="0"/>
              <a:t> </a:t>
            </a:r>
            <a:r>
              <a:rPr dirty="0" err="1"/>
              <a:t>che</a:t>
            </a:r>
            <a:r>
              <a:rPr dirty="0"/>
              <a:t> pronto a </a:t>
            </a:r>
            <a:r>
              <a:rPr dirty="0" err="1"/>
              <a:t>sperimentare</a:t>
            </a:r>
            <a:r>
              <a:rPr dirty="0"/>
              <a:t> </a:t>
            </a:r>
            <a:r>
              <a:rPr dirty="0" err="1"/>
              <a:t>questa</a:t>
            </a:r>
            <a:r>
              <a:rPr dirty="0"/>
              <a:t> formula.  È </a:t>
            </a:r>
            <a:r>
              <a:rPr dirty="0" err="1"/>
              <a:t>stato</a:t>
            </a:r>
            <a:r>
              <a:rPr dirty="0"/>
              <a:t> </a:t>
            </a:r>
            <a:r>
              <a:rPr dirty="0" err="1"/>
              <a:t>pertanto</a:t>
            </a:r>
            <a:r>
              <a:rPr dirty="0"/>
              <a:t> </a:t>
            </a:r>
            <a:r>
              <a:rPr dirty="0" err="1"/>
              <a:t>fondamentale</a:t>
            </a:r>
            <a:r>
              <a:rPr dirty="0"/>
              <a:t> </a:t>
            </a:r>
            <a:r>
              <a:rPr dirty="0" err="1"/>
              <a:t>delinearne</a:t>
            </a:r>
            <a:r>
              <a:rPr dirty="0"/>
              <a:t> le </a:t>
            </a:r>
            <a:r>
              <a:rPr dirty="0" err="1"/>
              <a:t>caratteristiche</a:t>
            </a:r>
            <a:r>
              <a:rPr dirty="0"/>
              <a:t>, con </a:t>
            </a:r>
            <a:r>
              <a:rPr dirty="0" err="1"/>
              <a:t>l’obiettivo</a:t>
            </a:r>
            <a:r>
              <a:rPr dirty="0"/>
              <a:t> di </a:t>
            </a:r>
            <a:r>
              <a:rPr dirty="0" err="1"/>
              <a:t>creare</a:t>
            </a:r>
            <a:r>
              <a:rPr dirty="0"/>
              <a:t> un </a:t>
            </a:r>
            <a:r>
              <a:rPr dirty="0" err="1"/>
              <a:t>pacchetto</a:t>
            </a:r>
            <a:r>
              <a:rPr dirty="0"/>
              <a:t> ad hoc. </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Titolo 1"/>
          <p:cNvSpPr txBox="1">
            <a:spLocks noGrp="1"/>
          </p:cNvSpPr>
          <p:nvPr>
            <p:ph type="title"/>
          </p:nvPr>
        </p:nvSpPr>
        <p:spPr>
          <a:xfrm>
            <a:off x="675044" y="0"/>
            <a:ext cx="10841911" cy="1117068"/>
          </a:xfrm>
          <a:prstGeom prst="rect">
            <a:avLst/>
          </a:prstGeom>
          <a:effectLst>
            <a:outerShdw blurRad="50800" dist="38100" dir="2700000" algn="tl" rotWithShape="0">
              <a:prstClr val="black">
                <a:alpha val="40000"/>
              </a:prstClr>
            </a:outerShdw>
          </a:effectLst>
        </p:spPr>
        <p:txBody>
          <a:bodyPr/>
          <a:lstStyle>
            <a:lvl1pPr>
              <a:defRPr sz="5800">
                <a:latin typeface="Amasis MT Pro Black"/>
                <a:ea typeface="Amasis MT Pro Black"/>
                <a:cs typeface="Amasis MT Pro Black"/>
                <a:sym typeface="Amasis MT Pro Black"/>
              </a:defRPr>
            </a:lvl1pPr>
          </a:lstStyle>
          <a:p>
            <a:r>
              <a:rPr dirty="0"/>
              <a:t>2.4) FINALITA’ DI VIAGGIO</a:t>
            </a:r>
          </a:p>
        </p:txBody>
      </p:sp>
      <p:sp>
        <p:nvSpPr>
          <p:cNvPr id="449" name="CasellaDiTesto 2"/>
          <p:cNvSpPr txBox="1"/>
          <p:nvPr/>
        </p:nvSpPr>
        <p:spPr>
          <a:xfrm>
            <a:off x="673385" y="2186806"/>
            <a:ext cx="5848187" cy="22467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lgn="just">
              <a:defRPr sz="2000">
                <a:latin typeface="ABeeZee"/>
                <a:ea typeface="ABeeZee"/>
                <a:cs typeface="ABeeZee"/>
                <a:sym typeface="ABeeZee"/>
              </a:defRPr>
            </a:pPr>
            <a:r>
              <a:rPr dirty="0" err="1"/>
              <a:t>Successivamente</a:t>
            </a:r>
            <a:r>
              <a:rPr dirty="0"/>
              <a:t> è </a:t>
            </a:r>
            <a:r>
              <a:rPr dirty="0" err="1"/>
              <a:t>stata</a:t>
            </a:r>
            <a:r>
              <a:rPr dirty="0"/>
              <a:t> </a:t>
            </a:r>
            <a:r>
              <a:rPr dirty="0" err="1"/>
              <a:t>analizzata</a:t>
            </a:r>
            <a:r>
              <a:rPr dirty="0"/>
              <a:t> </a:t>
            </a:r>
            <a:r>
              <a:rPr dirty="0" err="1"/>
              <a:t>un’ulteriore</a:t>
            </a:r>
            <a:r>
              <a:rPr dirty="0"/>
              <a:t> </a:t>
            </a:r>
            <a:r>
              <a:rPr dirty="0" err="1"/>
              <a:t>variabile</a:t>
            </a:r>
            <a:r>
              <a:rPr dirty="0"/>
              <a:t>, </a:t>
            </a:r>
            <a:r>
              <a:rPr dirty="0" err="1"/>
              <a:t>relativa</a:t>
            </a:r>
            <a:r>
              <a:rPr dirty="0"/>
              <a:t> alle </a:t>
            </a:r>
            <a:r>
              <a:rPr dirty="0" err="1"/>
              <a:t>motivazioni</a:t>
            </a:r>
            <a:r>
              <a:rPr dirty="0"/>
              <a:t> </a:t>
            </a:r>
            <a:r>
              <a:rPr dirty="0" err="1"/>
              <a:t>che</a:t>
            </a:r>
            <a:r>
              <a:rPr dirty="0"/>
              <a:t> </a:t>
            </a:r>
            <a:r>
              <a:rPr dirty="0" err="1"/>
              <a:t>spingono</a:t>
            </a:r>
            <a:r>
              <a:rPr dirty="0"/>
              <a:t> in </a:t>
            </a:r>
            <a:r>
              <a:rPr dirty="0" err="1"/>
              <a:t>genere</a:t>
            </a:r>
            <a:r>
              <a:rPr dirty="0"/>
              <a:t> </a:t>
            </a:r>
            <a:r>
              <a:rPr dirty="0" err="1"/>
              <a:t>i</a:t>
            </a:r>
            <a:r>
              <a:rPr dirty="0"/>
              <a:t> </a:t>
            </a:r>
            <a:r>
              <a:rPr dirty="0" err="1"/>
              <a:t>vari</a:t>
            </a:r>
            <a:r>
              <a:rPr dirty="0"/>
              <a:t> </a:t>
            </a:r>
            <a:r>
              <a:rPr dirty="0" err="1"/>
              <a:t>rispondenti</a:t>
            </a:r>
            <a:r>
              <a:rPr dirty="0"/>
              <a:t> a </a:t>
            </a:r>
            <a:r>
              <a:rPr dirty="0" err="1"/>
              <a:t>viaggiare</a:t>
            </a:r>
            <a:r>
              <a:rPr dirty="0"/>
              <a:t>. Come </a:t>
            </a:r>
            <a:r>
              <a:rPr dirty="0" err="1"/>
              <a:t>si</a:t>
            </a:r>
            <a:r>
              <a:rPr dirty="0"/>
              <a:t> nota </a:t>
            </a:r>
            <a:r>
              <a:rPr dirty="0" err="1"/>
              <a:t>guardando</a:t>
            </a:r>
            <a:r>
              <a:rPr dirty="0"/>
              <a:t> il </a:t>
            </a:r>
            <a:r>
              <a:rPr b="1" dirty="0" err="1"/>
              <a:t>grafico</a:t>
            </a:r>
            <a:r>
              <a:rPr b="1" dirty="0"/>
              <a:t> a torta</a:t>
            </a:r>
            <a:r>
              <a:rPr dirty="0"/>
              <a:t>, è </a:t>
            </a:r>
            <a:r>
              <a:rPr dirty="0" err="1"/>
              <a:t>emerso</a:t>
            </a:r>
            <a:r>
              <a:rPr dirty="0"/>
              <a:t> </a:t>
            </a:r>
            <a:r>
              <a:rPr dirty="0" err="1"/>
              <a:t>che</a:t>
            </a:r>
            <a:r>
              <a:rPr dirty="0"/>
              <a:t> la </a:t>
            </a:r>
            <a:r>
              <a:rPr dirty="0" err="1"/>
              <a:t>maggior</a:t>
            </a:r>
            <a:r>
              <a:rPr dirty="0"/>
              <a:t> </a:t>
            </a:r>
            <a:r>
              <a:rPr dirty="0" err="1"/>
              <a:t>parte</a:t>
            </a:r>
            <a:r>
              <a:rPr dirty="0"/>
              <a:t> di </a:t>
            </a:r>
            <a:r>
              <a:rPr dirty="0" err="1"/>
              <a:t>essi</a:t>
            </a:r>
            <a:r>
              <a:rPr dirty="0"/>
              <a:t>, come </a:t>
            </a:r>
            <a:r>
              <a:rPr dirty="0" err="1"/>
              <a:t>prevedibile</a:t>
            </a:r>
            <a:r>
              <a:rPr dirty="0"/>
              <a:t>, </a:t>
            </a:r>
            <a:r>
              <a:rPr dirty="0" err="1"/>
              <a:t>viaggia</a:t>
            </a:r>
            <a:r>
              <a:rPr dirty="0"/>
              <a:t> per </a:t>
            </a:r>
            <a:r>
              <a:rPr dirty="0" err="1"/>
              <a:t>svago</a:t>
            </a:r>
            <a:r>
              <a:rPr dirty="0"/>
              <a:t>. </a:t>
            </a:r>
            <a:br>
              <a:rPr dirty="0"/>
            </a:br>
            <a:br>
              <a:rPr dirty="0"/>
            </a:br>
            <a:endParaRPr dirty="0"/>
          </a:p>
        </p:txBody>
      </p:sp>
      <p:pic>
        <p:nvPicPr>
          <p:cNvPr id="450" name="Picture 2" descr="Picture 2"/>
          <p:cNvPicPr>
            <a:picLocks noChangeAspect="1"/>
          </p:cNvPicPr>
          <p:nvPr/>
        </p:nvPicPr>
        <p:blipFill>
          <a:blip r:embed="rId2"/>
          <a:srcRect t="2635" r="472"/>
          <a:stretch>
            <a:fillRect/>
          </a:stretch>
        </p:blipFill>
        <p:spPr>
          <a:xfrm>
            <a:off x="6841701" y="1758387"/>
            <a:ext cx="4591672" cy="3217788"/>
          </a:xfrm>
          <a:prstGeom prst="rect">
            <a:avLst/>
          </a:prstGeom>
          <a:ln w="25400">
            <a:solidFill>
              <a:srgbClr val="000000"/>
            </a:solidFill>
          </a:ln>
        </p:spPr>
      </p:pic>
      <p:pic>
        <p:nvPicPr>
          <p:cNvPr id="451" name="Picture 2" descr="Picture 2"/>
          <p:cNvPicPr>
            <a:picLocks noChangeAspect="1"/>
          </p:cNvPicPr>
          <p:nvPr/>
        </p:nvPicPr>
        <p:blipFill>
          <a:blip r:embed="rId3"/>
          <a:stretch>
            <a:fillRect/>
          </a:stretch>
        </p:blipFill>
        <p:spPr>
          <a:xfrm>
            <a:off x="675044" y="4757956"/>
            <a:ext cx="4083502" cy="1806175"/>
          </a:xfrm>
          <a:prstGeom prst="rect">
            <a:avLst/>
          </a:prstGeom>
          <a:ln w="25400">
            <a:solidFill>
              <a:srgbClr val="000000"/>
            </a:solidFill>
          </a:ln>
        </p:spPr>
      </p:pic>
      <p:sp>
        <p:nvSpPr>
          <p:cNvPr id="452" name="CasellaDiTesto 1"/>
          <p:cNvSpPr txBox="1"/>
          <p:nvPr/>
        </p:nvSpPr>
        <p:spPr>
          <a:xfrm>
            <a:off x="7256080" y="2567843"/>
            <a:ext cx="729767" cy="2257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100" b="1">
                <a:latin typeface="+mn-lt"/>
                <a:ea typeface="+mn-ea"/>
                <a:cs typeface="+mn-cs"/>
                <a:sym typeface="Calibri"/>
              </a:defRPr>
            </a:lvl1pPr>
          </a:lstStyle>
          <a:p>
            <a:r>
              <a:t>80,10%</a:t>
            </a:r>
          </a:p>
        </p:txBody>
      </p:sp>
      <p:sp>
        <p:nvSpPr>
          <p:cNvPr id="453" name="CasellaDiTesto 6"/>
          <p:cNvSpPr txBox="1"/>
          <p:nvPr/>
        </p:nvSpPr>
        <p:spPr>
          <a:xfrm>
            <a:off x="10505557" y="4025197"/>
            <a:ext cx="729767" cy="2257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100" b="1">
                <a:latin typeface="+mn-lt"/>
                <a:ea typeface="+mn-ea"/>
                <a:cs typeface="+mn-cs"/>
                <a:sym typeface="Calibri"/>
              </a:defRPr>
            </a:lvl1pPr>
          </a:lstStyle>
          <a:p>
            <a:r>
              <a:t>5,83%</a:t>
            </a:r>
          </a:p>
        </p:txBody>
      </p:sp>
      <p:sp>
        <p:nvSpPr>
          <p:cNvPr id="454" name="CasellaDiTesto 7"/>
          <p:cNvSpPr txBox="1"/>
          <p:nvPr/>
        </p:nvSpPr>
        <p:spPr>
          <a:xfrm>
            <a:off x="8961452" y="1863168"/>
            <a:ext cx="610192" cy="2257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100" b="1">
                <a:latin typeface="+mn-lt"/>
                <a:ea typeface="+mn-ea"/>
                <a:cs typeface="+mn-cs"/>
                <a:sym typeface="Calibri"/>
              </a:defRPr>
            </a:lvl1pPr>
          </a:lstStyle>
          <a:p>
            <a:r>
              <a:t>0,48%</a:t>
            </a:r>
          </a:p>
        </p:txBody>
      </p:sp>
      <p:sp>
        <p:nvSpPr>
          <p:cNvPr id="455" name="CasellaDiTesto 8"/>
          <p:cNvSpPr txBox="1"/>
          <p:nvPr/>
        </p:nvSpPr>
        <p:spPr>
          <a:xfrm>
            <a:off x="10450938" y="2021094"/>
            <a:ext cx="729767" cy="2257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100" b="1">
                <a:latin typeface="+mn-lt"/>
                <a:ea typeface="+mn-ea"/>
                <a:cs typeface="+mn-cs"/>
                <a:sym typeface="Calibri"/>
              </a:defRPr>
            </a:lvl1pPr>
          </a:lstStyle>
          <a:p>
            <a:r>
              <a:t>13,59%</a:t>
            </a:r>
          </a:p>
        </p:txBody>
      </p:sp>
      <p:sp>
        <p:nvSpPr>
          <p:cNvPr id="456" name="Connettore diritto 4"/>
          <p:cNvSpPr/>
          <p:nvPr/>
        </p:nvSpPr>
        <p:spPr>
          <a:xfrm>
            <a:off x="9324558" y="2113178"/>
            <a:ext cx="318772" cy="585471"/>
          </a:xfrm>
          <a:prstGeom prst="line">
            <a:avLst/>
          </a:prstGeom>
          <a:ln w="19050">
            <a:solidFill>
              <a:srgbClr val="000000"/>
            </a:solidFill>
            <a:miter/>
          </a:ln>
        </p:spPr>
        <p:txBody>
          <a:bodyPr lIns="45718" tIns="45718" rIns="45718" bIns="45718"/>
          <a:lstStyle/>
          <a:p>
            <a:endParaRPr/>
          </a:p>
        </p:txBody>
      </p:sp>
      <p:sp>
        <p:nvSpPr>
          <p:cNvPr id="457" name="Connettore diritto 13"/>
          <p:cNvSpPr/>
          <p:nvPr/>
        </p:nvSpPr>
        <p:spPr>
          <a:xfrm>
            <a:off x="7720739" y="2807940"/>
            <a:ext cx="528322" cy="487681"/>
          </a:xfrm>
          <a:prstGeom prst="line">
            <a:avLst/>
          </a:prstGeom>
          <a:ln w="19050">
            <a:solidFill>
              <a:srgbClr val="000000"/>
            </a:solidFill>
            <a:miter/>
          </a:ln>
        </p:spPr>
        <p:txBody>
          <a:bodyPr lIns="45718" tIns="45718" rIns="45718" bIns="45718"/>
          <a:lstStyle/>
          <a:p>
            <a:endParaRPr/>
          </a:p>
        </p:txBody>
      </p:sp>
      <p:sp>
        <p:nvSpPr>
          <p:cNvPr id="458" name="Connettore diritto 14"/>
          <p:cNvSpPr/>
          <p:nvPr/>
        </p:nvSpPr>
        <p:spPr>
          <a:xfrm>
            <a:off x="10300452" y="3434371"/>
            <a:ext cx="318772" cy="585471"/>
          </a:xfrm>
          <a:prstGeom prst="line">
            <a:avLst/>
          </a:prstGeom>
          <a:ln w="19050">
            <a:solidFill>
              <a:srgbClr val="000000"/>
            </a:solidFill>
            <a:miter/>
          </a:ln>
        </p:spPr>
        <p:txBody>
          <a:bodyPr lIns="45718" tIns="45718" rIns="45718" bIns="45718"/>
          <a:lstStyle/>
          <a:p>
            <a:endParaRPr/>
          </a:p>
        </p:txBody>
      </p:sp>
      <p:sp>
        <p:nvSpPr>
          <p:cNvPr id="459" name="Connettore diritto 15"/>
          <p:cNvSpPr/>
          <p:nvPr/>
        </p:nvSpPr>
        <p:spPr>
          <a:xfrm flipH="1">
            <a:off x="10071067" y="2363448"/>
            <a:ext cx="458768" cy="538354"/>
          </a:xfrm>
          <a:prstGeom prst="line">
            <a:avLst/>
          </a:prstGeom>
          <a:ln w="19050">
            <a:solidFill>
              <a:srgbClr val="000000"/>
            </a:solidFill>
            <a:miter/>
          </a:ln>
        </p:spPr>
        <p:txBody>
          <a:bodyPr lIns="45718" tIns="45718" rIns="45718" bIns="45718"/>
          <a:lstStyle/>
          <a:p>
            <a:endParaRPr/>
          </a:p>
        </p:txBody>
      </p:sp>
      <p:sp>
        <p:nvSpPr>
          <p:cNvPr id="460" name="CasellaDiTesto 16"/>
          <p:cNvSpPr txBox="1"/>
          <p:nvPr/>
        </p:nvSpPr>
        <p:spPr>
          <a:xfrm>
            <a:off x="5707387" y="5357966"/>
            <a:ext cx="6004561" cy="1005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just">
              <a:defRPr sz="2000">
                <a:latin typeface="ABeeZee"/>
                <a:ea typeface="ABeeZee"/>
                <a:cs typeface="ABeeZee"/>
                <a:sym typeface="ABeeZee"/>
              </a:defRPr>
            </a:lvl1pPr>
          </a:lstStyle>
          <a:p>
            <a:r>
              <a:rPr dirty="0" err="1"/>
              <a:t>Inoltre</a:t>
            </a:r>
            <a:r>
              <a:rPr dirty="0"/>
              <a:t>, un </a:t>
            </a:r>
            <a:r>
              <a:rPr dirty="0" err="1"/>
              <a:t>elemento</a:t>
            </a:r>
            <a:r>
              <a:rPr dirty="0"/>
              <a:t> </a:t>
            </a:r>
            <a:r>
              <a:rPr dirty="0" err="1"/>
              <a:t>interessante</a:t>
            </a:r>
            <a:r>
              <a:rPr dirty="0"/>
              <a:t> da </a:t>
            </a:r>
            <a:r>
              <a:rPr dirty="0" err="1"/>
              <a:t>tenere</a:t>
            </a:r>
            <a:r>
              <a:rPr dirty="0"/>
              <a:t> in </a:t>
            </a:r>
            <a:r>
              <a:rPr dirty="0" err="1"/>
              <a:t>considerazione</a:t>
            </a:r>
            <a:r>
              <a:rPr dirty="0"/>
              <a:t> è come un </a:t>
            </a:r>
            <a:r>
              <a:rPr dirty="0" err="1"/>
              <a:t>alta</a:t>
            </a:r>
            <a:r>
              <a:rPr dirty="0"/>
              <a:t> </a:t>
            </a:r>
            <a:r>
              <a:rPr dirty="0" err="1"/>
              <a:t>percentuale</a:t>
            </a:r>
            <a:r>
              <a:rPr dirty="0"/>
              <a:t> di </a:t>
            </a:r>
            <a:r>
              <a:rPr dirty="0" err="1"/>
              <a:t>individui</a:t>
            </a:r>
            <a:r>
              <a:rPr dirty="0"/>
              <a:t> </a:t>
            </a:r>
            <a:r>
              <a:rPr dirty="0" err="1"/>
              <a:t>viaggi</a:t>
            </a:r>
            <a:r>
              <a:rPr dirty="0"/>
              <a:t> per </a:t>
            </a:r>
            <a:r>
              <a:rPr dirty="0" err="1"/>
              <a:t>motivazioni</a:t>
            </a:r>
            <a:r>
              <a:rPr dirty="0"/>
              <a:t> </a:t>
            </a:r>
            <a:r>
              <a:rPr dirty="0" err="1"/>
              <a:t>lavorative</a:t>
            </a:r>
            <a:r>
              <a:rPr dirty="0"/>
              <a:t>. </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Titolo 1"/>
          <p:cNvSpPr txBox="1">
            <a:spLocks noGrp="1"/>
          </p:cNvSpPr>
          <p:nvPr>
            <p:ph type="title"/>
          </p:nvPr>
        </p:nvSpPr>
        <p:spPr>
          <a:xfrm>
            <a:off x="377530" y="-767644"/>
            <a:ext cx="10841911" cy="1816980"/>
          </a:xfrm>
          <a:prstGeom prst="rect">
            <a:avLst/>
          </a:prstGeom>
          <a:effectLst>
            <a:outerShdw blurRad="50800" dist="38100" dir="2700000" algn="tl" rotWithShape="0">
              <a:prstClr val="black">
                <a:alpha val="40000"/>
              </a:prstClr>
            </a:outerShdw>
          </a:effectLst>
        </p:spPr>
        <p:txBody>
          <a:bodyPr/>
          <a:lstStyle>
            <a:lvl1pPr>
              <a:defRPr sz="5800">
                <a:latin typeface="Amasis MT Pro Black"/>
                <a:ea typeface="Amasis MT Pro Black"/>
                <a:cs typeface="Amasis MT Pro Black"/>
                <a:sym typeface="Amasis MT Pro Black"/>
              </a:defRPr>
            </a:lvl1pPr>
          </a:lstStyle>
          <a:p>
            <a:r>
              <a:rPr dirty="0"/>
              <a:t>2.5) CONCLUSIONI</a:t>
            </a:r>
          </a:p>
        </p:txBody>
      </p:sp>
      <p:sp>
        <p:nvSpPr>
          <p:cNvPr id="463" name="CasellaDiTesto 2"/>
          <p:cNvSpPr txBox="1"/>
          <p:nvPr/>
        </p:nvSpPr>
        <p:spPr>
          <a:xfrm>
            <a:off x="1018278" y="1692038"/>
            <a:ext cx="10155443" cy="4663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defRPr sz="2000">
                <a:latin typeface="ABeeZee"/>
                <a:ea typeface="ABeeZee"/>
                <a:cs typeface="ABeeZee"/>
                <a:sym typeface="ABeeZee"/>
              </a:defRPr>
            </a:pPr>
            <a:r>
              <a:t>A seguito dell’analisi univariata, è possibile trarre alcune </a:t>
            </a:r>
            <a:r>
              <a:rPr b="1"/>
              <a:t>conclusioni</a:t>
            </a:r>
            <a:r>
              <a:t>. Innanzitutto è possibile concludere che più della metà dei rispondenti è a conoscenza di cosa sia un Capsule Hotel. E’ un dato abbastanza sorprendente, che rende l’eventuale introduzione del servizio maggiormente realizzabile. Un altro elemento a favore del lancio sul mercato dei pacchetti è che una buona parte del campione viaggia per motivi lavorativi. Infatti teoricamente questo target del campione (i lavoratori) rappresenta un segmento del mercato molto interessante (come avremo modo di vedere nel proseguimento dell’analisi). La maggior parte delle analisi è stata rivolta alla variabile “SPESA”. E’ emerso che i 206 soggetti intervistati sarebbero in media disposti a spendere 33.48€ per alloggiare una notte in un Capsule Hotel, prezzo sommariamente in linea con gli attuali prezzi di mercato. Molti rispondenti, inoltre, hanno espresso interesse nel provare questa soluzione di soggiorno innovativa e hanno talvolta dichiarato budget di spesa piuttosto elevati. In conclusione, limitandosi all’analisi univariata e in attesa di approfondire la ricerca, possiamo affermare che sono presenti numerosi elementi a favore dell’offerta del pacchetto.</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Rettangolo 1"/>
          <p:cNvSpPr/>
          <p:nvPr/>
        </p:nvSpPr>
        <p:spPr>
          <a:xfrm>
            <a:off x="3109383" y="2097404"/>
            <a:ext cx="5973234" cy="2315635"/>
          </a:xfrm>
          <a:prstGeom prst="rect">
            <a:avLst/>
          </a:prstGeom>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path path="circle">
              <a:fillToRect l="50000" t="50000" r="50000" b="50000"/>
            </a:path>
            <a:tileRect/>
          </a:gradFill>
          <a:ln w="25400">
            <a:solidFill>
              <a:srgbClr val="FAD9C2"/>
            </a:solidFill>
            <a:miter/>
          </a:ln>
          <a:scene3d>
            <a:camera prst="orthographicFront"/>
            <a:lightRig rig="threePt" dir="t"/>
          </a:scene3d>
          <a:sp3d>
            <a:bevelT prst="angle"/>
          </a:sp3d>
        </p:spPr>
        <p:txBody>
          <a:bodyPr lIns="45718" tIns="45718" rIns="45718" bIns="45718" anchor="ctr"/>
          <a:lstStyle/>
          <a:p>
            <a:pPr algn="ctr">
              <a:defRPr>
                <a:solidFill>
                  <a:srgbClr val="FFFFFF"/>
                </a:solidFill>
                <a:latin typeface="+mn-lt"/>
                <a:ea typeface="+mn-ea"/>
                <a:cs typeface="+mn-cs"/>
                <a:sym typeface="Calibri"/>
              </a:defRPr>
            </a:pPr>
            <a:endParaRPr dirty="0"/>
          </a:p>
        </p:txBody>
      </p:sp>
      <p:sp>
        <p:nvSpPr>
          <p:cNvPr id="466" name="Titolo 1"/>
          <p:cNvSpPr txBox="1">
            <a:spLocks noGrp="1"/>
          </p:cNvSpPr>
          <p:nvPr>
            <p:ph type="title"/>
          </p:nvPr>
        </p:nvSpPr>
        <p:spPr>
          <a:xfrm>
            <a:off x="377530" y="-767644"/>
            <a:ext cx="10841911" cy="1816980"/>
          </a:xfrm>
          <a:prstGeom prst="rect">
            <a:avLst/>
          </a:prstGeom>
          <a:effectLst>
            <a:outerShdw blurRad="50800" dist="38100" dir="2700000" algn="tl" rotWithShape="0">
              <a:prstClr val="black">
                <a:alpha val="40000"/>
              </a:prstClr>
            </a:outerShdw>
          </a:effectLst>
        </p:spPr>
        <p:txBody>
          <a:bodyPr/>
          <a:lstStyle>
            <a:lvl1pPr>
              <a:defRPr sz="5800">
                <a:latin typeface="Amasis MT Pro Black"/>
                <a:ea typeface="Amasis MT Pro Black"/>
                <a:cs typeface="Amasis MT Pro Black"/>
                <a:sym typeface="Amasis MT Pro Black"/>
              </a:defRPr>
            </a:lvl1pPr>
          </a:lstStyle>
          <a:p>
            <a:r>
              <a:rPr dirty="0"/>
              <a:t>3) ANALISI BIVARIATA</a:t>
            </a:r>
          </a:p>
        </p:txBody>
      </p:sp>
      <p:sp>
        <p:nvSpPr>
          <p:cNvPr id="467" name="CasellaDiTesto 2"/>
          <p:cNvSpPr txBox="1"/>
          <p:nvPr/>
        </p:nvSpPr>
        <p:spPr>
          <a:xfrm>
            <a:off x="3864208" y="2542092"/>
            <a:ext cx="6381667" cy="1310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000" b="1">
                <a:latin typeface="ABeeZee"/>
                <a:ea typeface="ABeeZee"/>
                <a:cs typeface="ABeeZee"/>
                <a:sym typeface="ABeeZee"/>
              </a:defRPr>
            </a:pPr>
            <a:r>
              <a:rPr dirty="0"/>
              <a:t>3.1) ANALISI DI CONNESSIONE </a:t>
            </a:r>
            <a:endParaRPr sz="1200" dirty="0">
              <a:latin typeface="+mn-lt"/>
              <a:ea typeface="+mn-ea"/>
              <a:cs typeface="+mn-cs"/>
              <a:sym typeface="Calibri"/>
            </a:endParaRPr>
          </a:p>
          <a:p>
            <a:pPr>
              <a:defRPr sz="2000" b="1">
                <a:latin typeface="ABeeZee"/>
                <a:ea typeface="ABeeZee"/>
                <a:cs typeface="ABeeZee"/>
                <a:sym typeface="ABeeZee"/>
              </a:defRPr>
            </a:pPr>
            <a:r>
              <a:rPr dirty="0"/>
              <a:t>3.2) ANALISI DI CORRELAZIONE LINEARE </a:t>
            </a:r>
            <a:endParaRPr sz="1200" dirty="0">
              <a:latin typeface="+mn-lt"/>
              <a:ea typeface="+mn-ea"/>
              <a:cs typeface="+mn-cs"/>
              <a:sym typeface="Calibri"/>
            </a:endParaRPr>
          </a:p>
          <a:p>
            <a:pPr>
              <a:defRPr sz="2000" b="1">
                <a:latin typeface="ABeeZee"/>
                <a:ea typeface="ABeeZee"/>
                <a:cs typeface="ABeeZee"/>
                <a:sym typeface="ABeeZee"/>
              </a:defRPr>
            </a:pPr>
            <a:r>
              <a:rPr dirty="0"/>
              <a:t>3.3) ANALISI DI ANOVA </a:t>
            </a:r>
            <a:endParaRPr sz="1200" dirty="0">
              <a:latin typeface="+mn-lt"/>
              <a:ea typeface="+mn-ea"/>
              <a:cs typeface="+mn-cs"/>
              <a:sym typeface="Calibri"/>
            </a:endParaRPr>
          </a:p>
          <a:p>
            <a:pPr>
              <a:defRPr sz="2000" b="1">
                <a:latin typeface="ABeeZee"/>
                <a:ea typeface="ABeeZee"/>
                <a:cs typeface="ABeeZee"/>
                <a:sym typeface="ABeeZee"/>
              </a:defRPr>
            </a:pPr>
            <a:r>
              <a:rPr dirty="0"/>
              <a:t>3.4) CONCLUSIONI </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Titolo 1"/>
          <p:cNvSpPr txBox="1">
            <a:spLocks noGrp="1"/>
          </p:cNvSpPr>
          <p:nvPr>
            <p:ph type="title"/>
          </p:nvPr>
        </p:nvSpPr>
        <p:spPr>
          <a:xfrm>
            <a:off x="377530" y="-767644"/>
            <a:ext cx="10841911" cy="1816980"/>
          </a:xfrm>
          <a:prstGeom prst="rect">
            <a:avLst/>
          </a:prstGeom>
          <a:effectLst>
            <a:outerShdw blurRad="50800" dist="38100" dir="2700000" algn="tl" rotWithShape="0">
              <a:prstClr val="black">
                <a:alpha val="40000"/>
              </a:prstClr>
            </a:outerShdw>
          </a:effectLst>
        </p:spPr>
        <p:txBody>
          <a:bodyPr/>
          <a:lstStyle>
            <a:lvl1pPr>
              <a:defRPr sz="5800">
                <a:latin typeface="Amasis MT Pro Black"/>
                <a:ea typeface="Amasis MT Pro Black"/>
                <a:cs typeface="Amasis MT Pro Black"/>
                <a:sym typeface="Amasis MT Pro Black"/>
              </a:defRPr>
            </a:lvl1pPr>
          </a:lstStyle>
          <a:p>
            <a:r>
              <a:rPr dirty="0"/>
              <a:t>3) ANALISI BIVARIATA</a:t>
            </a:r>
          </a:p>
        </p:txBody>
      </p:sp>
      <p:pic>
        <p:nvPicPr>
          <p:cNvPr id="470" name="table" descr="table"/>
          <p:cNvPicPr>
            <a:picLocks noChangeAspect="1"/>
          </p:cNvPicPr>
          <p:nvPr/>
        </p:nvPicPr>
        <p:blipFill>
          <a:blip r:embed="rId2"/>
          <a:stretch>
            <a:fillRect/>
          </a:stretch>
        </p:blipFill>
        <p:spPr>
          <a:xfrm>
            <a:off x="2350433" y="2073038"/>
            <a:ext cx="7491135" cy="3480037"/>
          </a:xfrm>
          <a:prstGeom prst="rect">
            <a:avLst/>
          </a:prstGeom>
          <a:ln w="12700">
            <a:noFill/>
            <a:miter lim="400000"/>
          </a:ln>
          <a:effectLst>
            <a:glow rad="228600">
              <a:schemeClr val="accent3">
                <a:satMod val="175000"/>
                <a:alpha val="40000"/>
              </a:schemeClr>
            </a:glow>
          </a:effectLst>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Titolo 1"/>
          <p:cNvSpPr txBox="1">
            <a:spLocks noGrp="1"/>
          </p:cNvSpPr>
          <p:nvPr>
            <p:ph type="title"/>
          </p:nvPr>
        </p:nvSpPr>
        <p:spPr>
          <a:xfrm>
            <a:off x="761353" y="-124941"/>
            <a:ext cx="9737313" cy="1816981"/>
          </a:xfrm>
          <a:prstGeom prst="rect">
            <a:avLst/>
          </a:prstGeom>
          <a:effectLst>
            <a:outerShdw blurRad="50800" dist="38100" dir="2700000" algn="tl" rotWithShape="0">
              <a:prstClr val="black">
                <a:alpha val="40000"/>
              </a:prstClr>
            </a:outerShdw>
          </a:effectLst>
        </p:spPr>
        <p:txBody>
          <a:bodyPr/>
          <a:lstStyle>
            <a:lvl1pPr>
              <a:defRPr sz="5800">
                <a:latin typeface="Amasis MT Pro Black"/>
                <a:ea typeface="Amasis MT Pro Black"/>
                <a:cs typeface="Amasis MT Pro Black"/>
                <a:sym typeface="Amasis MT Pro Black"/>
              </a:defRPr>
            </a:lvl1pPr>
          </a:lstStyle>
          <a:p>
            <a:r>
              <a:rPr dirty="0"/>
              <a:t>3.1) ANALISI DI CONNESSIONE (1/6)</a:t>
            </a:r>
          </a:p>
        </p:txBody>
      </p:sp>
      <p:sp>
        <p:nvSpPr>
          <p:cNvPr id="473" name="CasellaDiTesto 2"/>
          <p:cNvSpPr txBox="1"/>
          <p:nvPr/>
        </p:nvSpPr>
        <p:spPr>
          <a:xfrm>
            <a:off x="1018278" y="1911598"/>
            <a:ext cx="10155443" cy="1005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defRPr sz="2000">
                <a:latin typeface="ABeeZee"/>
                <a:ea typeface="ABeeZee"/>
                <a:cs typeface="ABeeZee"/>
                <a:sym typeface="ABeeZee"/>
              </a:defRPr>
            </a:pPr>
            <a:r>
              <a:t>Sono state scelte due coppie di </a:t>
            </a:r>
            <a:r>
              <a:rPr b="1"/>
              <a:t>variabili qualitative</a:t>
            </a:r>
            <a:r>
              <a:t>, su cui è stata svolta un’</a:t>
            </a:r>
            <a:r>
              <a:rPr b="1"/>
              <a:t>analisi di connessione.</a:t>
            </a:r>
          </a:p>
        </p:txBody>
      </p:sp>
      <p:sp>
        <p:nvSpPr>
          <p:cNvPr id="474" name="CasellaDiTesto 1"/>
          <p:cNvSpPr txBox="1"/>
          <p:nvPr/>
        </p:nvSpPr>
        <p:spPr>
          <a:xfrm>
            <a:off x="1768613" y="3120618"/>
            <a:ext cx="2594611" cy="574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600" b="1">
                <a:latin typeface="Arial Nova Cond"/>
                <a:ea typeface="Arial Nova Cond"/>
                <a:cs typeface="Arial Nova Cond"/>
                <a:sym typeface="Arial Nova Cond"/>
              </a:defRPr>
            </a:lvl1pPr>
          </a:lstStyle>
          <a:p>
            <a:r>
              <a:rPr dirty="0"/>
              <a:t>X e Y due </a:t>
            </a:r>
            <a:r>
              <a:rPr dirty="0" err="1"/>
              <a:t>variabili</a:t>
            </a:r>
            <a:r>
              <a:rPr dirty="0"/>
              <a:t> qualitative</a:t>
            </a:r>
          </a:p>
        </p:txBody>
      </p:sp>
      <p:sp>
        <p:nvSpPr>
          <p:cNvPr id="475" name="CasellaDiTesto 2"/>
          <p:cNvSpPr txBox="1"/>
          <p:nvPr/>
        </p:nvSpPr>
        <p:spPr>
          <a:xfrm>
            <a:off x="3354767" y="3618206"/>
            <a:ext cx="908685" cy="574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600" b="1">
                <a:latin typeface="Arial Nova Cond"/>
                <a:ea typeface="Arial Nova Cond"/>
                <a:cs typeface="Arial Nova Cond"/>
                <a:sym typeface="Arial Nova Cond"/>
              </a:defRPr>
            </a:lvl1pPr>
          </a:lstStyle>
          <a:p>
            <a:r>
              <a:t>IPOTESI:</a:t>
            </a:r>
          </a:p>
        </p:txBody>
      </p:sp>
      <p:sp>
        <p:nvSpPr>
          <p:cNvPr id="476" name="CasellaDiTesto 12"/>
          <p:cNvSpPr txBox="1"/>
          <p:nvPr/>
        </p:nvSpPr>
        <p:spPr>
          <a:xfrm>
            <a:off x="4309171" y="3472184"/>
            <a:ext cx="3979069" cy="834391"/>
          </a:xfrm>
          <a:prstGeom prst="rect">
            <a:avLst/>
          </a:prstGeom>
          <a:ln w="19050">
            <a:solidFill>
              <a:srgbClr val="000000"/>
            </a:solidFill>
          </a:ln>
          <a:effectLst>
            <a:glow rad="228600">
              <a:schemeClr val="accent3">
                <a:satMod val="175000"/>
                <a:alpha val="40000"/>
              </a:schemeClr>
            </a:glo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600">
                <a:latin typeface="Arial Nova Cond"/>
                <a:ea typeface="Arial Nova Cond"/>
                <a:cs typeface="Arial Nova Cond"/>
                <a:sym typeface="Arial Nova Cond"/>
              </a:defRPr>
            </a:pPr>
            <a:r>
              <a:rPr dirty="0"/>
              <a:t>H0:X e Y </a:t>
            </a:r>
            <a:r>
              <a:rPr dirty="0" err="1"/>
              <a:t>sono</a:t>
            </a:r>
            <a:r>
              <a:rPr dirty="0"/>
              <a:t> </a:t>
            </a:r>
            <a:r>
              <a:rPr dirty="0" err="1"/>
              <a:t>statisticamente</a:t>
            </a:r>
            <a:r>
              <a:rPr dirty="0"/>
              <a:t> </a:t>
            </a:r>
            <a:r>
              <a:rPr dirty="0" err="1"/>
              <a:t>indipendenti</a:t>
            </a:r>
            <a:endParaRPr sz="1400" dirty="0">
              <a:latin typeface="Arial"/>
              <a:ea typeface="Arial"/>
              <a:cs typeface="Arial"/>
              <a:sym typeface="Arial"/>
            </a:endParaRPr>
          </a:p>
          <a:p>
            <a:pPr>
              <a:defRPr sz="1600">
                <a:latin typeface="Arial Nova Cond"/>
                <a:ea typeface="Arial Nova Cond"/>
                <a:cs typeface="Arial Nova Cond"/>
                <a:sym typeface="Arial Nova Cond"/>
              </a:defRPr>
            </a:pPr>
            <a:r>
              <a:rPr dirty="0"/>
              <a:t>H1: X e Y non </a:t>
            </a:r>
            <a:r>
              <a:rPr dirty="0" err="1"/>
              <a:t>sono</a:t>
            </a:r>
            <a:r>
              <a:rPr dirty="0"/>
              <a:t> </a:t>
            </a:r>
            <a:r>
              <a:rPr dirty="0" err="1"/>
              <a:t>statisticamente</a:t>
            </a:r>
            <a:r>
              <a:rPr dirty="0"/>
              <a:t> </a:t>
            </a:r>
            <a:r>
              <a:rPr dirty="0" err="1"/>
              <a:t>dipendenti</a:t>
            </a:r>
            <a:endParaRPr dirty="0"/>
          </a:p>
        </p:txBody>
      </p:sp>
      <p:sp>
        <p:nvSpPr>
          <p:cNvPr id="477" name="CasellaDiTesto 13"/>
          <p:cNvSpPr txBox="1"/>
          <p:nvPr/>
        </p:nvSpPr>
        <p:spPr>
          <a:xfrm>
            <a:off x="2622581" y="4466742"/>
            <a:ext cx="1609500" cy="574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600" b="1">
                <a:latin typeface="Arial Nova Cond"/>
                <a:ea typeface="Arial Nova Cond"/>
                <a:cs typeface="Arial Nova Cond"/>
                <a:sym typeface="Arial Nova Cond"/>
              </a:defRPr>
            </a:lvl1pPr>
          </a:lstStyle>
          <a:p>
            <a:r>
              <a:rPr dirty="0"/>
              <a:t>STATISTICA TEST:</a:t>
            </a:r>
          </a:p>
        </p:txBody>
      </p:sp>
      <p:sp>
        <p:nvSpPr>
          <p:cNvPr id="478" name="CasellaDiTesto 14"/>
          <p:cNvSpPr txBox="1"/>
          <p:nvPr/>
        </p:nvSpPr>
        <p:spPr>
          <a:xfrm>
            <a:off x="4309171" y="4403369"/>
            <a:ext cx="1893337" cy="593091"/>
          </a:xfrm>
          <a:prstGeom prst="rect">
            <a:avLst/>
          </a:prstGeom>
          <a:ln w="19050">
            <a:solidFill>
              <a:srgbClr val="000000"/>
            </a:solidFill>
          </a:ln>
          <a:effectLst>
            <a:glow rad="228600">
              <a:schemeClr val="accent3">
                <a:satMod val="175000"/>
                <a:alpha val="40000"/>
              </a:schemeClr>
            </a:glo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600">
                <a:latin typeface="Arial Nova Cond"/>
                <a:ea typeface="Arial Nova Cond"/>
                <a:cs typeface="Arial Nova Cond"/>
                <a:sym typeface="Arial Nova Cond"/>
              </a:defRPr>
            </a:lvl1pPr>
          </a:lstStyle>
          <a:p>
            <a:r>
              <a:rPr dirty="0" err="1"/>
              <a:t>Statistica</a:t>
            </a:r>
            <a:r>
              <a:rPr dirty="0"/>
              <a:t> Chi-Quadro</a:t>
            </a:r>
          </a:p>
        </p:txBody>
      </p:sp>
      <p:sp>
        <p:nvSpPr>
          <p:cNvPr id="479" name="CasellaDiTesto 15"/>
          <p:cNvSpPr txBox="1"/>
          <p:nvPr/>
        </p:nvSpPr>
        <p:spPr>
          <a:xfrm>
            <a:off x="2181285" y="5315279"/>
            <a:ext cx="2051687" cy="574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600" b="1">
                <a:latin typeface="Arial Nova Cond"/>
                <a:ea typeface="Arial Nova Cond"/>
                <a:cs typeface="Arial Nova Cond"/>
                <a:sym typeface="Arial Nova Cond"/>
              </a:defRPr>
            </a:lvl1pPr>
          </a:lstStyle>
          <a:p>
            <a:r>
              <a:rPr dirty="0"/>
              <a:t>REGOLA DI DECISIONE:</a:t>
            </a:r>
          </a:p>
        </p:txBody>
      </p:sp>
      <p:sp>
        <p:nvSpPr>
          <p:cNvPr id="480" name="CasellaDiTesto 16"/>
          <p:cNvSpPr txBox="1"/>
          <p:nvPr/>
        </p:nvSpPr>
        <p:spPr>
          <a:xfrm>
            <a:off x="4309171" y="5077085"/>
            <a:ext cx="5900737" cy="1075691"/>
          </a:xfrm>
          <a:prstGeom prst="rect">
            <a:avLst/>
          </a:prstGeom>
          <a:ln w="19050">
            <a:solidFill>
              <a:srgbClr val="000000"/>
            </a:solidFill>
          </a:ln>
          <a:effectLst>
            <a:glow rad="228600">
              <a:schemeClr val="accent3">
                <a:satMod val="175000"/>
                <a:alpha val="40000"/>
              </a:schemeClr>
            </a:glo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600">
                <a:latin typeface="Arial Nova Cond"/>
                <a:ea typeface="Arial Nova Cond"/>
                <a:cs typeface="Arial Nova Cond"/>
                <a:sym typeface="Arial Nova Cond"/>
              </a:defRPr>
            </a:pPr>
            <a:r>
              <a:rPr dirty="0"/>
              <a:t>Se p-value &lt; α </a:t>
            </a:r>
            <a:r>
              <a:rPr dirty="0">
                <a:latin typeface="Wingdings"/>
                <a:ea typeface="Wingdings"/>
                <a:cs typeface="Wingdings"/>
                <a:sym typeface="Wingdings"/>
              </a:rPr>
              <a:t> </a:t>
            </a:r>
            <a:r>
              <a:rPr dirty="0" err="1"/>
              <a:t>rifiuto</a:t>
            </a:r>
            <a:r>
              <a:rPr dirty="0"/>
              <a:t> H0</a:t>
            </a:r>
            <a:r>
              <a:rPr dirty="0">
                <a:latin typeface="Wingdings"/>
                <a:ea typeface="Wingdings"/>
                <a:cs typeface="Wingdings"/>
                <a:sym typeface="Wingdings"/>
              </a:rPr>
              <a:t> </a:t>
            </a:r>
            <a:r>
              <a:rPr dirty="0"/>
              <a:t>X e Y </a:t>
            </a:r>
            <a:r>
              <a:rPr dirty="0" err="1"/>
              <a:t>sono</a:t>
            </a:r>
            <a:r>
              <a:rPr dirty="0"/>
              <a:t> </a:t>
            </a:r>
            <a:r>
              <a:rPr dirty="0" err="1"/>
              <a:t>statisticamente</a:t>
            </a:r>
            <a:r>
              <a:rPr dirty="0"/>
              <a:t> </a:t>
            </a:r>
            <a:r>
              <a:rPr dirty="0" err="1"/>
              <a:t>dipendenti</a:t>
            </a:r>
            <a:endParaRPr sz="1400" dirty="0">
              <a:latin typeface="Arial"/>
              <a:ea typeface="Arial"/>
              <a:cs typeface="Arial"/>
              <a:sym typeface="Arial"/>
            </a:endParaRPr>
          </a:p>
          <a:p>
            <a:pPr>
              <a:defRPr sz="1600">
                <a:latin typeface="Arial Nova Cond"/>
                <a:ea typeface="Arial Nova Cond"/>
                <a:cs typeface="Arial Nova Cond"/>
                <a:sym typeface="Arial Nova Cond"/>
              </a:defRPr>
            </a:pPr>
            <a:r>
              <a:rPr dirty="0"/>
              <a:t>Se p-value ≥ α</a:t>
            </a:r>
            <a:r>
              <a:rPr dirty="0">
                <a:latin typeface="Wingdings"/>
                <a:ea typeface="Wingdings"/>
                <a:cs typeface="Wingdings"/>
                <a:sym typeface="Wingdings"/>
              </a:rPr>
              <a:t>  </a:t>
            </a:r>
            <a:r>
              <a:rPr dirty="0" err="1"/>
              <a:t>accetto</a:t>
            </a:r>
            <a:r>
              <a:rPr dirty="0"/>
              <a:t> H0</a:t>
            </a:r>
            <a:r>
              <a:rPr dirty="0">
                <a:latin typeface="Wingdings"/>
                <a:ea typeface="Wingdings"/>
                <a:cs typeface="Wingdings"/>
                <a:sym typeface="Wingdings"/>
              </a:rPr>
              <a:t> </a:t>
            </a:r>
            <a:r>
              <a:rPr dirty="0"/>
              <a:t>X e Y </a:t>
            </a:r>
            <a:r>
              <a:rPr dirty="0" err="1"/>
              <a:t>sono</a:t>
            </a:r>
            <a:r>
              <a:rPr dirty="0"/>
              <a:t> </a:t>
            </a:r>
            <a:r>
              <a:rPr dirty="0" err="1"/>
              <a:t>statisticamente</a:t>
            </a:r>
            <a:r>
              <a:rPr dirty="0"/>
              <a:t> </a:t>
            </a:r>
            <a:r>
              <a:rPr dirty="0" err="1"/>
              <a:t>indipendenti</a:t>
            </a:r>
            <a:endParaRPr dirty="0"/>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Titolo 1"/>
          <p:cNvSpPr txBox="1">
            <a:spLocks noGrp="1"/>
          </p:cNvSpPr>
          <p:nvPr>
            <p:ph type="title"/>
          </p:nvPr>
        </p:nvSpPr>
        <p:spPr>
          <a:xfrm>
            <a:off x="763200" y="-126000"/>
            <a:ext cx="9737313" cy="1816981"/>
          </a:xfrm>
          <a:prstGeom prst="rect">
            <a:avLst/>
          </a:prstGeom>
          <a:effectLst>
            <a:outerShdw blurRad="50800" dist="38100" dir="2700000" algn="tl" rotWithShape="0">
              <a:prstClr val="black">
                <a:alpha val="40000"/>
              </a:prstClr>
            </a:outerShdw>
          </a:effectLst>
        </p:spPr>
        <p:txBody>
          <a:bodyPr/>
          <a:lstStyle>
            <a:lvl1pPr>
              <a:defRPr sz="5800">
                <a:latin typeface="Amasis MT Pro Black"/>
                <a:ea typeface="Amasis MT Pro Black"/>
                <a:cs typeface="Amasis MT Pro Black"/>
                <a:sym typeface="Amasis MT Pro Black"/>
              </a:defRPr>
            </a:lvl1pPr>
          </a:lstStyle>
          <a:p>
            <a:r>
              <a:rPr dirty="0"/>
              <a:t>3.1) ANALISI DI CONNESSIONE (2/6)</a:t>
            </a:r>
          </a:p>
        </p:txBody>
      </p:sp>
      <p:sp>
        <p:nvSpPr>
          <p:cNvPr id="483" name="CasellaDiTesto 2"/>
          <p:cNvSpPr txBox="1"/>
          <p:nvPr/>
        </p:nvSpPr>
        <p:spPr>
          <a:xfrm>
            <a:off x="2016488" y="2598993"/>
            <a:ext cx="8159024" cy="313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defRPr sz="2000">
                <a:latin typeface="ABeeZee"/>
                <a:ea typeface="ABeeZee"/>
                <a:cs typeface="ABeeZee"/>
                <a:sym typeface="ABeeZee"/>
              </a:defRPr>
            </a:pPr>
            <a:r>
              <a:rPr dirty="0"/>
              <a:t>La prima </a:t>
            </a:r>
            <a:r>
              <a:rPr dirty="0" err="1"/>
              <a:t>coppia</a:t>
            </a:r>
            <a:r>
              <a:rPr dirty="0"/>
              <a:t> di </a:t>
            </a:r>
            <a:r>
              <a:rPr b="1" dirty="0" err="1"/>
              <a:t>variabili</a:t>
            </a:r>
            <a:r>
              <a:rPr b="1" dirty="0"/>
              <a:t> qualitative </a:t>
            </a:r>
            <a:r>
              <a:rPr dirty="0" err="1"/>
              <a:t>che</a:t>
            </a:r>
            <a:r>
              <a:rPr dirty="0"/>
              <a:t> </a:t>
            </a:r>
            <a:r>
              <a:rPr dirty="0" err="1"/>
              <a:t>abbiamo</a:t>
            </a:r>
            <a:r>
              <a:rPr dirty="0"/>
              <a:t> </a:t>
            </a:r>
            <a:r>
              <a:rPr dirty="0" err="1"/>
              <a:t>analizzato</a:t>
            </a:r>
            <a:r>
              <a:rPr dirty="0"/>
              <a:t> è </a:t>
            </a:r>
            <a:r>
              <a:rPr dirty="0" err="1"/>
              <a:t>formata</a:t>
            </a:r>
            <a:r>
              <a:rPr dirty="0"/>
              <a:t> </a:t>
            </a:r>
            <a:r>
              <a:rPr dirty="0" err="1"/>
              <a:t>dalle</a:t>
            </a:r>
            <a:r>
              <a:rPr dirty="0"/>
              <a:t> </a:t>
            </a:r>
            <a:r>
              <a:rPr dirty="0" err="1"/>
              <a:t>variabili</a:t>
            </a:r>
            <a:r>
              <a:rPr dirty="0"/>
              <a:t> “</a:t>
            </a:r>
            <a:r>
              <a:rPr dirty="0" err="1"/>
              <a:t>volontà</a:t>
            </a:r>
            <a:r>
              <a:rPr dirty="0"/>
              <a:t> di </a:t>
            </a:r>
            <a:r>
              <a:rPr dirty="0" err="1"/>
              <a:t>provare</a:t>
            </a:r>
            <a:r>
              <a:rPr dirty="0"/>
              <a:t> </a:t>
            </a:r>
            <a:r>
              <a:rPr dirty="0" err="1"/>
              <a:t>strutture</a:t>
            </a:r>
            <a:r>
              <a:rPr dirty="0"/>
              <a:t> diverse da quelle </a:t>
            </a:r>
            <a:r>
              <a:rPr dirty="0" err="1"/>
              <a:t>tradizionali</a:t>
            </a:r>
            <a:r>
              <a:rPr dirty="0"/>
              <a:t>” e “</a:t>
            </a:r>
            <a:r>
              <a:rPr dirty="0" err="1"/>
              <a:t>volontà</a:t>
            </a:r>
            <a:r>
              <a:rPr dirty="0"/>
              <a:t> di </a:t>
            </a:r>
            <a:r>
              <a:rPr dirty="0" err="1"/>
              <a:t>alloggiare</a:t>
            </a:r>
            <a:r>
              <a:rPr dirty="0"/>
              <a:t> in un Capsule Hotel”. La ratio di </a:t>
            </a:r>
            <a:r>
              <a:rPr dirty="0" err="1"/>
              <a:t>questo</a:t>
            </a:r>
            <a:r>
              <a:rPr dirty="0"/>
              <a:t> </a:t>
            </a:r>
            <a:r>
              <a:rPr dirty="0" err="1"/>
              <a:t>procedimento</a:t>
            </a:r>
            <a:r>
              <a:rPr dirty="0"/>
              <a:t> è </a:t>
            </a:r>
            <a:r>
              <a:rPr dirty="0" err="1"/>
              <a:t>capire</a:t>
            </a:r>
            <a:r>
              <a:rPr dirty="0"/>
              <a:t> se, per </a:t>
            </a:r>
            <a:r>
              <a:rPr dirty="0" err="1"/>
              <a:t>quanto</a:t>
            </a:r>
            <a:r>
              <a:rPr dirty="0"/>
              <a:t> </a:t>
            </a:r>
            <a:r>
              <a:rPr dirty="0" err="1"/>
              <a:t>riguarda</a:t>
            </a:r>
            <a:r>
              <a:rPr dirty="0"/>
              <a:t> </a:t>
            </a:r>
            <a:r>
              <a:rPr dirty="0" err="1"/>
              <a:t>i</a:t>
            </a:r>
            <a:r>
              <a:rPr dirty="0"/>
              <a:t> </a:t>
            </a:r>
            <a:r>
              <a:rPr dirty="0" err="1"/>
              <a:t>clienti</a:t>
            </a:r>
            <a:r>
              <a:rPr dirty="0"/>
              <a:t> </a:t>
            </a:r>
            <a:r>
              <a:rPr dirty="0" err="1"/>
              <a:t>aperti</a:t>
            </a:r>
            <a:r>
              <a:rPr dirty="0"/>
              <a:t> </a:t>
            </a:r>
            <a:r>
              <a:rPr dirty="0" err="1"/>
              <a:t>all’innovazione</a:t>
            </a:r>
            <a:r>
              <a:rPr dirty="0"/>
              <a:t>, il Capsule Hotel </a:t>
            </a:r>
            <a:r>
              <a:rPr dirty="0" err="1"/>
              <a:t>sia</a:t>
            </a:r>
            <a:r>
              <a:rPr dirty="0"/>
              <a:t> una </a:t>
            </a:r>
            <a:r>
              <a:rPr dirty="0" err="1"/>
              <a:t>soluzione</a:t>
            </a:r>
            <a:r>
              <a:rPr dirty="0"/>
              <a:t> di </a:t>
            </a:r>
            <a:r>
              <a:rPr dirty="0" err="1"/>
              <a:t>alloggio</a:t>
            </a:r>
            <a:r>
              <a:rPr dirty="0"/>
              <a:t> </a:t>
            </a:r>
            <a:r>
              <a:rPr dirty="0" err="1"/>
              <a:t>apprezzata</a:t>
            </a:r>
            <a:r>
              <a:rPr dirty="0"/>
              <a:t>, </a:t>
            </a:r>
            <a:r>
              <a:rPr dirty="0" err="1"/>
              <a:t>rimuovendo</a:t>
            </a:r>
            <a:r>
              <a:rPr dirty="0"/>
              <a:t> </a:t>
            </a:r>
            <a:r>
              <a:rPr dirty="0" err="1"/>
              <a:t>dall’analisi</a:t>
            </a:r>
            <a:r>
              <a:rPr dirty="0"/>
              <a:t> </a:t>
            </a:r>
            <a:r>
              <a:rPr dirty="0" err="1"/>
              <a:t>i</a:t>
            </a:r>
            <a:r>
              <a:rPr dirty="0"/>
              <a:t> </a:t>
            </a:r>
            <a:r>
              <a:rPr dirty="0" err="1"/>
              <a:t>consumatori</a:t>
            </a:r>
            <a:r>
              <a:rPr dirty="0"/>
              <a:t> </a:t>
            </a:r>
            <a:r>
              <a:rPr dirty="0" err="1"/>
              <a:t>più</a:t>
            </a:r>
            <a:r>
              <a:rPr dirty="0"/>
              <a:t> “</a:t>
            </a:r>
            <a:r>
              <a:rPr dirty="0" err="1"/>
              <a:t>tradizionalisti</a:t>
            </a:r>
            <a:r>
              <a:rPr dirty="0"/>
              <a:t>” (</a:t>
            </a:r>
            <a:r>
              <a:rPr dirty="0" err="1"/>
              <a:t>i</a:t>
            </a:r>
            <a:r>
              <a:rPr dirty="0"/>
              <a:t> </a:t>
            </a:r>
            <a:r>
              <a:rPr dirty="0" err="1"/>
              <a:t>quali</a:t>
            </a:r>
            <a:r>
              <a:rPr dirty="0"/>
              <a:t> non </a:t>
            </a:r>
            <a:r>
              <a:rPr dirty="0" err="1"/>
              <a:t>alloggerebbero</a:t>
            </a:r>
            <a:r>
              <a:rPr dirty="0"/>
              <a:t> in </a:t>
            </a:r>
            <a:r>
              <a:rPr dirty="0" err="1"/>
              <a:t>nessun</a:t>
            </a:r>
            <a:r>
              <a:rPr dirty="0"/>
              <a:t> </a:t>
            </a:r>
            <a:r>
              <a:rPr dirty="0" err="1"/>
              <a:t>tipo</a:t>
            </a:r>
            <a:r>
              <a:rPr dirty="0"/>
              <a:t> di </a:t>
            </a:r>
            <a:r>
              <a:rPr dirty="0" err="1"/>
              <a:t>struttura</a:t>
            </a:r>
            <a:r>
              <a:rPr dirty="0"/>
              <a:t> </a:t>
            </a:r>
            <a:r>
              <a:rPr dirty="0" err="1"/>
              <a:t>innovativa</a:t>
            </a:r>
            <a:r>
              <a:rPr dirty="0"/>
              <a:t>). Se </a:t>
            </a:r>
            <a:r>
              <a:rPr dirty="0" err="1"/>
              <a:t>nemmeno</a:t>
            </a:r>
            <a:r>
              <a:rPr dirty="0"/>
              <a:t> </a:t>
            </a:r>
            <a:r>
              <a:rPr dirty="0" err="1"/>
              <a:t>tra</a:t>
            </a:r>
            <a:r>
              <a:rPr dirty="0"/>
              <a:t> </a:t>
            </a:r>
            <a:r>
              <a:rPr dirty="0" err="1"/>
              <a:t>i</a:t>
            </a:r>
            <a:r>
              <a:rPr dirty="0"/>
              <a:t> </a:t>
            </a:r>
            <a:r>
              <a:rPr dirty="0" err="1"/>
              <a:t>consumatori</a:t>
            </a:r>
            <a:r>
              <a:rPr dirty="0"/>
              <a:t> </a:t>
            </a:r>
            <a:r>
              <a:rPr dirty="0" err="1"/>
              <a:t>maggiormente</a:t>
            </a:r>
            <a:r>
              <a:rPr dirty="0"/>
              <a:t> </a:t>
            </a:r>
            <a:r>
              <a:rPr dirty="0" err="1"/>
              <a:t>aperti</a:t>
            </a:r>
            <a:r>
              <a:rPr dirty="0"/>
              <a:t> a </a:t>
            </a:r>
            <a:r>
              <a:rPr dirty="0" err="1"/>
              <a:t>nuove</a:t>
            </a:r>
            <a:r>
              <a:rPr dirty="0"/>
              <a:t> </a:t>
            </a:r>
            <a:r>
              <a:rPr dirty="0" err="1"/>
              <a:t>soluzioni</a:t>
            </a:r>
            <a:r>
              <a:rPr dirty="0"/>
              <a:t> ci fosse la </a:t>
            </a:r>
            <a:r>
              <a:rPr dirty="0" err="1"/>
              <a:t>volontà</a:t>
            </a:r>
            <a:r>
              <a:rPr dirty="0"/>
              <a:t> di </a:t>
            </a:r>
            <a:r>
              <a:rPr dirty="0" err="1"/>
              <a:t>usufruire</a:t>
            </a:r>
            <a:r>
              <a:rPr dirty="0"/>
              <a:t> </a:t>
            </a:r>
            <a:r>
              <a:rPr dirty="0" err="1"/>
              <a:t>dei</a:t>
            </a:r>
            <a:r>
              <a:rPr dirty="0"/>
              <a:t> Capsule Hotel, </a:t>
            </a:r>
            <a:r>
              <a:rPr dirty="0" err="1"/>
              <a:t>offrire</a:t>
            </a:r>
            <a:r>
              <a:rPr dirty="0"/>
              <a:t> il nuovo </a:t>
            </a:r>
            <a:r>
              <a:rPr dirty="0" err="1"/>
              <a:t>pacchetto</a:t>
            </a:r>
            <a:r>
              <a:rPr dirty="0"/>
              <a:t> </a:t>
            </a:r>
            <a:r>
              <a:rPr dirty="0" err="1"/>
              <a:t>sarebbe</a:t>
            </a:r>
            <a:r>
              <a:rPr dirty="0"/>
              <a:t> </a:t>
            </a:r>
            <a:r>
              <a:rPr dirty="0" err="1"/>
              <a:t>probabilmente</a:t>
            </a:r>
            <a:r>
              <a:rPr dirty="0"/>
              <a:t> inutile e non </a:t>
            </a:r>
            <a:r>
              <a:rPr dirty="0" err="1"/>
              <a:t>remunerativo</a:t>
            </a:r>
            <a:r>
              <a:rPr dirty="0"/>
              <a:t>.</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Titolo 1"/>
          <p:cNvSpPr txBox="1">
            <a:spLocks noGrp="1"/>
          </p:cNvSpPr>
          <p:nvPr>
            <p:ph type="title"/>
          </p:nvPr>
        </p:nvSpPr>
        <p:spPr>
          <a:xfrm>
            <a:off x="761353" y="-124941"/>
            <a:ext cx="9737313" cy="1816981"/>
          </a:xfrm>
          <a:prstGeom prst="rect">
            <a:avLst/>
          </a:prstGeom>
          <a:effectLst>
            <a:outerShdw blurRad="50800" dist="38100" dir="2700000" algn="tl" rotWithShape="0">
              <a:prstClr val="black">
                <a:alpha val="40000"/>
              </a:prstClr>
            </a:outerShdw>
          </a:effectLst>
        </p:spPr>
        <p:txBody>
          <a:bodyPr/>
          <a:lstStyle>
            <a:lvl1pPr>
              <a:defRPr sz="5800">
                <a:latin typeface="Amasis MT Pro Black"/>
                <a:ea typeface="Amasis MT Pro Black"/>
                <a:cs typeface="Amasis MT Pro Black"/>
                <a:sym typeface="Amasis MT Pro Black"/>
              </a:defRPr>
            </a:lvl1pPr>
          </a:lstStyle>
          <a:p>
            <a:r>
              <a:rPr dirty="0"/>
              <a:t>3.1) ANALISI DI CONNESSIONE (3/6)</a:t>
            </a:r>
          </a:p>
        </p:txBody>
      </p:sp>
      <p:sp>
        <p:nvSpPr>
          <p:cNvPr id="486" name="CasellaDiTesto 2"/>
          <p:cNvSpPr txBox="1"/>
          <p:nvPr/>
        </p:nvSpPr>
        <p:spPr>
          <a:xfrm>
            <a:off x="1320496" y="2358197"/>
            <a:ext cx="4775504" cy="36858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defRPr sz="2000">
                <a:latin typeface="ABeeZee"/>
                <a:ea typeface="ABeeZee"/>
                <a:cs typeface="ABeeZee"/>
                <a:sym typeface="ABeeZee"/>
              </a:defRPr>
            </a:pPr>
            <a:r>
              <a:rPr dirty="0"/>
              <a:t>Le </a:t>
            </a:r>
            <a:r>
              <a:rPr dirty="0" err="1"/>
              <a:t>distribuzioni</a:t>
            </a:r>
            <a:r>
              <a:rPr dirty="0"/>
              <a:t> </a:t>
            </a:r>
            <a:r>
              <a:rPr dirty="0" err="1"/>
              <a:t>condizionate</a:t>
            </a:r>
            <a:r>
              <a:rPr dirty="0"/>
              <a:t> </a:t>
            </a:r>
            <a:r>
              <a:rPr dirty="0" err="1"/>
              <a:t>risultano</a:t>
            </a:r>
            <a:r>
              <a:rPr dirty="0"/>
              <a:t> </a:t>
            </a:r>
            <a:r>
              <a:rPr dirty="0" err="1"/>
              <a:t>essere</a:t>
            </a:r>
            <a:r>
              <a:rPr dirty="0"/>
              <a:t> diverse </a:t>
            </a:r>
            <a:r>
              <a:rPr dirty="0" err="1"/>
              <a:t>tra</a:t>
            </a:r>
            <a:r>
              <a:rPr dirty="0"/>
              <a:t> </a:t>
            </a:r>
            <a:r>
              <a:rPr dirty="0" err="1"/>
              <a:t>loro</a:t>
            </a:r>
            <a:r>
              <a:rPr dirty="0"/>
              <a:t> e diverse </a:t>
            </a:r>
            <a:r>
              <a:rPr dirty="0" err="1"/>
              <a:t>dalle</a:t>
            </a:r>
            <a:r>
              <a:rPr dirty="0"/>
              <a:t> </a:t>
            </a:r>
            <a:r>
              <a:rPr dirty="0" err="1"/>
              <a:t>distribuzioni</a:t>
            </a:r>
            <a:r>
              <a:rPr dirty="0"/>
              <a:t> </a:t>
            </a:r>
            <a:r>
              <a:rPr dirty="0" err="1"/>
              <a:t>marginali</a:t>
            </a:r>
            <a:r>
              <a:rPr dirty="0"/>
              <a:t>. </a:t>
            </a:r>
            <a:r>
              <a:rPr dirty="0" err="1"/>
              <a:t>Guardando</a:t>
            </a:r>
            <a:r>
              <a:rPr dirty="0"/>
              <a:t> la </a:t>
            </a:r>
            <a:r>
              <a:rPr b="1" dirty="0" err="1"/>
              <a:t>tabella</a:t>
            </a:r>
            <a:r>
              <a:rPr b="1" dirty="0"/>
              <a:t> di </a:t>
            </a:r>
            <a:r>
              <a:rPr b="1" dirty="0" err="1"/>
              <a:t>contingenza</a:t>
            </a:r>
            <a:r>
              <a:rPr dirty="0"/>
              <a:t> </a:t>
            </a:r>
            <a:r>
              <a:rPr dirty="0" err="1"/>
              <a:t>pertanto</a:t>
            </a:r>
            <a:r>
              <a:rPr dirty="0"/>
              <a:t> </a:t>
            </a:r>
            <a:r>
              <a:rPr dirty="0" err="1"/>
              <a:t>sembra</a:t>
            </a:r>
            <a:r>
              <a:rPr dirty="0"/>
              <a:t> </a:t>
            </a:r>
            <a:r>
              <a:rPr dirty="0" err="1"/>
              <a:t>esserci</a:t>
            </a:r>
            <a:r>
              <a:rPr dirty="0"/>
              <a:t> </a:t>
            </a:r>
            <a:r>
              <a:rPr dirty="0" err="1"/>
              <a:t>dipendenza</a:t>
            </a:r>
            <a:r>
              <a:rPr dirty="0"/>
              <a:t> </a:t>
            </a:r>
            <a:r>
              <a:rPr dirty="0" err="1"/>
              <a:t>tra</a:t>
            </a:r>
            <a:r>
              <a:rPr dirty="0"/>
              <a:t> le due </a:t>
            </a:r>
            <a:r>
              <a:rPr dirty="0" err="1"/>
              <a:t>variabili</a:t>
            </a:r>
            <a:r>
              <a:rPr dirty="0"/>
              <a:t> </a:t>
            </a:r>
            <a:r>
              <a:rPr dirty="0" err="1"/>
              <a:t>oggetto</a:t>
            </a:r>
            <a:r>
              <a:rPr dirty="0"/>
              <a:t> di </a:t>
            </a:r>
            <a:r>
              <a:rPr dirty="0" err="1"/>
              <a:t>analisi</a:t>
            </a:r>
            <a:r>
              <a:rPr dirty="0"/>
              <a:t>. In </a:t>
            </a:r>
            <a:r>
              <a:rPr dirty="0" err="1"/>
              <a:t>particolare</a:t>
            </a:r>
            <a:r>
              <a:rPr dirty="0"/>
              <a:t> </a:t>
            </a:r>
            <a:r>
              <a:rPr dirty="0" err="1"/>
              <a:t>si</a:t>
            </a:r>
            <a:r>
              <a:rPr dirty="0"/>
              <a:t> </a:t>
            </a:r>
            <a:r>
              <a:rPr dirty="0" err="1"/>
              <a:t>può</a:t>
            </a:r>
            <a:r>
              <a:rPr dirty="0"/>
              <a:t> </a:t>
            </a:r>
            <a:r>
              <a:rPr dirty="0" err="1"/>
              <a:t>notare</a:t>
            </a:r>
            <a:r>
              <a:rPr dirty="0"/>
              <a:t> </a:t>
            </a:r>
            <a:r>
              <a:rPr dirty="0" err="1"/>
              <a:t>che</a:t>
            </a:r>
            <a:r>
              <a:rPr dirty="0"/>
              <a:t> </a:t>
            </a:r>
            <a:r>
              <a:rPr dirty="0" err="1"/>
              <a:t>tra</a:t>
            </a:r>
            <a:r>
              <a:rPr dirty="0"/>
              <a:t> </a:t>
            </a:r>
            <a:r>
              <a:rPr dirty="0" err="1"/>
              <a:t>i</a:t>
            </a:r>
            <a:r>
              <a:rPr dirty="0"/>
              <a:t> </a:t>
            </a:r>
            <a:r>
              <a:rPr dirty="0" err="1"/>
              <a:t>consumatori</a:t>
            </a:r>
            <a:r>
              <a:rPr dirty="0"/>
              <a:t> </a:t>
            </a:r>
            <a:r>
              <a:rPr dirty="0" err="1"/>
              <a:t>aperti</a:t>
            </a:r>
            <a:r>
              <a:rPr dirty="0"/>
              <a:t> al </a:t>
            </a:r>
            <a:r>
              <a:rPr dirty="0" err="1"/>
              <a:t>cambiamento</a:t>
            </a:r>
            <a:r>
              <a:rPr dirty="0"/>
              <a:t> la </a:t>
            </a:r>
            <a:r>
              <a:rPr dirty="0" err="1"/>
              <a:t>soluzione</a:t>
            </a:r>
            <a:r>
              <a:rPr dirty="0"/>
              <a:t> del Capsule Hotel </a:t>
            </a:r>
            <a:r>
              <a:rPr dirty="0" err="1"/>
              <a:t>sia</a:t>
            </a:r>
            <a:r>
              <a:rPr dirty="0"/>
              <a:t> molto </a:t>
            </a:r>
            <a:r>
              <a:rPr dirty="0" err="1"/>
              <a:t>più</a:t>
            </a:r>
            <a:r>
              <a:rPr dirty="0"/>
              <a:t> </a:t>
            </a:r>
            <a:r>
              <a:rPr dirty="0" err="1"/>
              <a:t>apprezzata</a:t>
            </a:r>
            <a:r>
              <a:rPr dirty="0"/>
              <a:t> rispetto </a:t>
            </a:r>
            <a:r>
              <a:rPr dirty="0" err="1"/>
              <a:t>che</a:t>
            </a:r>
            <a:r>
              <a:rPr dirty="0"/>
              <a:t> </a:t>
            </a:r>
            <a:r>
              <a:rPr dirty="0" err="1"/>
              <a:t>tra</a:t>
            </a:r>
            <a:r>
              <a:rPr dirty="0"/>
              <a:t> </a:t>
            </a:r>
            <a:r>
              <a:rPr dirty="0" err="1"/>
              <a:t>i</a:t>
            </a:r>
            <a:r>
              <a:rPr dirty="0"/>
              <a:t> </a:t>
            </a:r>
            <a:r>
              <a:rPr dirty="0" err="1"/>
              <a:t>consumatori</a:t>
            </a:r>
            <a:r>
              <a:rPr dirty="0"/>
              <a:t> </a:t>
            </a:r>
            <a:r>
              <a:rPr dirty="0" err="1"/>
              <a:t>più</a:t>
            </a:r>
            <a:r>
              <a:rPr dirty="0"/>
              <a:t> </a:t>
            </a:r>
            <a:r>
              <a:rPr dirty="0" err="1"/>
              <a:t>legati</a:t>
            </a:r>
            <a:r>
              <a:rPr dirty="0"/>
              <a:t> </a:t>
            </a:r>
            <a:r>
              <a:rPr dirty="0" err="1"/>
              <a:t>alla</a:t>
            </a:r>
            <a:r>
              <a:rPr dirty="0"/>
              <a:t> </a:t>
            </a:r>
            <a:r>
              <a:rPr dirty="0" err="1"/>
              <a:t>tradizione</a:t>
            </a:r>
            <a:r>
              <a:rPr dirty="0"/>
              <a:t>.</a:t>
            </a:r>
            <a:endParaRPr dirty="0">
              <a:latin typeface="+mn-lt"/>
              <a:ea typeface="+mn-ea"/>
              <a:cs typeface="+mn-cs"/>
              <a:sym typeface="Calibri"/>
            </a:endParaRPr>
          </a:p>
        </p:txBody>
      </p:sp>
      <p:pic>
        <p:nvPicPr>
          <p:cNvPr id="487" name="Picture 2" descr="Picture 2"/>
          <p:cNvPicPr>
            <a:picLocks noChangeAspect="1"/>
          </p:cNvPicPr>
          <p:nvPr/>
        </p:nvPicPr>
        <p:blipFill>
          <a:blip r:embed="rId2"/>
          <a:stretch>
            <a:fillRect/>
          </a:stretch>
        </p:blipFill>
        <p:spPr>
          <a:xfrm>
            <a:off x="6910802" y="2140317"/>
            <a:ext cx="4181476" cy="3641334"/>
          </a:xfrm>
          <a:prstGeom prst="rect">
            <a:avLst/>
          </a:prstGeom>
          <a:ln w="25400">
            <a:solidFill>
              <a:srgbClr val="000000"/>
            </a:solidFill>
          </a:ln>
        </p:spPr>
      </p:pic>
      <p:sp>
        <p:nvSpPr>
          <p:cNvPr id="488" name="Rettangolo 14"/>
          <p:cNvSpPr/>
          <p:nvPr/>
        </p:nvSpPr>
        <p:spPr>
          <a:xfrm>
            <a:off x="8863110" y="4824345"/>
            <a:ext cx="468250" cy="135469"/>
          </a:xfrm>
          <a:prstGeom prst="rect">
            <a:avLst/>
          </a:prstGeom>
          <a:ln w="25400">
            <a:solidFill>
              <a:srgbClr val="00B050"/>
            </a:solidFill>
            <a:miter/>
          </a:ln>
        </p:spPr>
        <p:txBody>
          <a:bodyPr lIns="45718" tIns="45718" rIns="45718" bIns="45718" anchor="ctr"/>
          <a:lstStyle/>
          <a:p>
            <a:pPr algn="ctr">
              <a:defRPr>
                <a:solidFill>
                  <a:srgbClr val="FFFFFF"/>
                </a:solidFill>
                <a:latin typeface="+mn-lt"/>
                <a:ea typeface="+mn-ea"/>
                <a:cs typeface="+mn-cs"/>
                <a:sym typeface="Calibri"/>
              </a:defRPr>
            </a:pPr>
            <a:endParaRPr/>
          </a:p>
        </p:txBody>
      </p:sp>
      <p:sp>
        <p:nvSpPr>
          <p:cNvPr id="489" name="Rettangolo 8"/>
          <p:cNvSpPr/>
          <p:nvPr/>
        </p:nvSpPr>
        <p:spPr>
          <a:xfrm>
            <a:off x="9450168" y="4133408"/>
            <a:ext cx="468250" cy="135469"/>
          </a:xfrm>
          <a:prstGeom prst="rect">
            <a:avLst/>
          </a:prstGeom>
          <a:ln w="25400">
            <a:solidFill>
              <a:srgbClr val="FFFF00"/>
            </a:solidFill>
            <a:miter/>
          </a:ln>
        </p:spPr>
        <p:txBody>
          <a:bodyPr lIns="45718" tIns="45718" rIns="45718" bIns="45718" anchor="ctr"/>
          <a:lstStyle/>
          <a:p>
            <a:pPr algn="ctr">
              <a:defRPr>
                <a:solidFill>
                  <a:srgbClr val="FFFFFF"/>
                </a:solidFill>
                <a:latin typeface="+mn-lt"/>
                <a:ea typeface="+mn-ea"/>
                <a:cs typeface="+mn-cs"/>
                <a:sym typeface="Calibri"/>
              </a:defRPr>
            </a:pPr>
            <a:endParaRPr/>
          </a:p>
        </p:txBody>
      </p:sp>
      <p:sp>
        <p:nvSpPr>
          <p:cNvPr id="490" name="Rettangolo 9"/>
          <p:cNvSpPr/>
          <p:nvPr/>
        </p:nvSpPr>
        <p:spPr>
          <a:xfrm>
            <a:off x="9450167" y="4833025"/>
            <a:ext cx="468250" cy="135469"/>
          </a:xfrm>
          <a:prstGeom prst="rect">
            <a:avLst/>
          </a:prstGeom>
          <a:ln w="25400">
            <a:solidFill>
              <a:srgbClr val="FFFF00"/>
            </a:solidFill>
            <a:miter/>
          </a:ln>
        </p:spPr>
        <p:txBody>
          <a:bodyPr lIns="45718" tIns="45718" rIns="45718" bIns="45718" anchor="ctr"/>
          <a:lstStyle/>
          <a:p>
            <a:pPr algn="ctr">
              <a:defRPr>
                <a:solidFill>
                  <a:srgbClr val="FFFFFF"/>
                </a:solidFill>
                <a:latin typeface="+mn-lt"/>
                <a:ea typeface="+mn-ea"/>
                <a:cs typeface="+mn-cs"/>
                <a:sym typeface="Calibri"/>
              </a:defRPr>
            </a:pPr>
            <a:endParaRPr/>
          </a:p>
        </p:txBody>
      </p:sp>
      <p:sp>
        <p:nvSpPr>
          <p:cNvPr id="491" name="Rettangolo 10"/>
          <p:cNvSpPr/>
          <p:nvPr/>
        </p:nvSpPr>
        <p:spPr>
          <a:xfrm>
            <a:off x="8863110" y="4133408"/>
            <a:ext cx="468250" cy="135469"/>
          </a:xfrm>
          <a:prstGeom prst="rect">
            <a:avLst/>
          </a:prstGeom>
          <a:ln w="25400">
            <a:solidFill>
              <a:srgbClr val="00B050"/>
            </a:solidFill>
            <a:miter/>
          </a:ln>
        </p:spPr>
        <p:txBody>
          <a:bodyPr lIns="45718" tIns="45718" rIns="45718" bIns="45718" anchor="ctr"/>
          <a:lstStyle/>
          <a:p>
            <a:pPr algn="ctr">
              <a:defRPr>
                <a:solidFill>
                  <a:srgbClr val="FFFFFF"/>
                </a:solidFill>
                <a:latin typeface="+mn-lt"/>
                <a:ea typeface="+mn-ea"/>
                <a:cs typeface="+mn-cs"/>
                <a:sym typeface="Calibri"/>
              </a:defRPr>
            </a:pPr>
            <a:endParaRP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Titolo 1"/>
          <p:cNvSpPr txBox="1">
            <a:spLocks noGrp="1"/>
          </p:cNvSpPr>
          <p:nvPr>
            <p:ph type="title"/>
          </p:nvPr>
        </p:nvSpPr>
        <p:spPr>
          <a:xfrm>
            <a:off x="761353" y="-124941"/>
            <a:ext cx="9737313" cy="1816981"/>
          </a:xfrm>
          <a:prstGeom prst="rect">
            <a:avLst/>
          </a:prstGeom>
          <a:effectLst>
            <a:outerShdw blurRad="50800" dist="38100" dir="2700000" algn="tl" rotWithShape="0">
              <a:prstClr val="black">
                <a:alpha val="40000"/>
              </a:prstClr>
            </a:outerShdw>
          </a:effectLst>
        </p:spPr>
        <p:txBody>
          <a:bodyPr/>
          <a:lstStyle>
            <a:lvl1pPr>
              <a:defRPr sz="5800">
                <a:latin typeface="Amasis MT Pro Black"/>
                <a:ea typeface="Amasis MT Pro Black"/>
                <a:cs typeface="Amasis MT Pro Black"/>
                <a:sym typeface="Amasis MT Pro Black"/>
              </a:defRPr>
            </a:lvl1pPr>
          </a:lstStyle>
          <a:p>
            <a:r>
              <a:rPr dirty="0"/>
              <a:t>3.1) ANALISI DI CONNESSIONE (4/6)</a:t>
            </a:r>
          </a:p>
        </p:txBody>
      </p:sp>
      <p:sp>
        <p:nvSpPr>
          <p:cNvPr id="494" name="CasellaDiTesto 2"/>
          <p:cNvSpPr txBox="1"/>
          <p:nvPr/>
        </p:nvSpPr>
        <p:spPr>
          <a:xfrm>
            <a:off x="318972" y="1692040"/>
            <a:ext cx="5665037" cy="2225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defRPr sz="2000">
                <a:latin typeface="ABeeZee"/>
                <a:ea typeface="ABeeZee"/>
                <a:cs typeface="ABeeZee"/>
                <a:sym typeface="ABeeZee"/>
              </a:defRPr>
            </a:pPr>
            <a:r>
              <a:rPr dirty="0"/>
              <a:t>Per </a:t>
            </a:r>
            <a:r>
              <a:rPr dirty="0" err="1"/>
              <a:t>svolgere</a:t>
            </a:r>
            <a:r>
              <a:rPr dirty="0"/>
              <a:t> </a:t>
            </a:r>
            <a:r>
              <a:rPr dirty="0" err="1"/>
              <a:t>un’analisi</a:t>
            </a:r>
            <a:r>
              <a:rPr dirty="0"/>
              <a:t> </a:t>
            </a:r>
            <a:r>
              <a:rPr dirty="0" err="1"/>
              <a:t>più</a:t>
            </a:r>
            <a:r>
              <a:rPr dirty="0"/>
              <a:t> </a:t>
            </a:r>
            <a:r>
              <a:rPr dirty="0" err="1"/>
              <a:t>approfondita</a:t>
            </a:r>
            <a:r>
              <a:rPr dirty="0"/>
              <a:t> è </a:t>
            </a:r>
            <a:r>
              <a:rPr dirty="0" err="1"/>
              <a:t>stata</a:t>
            </a:r>
            <a:r>
              <a:rPr dirty="0"/>
              <a:t> </a:t>
            </a:r>
            <a:r>
              <a:rPr dirty="0" err="1"/>
              <a:t>svolto</a:t>
            </a:r>
            <a:r>
              <a:rPr dirty="0"/>
              <a:t> un </a:t>
            </a:r>
            <a:r>
              <a:rPr b="1" dirty="0"/>
              <a:t>test chi-</a:t>
            </a:r>
            <a:r>
              <a:rPr b="1" dirty="0" err="1"/>
              <a:t>quadro</a:t>
            </a:r>
            <a:r>
              <a:rPr dirty="0"/>
              <a:t>. </a:t>
            </a:r>
            <a:r>
              <a:rPr dirty="0" err="1"/>
              <a:t>Essendo</a:t>
            </a:r>
            <a:r>
              <a:rPr dirty="0"/>
              <a:t> il p-value </a:t>
            </a:r>
            <a:r>
              <a:rPr dirty="0" err="1"/>
              <a:t>inferiore</a:t>
            </a:r>
            <a:r>
              <a:rPr dirty="0"/>
              <a:t> a α (0.05), </a:t>
            </a:r>
            <a:r>
              <a:rPr dirty="0" err="1"/>
              <a:t>l’ipotesi</a:t>
            </a:r>
            <a:r>
              <a:rPr dirty="0"/>
              <a:t> </a:t>
            </a:r>
            <a:r>
              <a:rPr dirty="0" err="1"/>
              <a:t>nulla</a:t>
            </a:r>
            <a:r>
              <a:rPr dirty="0"/>
              <a:t> H0, secondo la quale le due </a:t>
            </a:r>
            <a:r>
              <a:rPr dirty="0" err="1"/>
              <a:t>variabili</a:t>
            </a:r>
            <a:r>
              <a:rPr dirty="0"/>
              <a:t> </a:t>
            </a:r>
            <a:r>
              <a:rPr dirty="0" err="1"/>
              <a:t>sono</a:t>
            </a:r>
            <a:r>
              <a:rPr dirty="0"/>
              <a:t> </a:t>
            </a:r>
            <a:r>
              <a:rPr dirty="0" err="1"/>
              <a:t>statisticamente</a:t>
            </a:r>
            <a:r>
              <a:rPr dirty="0"/>
              <a:t> </a:t>
            </a:r>
            <a:r>
              <a:rPr dirty="0" err="1"/>
              <a:t>indipendenti</a:t>
            </a:r>
            <a:r>
              <a:rPr dirty="0"/>
              <a:t>, è da </a:t>
            </a:r>
            <a:r>
              <a:rPr dirty="0" err="1"/>
              <a:t>rifiutare</a:t>
            </a:r>
            <a:r>
              <a:rPr dirty="0"/>
              <a:t>.</a:t>
            </a:r>
          </a:p>
          <a:p>
            <a:pPr>
              <a:defRPr sz="2000">
                <a:latin typeface="+mn-lt"/>
                <a:ea typeface="+mn-ea"/>
                <a:cs typeface="+mn-cs"/>
                <a:sym typeface="Calibri"/>
              </a:defRPr>
            </a:pPr>
            <a:br>
              <a:rPr dirty="0">
                <a:latin typeface="ABeeZee"/>
                <a:ea typeface="ABeeZee"/>
                <a:cs typeface="ABeeZee"/>
                <a:sym typeface="ABeeZee"/>
              </a:rPr>
            </a:br>
            <a:endParaRPr dirty="0">
              <a:latin typeface="ABeeZee"/>
              <a:ea typeface="ABeeZee"/>
              <a:cs typeface="ABeeZee"/>
              <a:sym typeface="ABeeZee"/>
            </a:endParaRPr>
          </a:p>
        </p:txBody>
      </p:sp>
      <p:pic>
        <p:nvPicPr>
          <p:cNvPr id="495" name="Picture 2" descr="Picture 2"/>
          <p:cNvPicPr>
            <a:picLocks noChangeAspect="1"/>
          </p:cNvPicPr>
          <p:nvPr/>
        </p:nvPicPr>
        <p:blipFill>
          <a:blip r:embed="rId2"/>
          <a:stretch>
            <a:fillRect/>
          </a:stretch>
        </p:blipFill>
        <p:spPr>
          <a:xfrm>
            <a:off x="6424435" y="2166124"/>
            <a:ext cx="5613863" cy="3816941"/>
          </a:xfrm>
          <a:prstGeom prst="rect">
            <a:avLst/>
          </a:prstGeom>
          <a:ln w="25400">
            <a:solidFill>
              <a:srgbClr val="000000"/>
            </a:solidFill>
          </a:ln>
        </p:spPr>
      </p:pic>
      <p:sp>
        <p:nvSpPr>
          <p:cNvPr id="496" name="CasellaDiTesto 6"/>
          <p:cNvSpPr txBox="1"/>
          <p:nvPr/>
        </p:nvSpPr>
        <p:spPr>
          <a:xfrm>
            <a:off x="283642" y="3251813"/>
            <a:ext cx="5629708" cy="701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000">
                <a:latin typeface="ABeeZee"/>
                <a:ea typeface="ABeeZee"/>
                <a:cs typeface="ABeeZee"/>
                <a:sym typeface="ABeeZee"/>
              </a:defRPr>
            </a:pPr>
            <a:r>
              <a:rPr dirty="0"/>
              <a:t>Dato </a:t>
            </a:r>
            <a:r>
              <a:rPr dirty="0" err="1"/>
              <a:t>che</a:t>
            </a:r>
            <a:r>
              <a:rPr dirty="0"/>
              <a:t> è </a:t>
            </a:r>
            <a:r>
              <a:rPr dirty="0" err="1"/>
              <a:t>presente</a:t>
            </a:r>
            <a:r>
              <a:rPr dirty="0"/>
              <a:t> </a:t>
            </a:r>
            <a:r>
              <a:rPr dirty="0" err="1"/>
              <a:t>dipendenza</a:t>
            </a:r>
            <a:r>
              <a:rPr dirty="0"/>
              <a:t>, è utile </a:t>
            </a:r>
            <a:r>
              <a:rPr dirty="0" err="1"/>
              <a:t>calcolare</a:t>
            </a:r>
            <a:r>
              <a:rPr dirty="0"/>
              <a:t> </a:t>
            </a:r>
            <a:r>
              <a:rPr dirty="0" err="1"/>
              <a:t>l’</a:t>
            </a:r>
            <a:r>
              <a:rPr b="1" dirty="0" err="1"/>
              <a:t>indice</a:t>
            </a:r>
            <a:r>
              <a:rPr b="1" dirty="0"/>
              <a:t> di Cramer</a:t>
            </a:r>
            <a:r>
              <a:rPr dirty="0"/>
              <a:t>. </a:t>
            </a:r>
          </a:p>
        </p:txBody>
      </p:sp>
      <p:pic>
        <p:nvPicPr>
          <p:cNvPr id="497" name="Picture 4" descr="Picture 4"/>
          <p:cNvPicPr>
            <a:picLocks noChangeAspect="1"/>
          </p:cNvPicPr>
          <p:nvPr/>
        </p:nvPicPr>
        <p:blipFill>
          <a:blip r:embed="rId3"/>
          <a:srcRect r="38129" b="14636"/>
          <a:stretch>
            <a:fillRect/>
          </a:stretch>
        </p:blipFill>
        <p:spPr>
          <a:xfrm>
            <a:off x="318972" y="4212761"/>
            <a:ext cx="4762159" cy="465090"/>
          </a:xfrm>
          <a:prstGeom prst="rect">
            <a:avLst/>
          </a:prstGeom>
          <a:ln w="25400">
            <a:solidFill>
              <a:srgbClr val="000000"/>
            </a:solidFill>
          </a:ln>
        </p:spPr>
      </p:pic>
      <p:sp>
        <p:nvSpPr>
          <p:cNvPr id="498" name="CasellaDiTesto 9"/>
          <p:cNvSpPr txBox="1"/>
          <p:nvPr/>
        </p:nvSpPr>
        <p:spPr>
          <a:xfrm>
            <a:off x="283645" y="4937759"/>
            <a:ext cx="5629705" cy="1920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just">
              <a:defRPr sz="2000">
                <a:latin typeface="ABeeZee"/>
                <a:ea typeface="ABeeZee"/>
                <a:cs typeface="ABeeZee"/>
                <a:sym typeface="ABeeZee"/>
              </a:defRPr>
            </a:lvl1pPr>
          </a:lstStyle>
          <a:p>
            <a:r>
              <a:rPr dirty="0" err="1"/>
              <a:t>Essendo</a:t>
            </a:r>
            <a:r>
              <a:rPr dirty="0"/>
              <a:t> </a:t>
            </a:r>
            <a:r>
              <a:rPr dirty="0" err="1"/>
              <a:t>esso</a:t>
            </a:r>
            <a:r>
              <a:rPr dirty="0"/>
              <a:t> </a:t>
            </a:r>
            <a:r>
              <a:rPr dirty="0" err="1"/>
              <a:t>superiore</a:t>
            </a:r>
            <a:r>
              <a:rPr dirty="0"/>
              <a:t> al </a:t>
            </a:r>
            <a:r>
              <a:rPr dirty="0" err="1"/>
              <a:t>valore</a:t>
            </a:r>
            <a:r>
              <a:rPr dirty="0"/>
              <a:t> </a:t>
            </a:r>
            <a:r>
              <a:rPr dirty="0" err="1"/>
              <a:t>soglia</a:t>
            </a:r>
            <a:r>
              <a:rPr dirty="0"/>
              <a:t> di 0.2, </a:t>
            </a:r>
            <a:r>
              <a:rPr dirty="0" err="1"/>
              <a:t>si</a:t>
            </a:r>
            <a:r>
              <a:rPr dirty="0"/>
              <a:t> </a:t>
            </a:r>
            <a:r>
              <a:rPr dirty="0" err="1"/>
              <a:t>può</a:t>
            </a:r>
            <a:r>
              <a:rPr dirty="0"/>
              <a:t> </a:t>
            </a:r>
            <a:r>
              <a:rPr dirty="0" err="1"/>
              <a:t>concludere</a:t>
            </a:r>
            <a:r>
              <a:rPr dirty="0"/>
              <a:t> </a:t>
            </a:r>
            <a:r>
              <a:rPr dirty="0" err="1"/>
              <a:t>che</a:t>
            </a:r>
            <a:r>
              <a:rPr dirty="0"/>
              <a:t> vi </a:t>
            </a:r>
            <a:r>
              <a:rPr dirty="0" err="1"/>
              <a:t>sia</a:t>
            </a:r>
            <a:r>
              <a:rPr dirty="0"/>
              <a:t> forte </a:t>
            </a:r>
            <a:r>
              <a:rPr dirty="0" err="1"/>
              <a:t>correlazione</a:t>
            </a:r>
            <a:r>
              <a:rPr dirty="0"/>
              <a:t>. </a:t>
            </a:r>
            <a:r>
              <a:rPr dirty="0" err="1"/>
              <a:t>Quindi</a:t>
            </a:r>
            <a:r>
              <a:rPr dirty="0"/>
              <a:t> se </a:t>
            </a:r>
            <a:r>
              <a:rPr dirty="0" err="1"/>
              <a:t>si</a:t>
            </a:r>
            <a:r>
              <a:rPr dirty="0"/>
              <a:t> </a:t>
            </a:r>
            <a:r>
              <a:rPr dirty="0" err="1"/>
              <a:t>vuole</a:t>
            </a:r>
            <a:r>
              <a:rPr dirty="0"/>
              <a:t> </a:t>
            </a:r>
            <a:r>
              <a:rPr dirty="0" err="1"/>
              <a:t>provare</a:t>
            </a:r>
            <a:r>
              <a:rPr dirty="0"/>
              <a:t> ad </a:t>
            </a:r>
            <a:r>
              <a:rPr dirty="0" err="1"/>
              <a:t>ampliare</a:t>
            </a:r>
            <a:r>
              <a:rPr dirty="0"/>
              <a:t> il </a:t>
            </a:r>
            <a:r>
              <a:rPr dirty="0" err="1"/>
              <a:t>pacchetto</a:t>
            </a:r>
            <a:r>
              <a:rPr dirty="0"/>
              <a:t> di </a:t>
            </a:r>
            <a:r>
              <a:rPr dirty="0" err="1"/>
              <a:t>viaggi</a:t>
            </a:r>
            <a:r>
              <a:rPr dirty="0"/>
              <a:t> con </a:t>
            </a:r>
            <a:r>
              <a:rPr dirty="0" err="1"/>
              <a:t>nuove</a:t>
            </a:r>
            <a:r>
              <a:rPr dirty="0"/>
              <a:t> </a:t>
            </a:r>
            <a:r>
              <a:rPr dirty="0" err="1"/>
              <a:t>formule</a:t>
            </a:r>
            <a:r>
              <a:rPr dirty="0"/>
              <a:t> di </a:t>
            </a:r>
            <a:r>
              <a:rPr dirty="0" err="1"/>
              <a:t>alloggio</a:t>
            </a:r>
            <a:r>
              <a:rPr dirty="0"/>
              <a:t> </a:t>
            </a:r>
            <a:r>
              <a:rPr dirty="0" err="1"/>
              <a:t>quella</a:t>
            </a:r>
            <a:r>
              <a:rPr dirty="0"/>
              <a:t> </a:t>
            </a:r>
            <a:r>
              <a:rPr dirty="0" err="1"/>
              <a:t>dei</a:t>
            </a:r>
            <a:r>
              <a:rPr dirty="0"/>
              <a:t> Capsule Hotel è </a:t>
            </a:r>
            <a:r>
              <a:rPr dirty="0" err="1"/>
              <a:t>sicuramente</a:t>
            </a:r>
            <a:r>
              <a:rPr dirty="0"/>
              <a:t> da </a:t>
            </a:r>
            <a:r>
              <a:rPr dirty="0" err="1"/>
              <a:t>tenere</a:t>
            </a:r>
            <a:r>
              <a:rPr dirty="0"/>
              <a:t> in forte </a:t>
            </a:r>
            <a:r>
              <a:rPr dirty="0" err="1"/>
              <a:t>considerazione</a:t>
            </a:r>
            <a:r>
              <a:rPr dirty="0"/>
              <a:t>.</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Titolo 1"/>
          <p:cNvSpPr txBox="1">
            <a:spLocks noGrp="1"/>
          </p:cNvSpPr>
          <p:nvPr>
            <p:ph type="title"/>
          </p:nvPr>
        </p:nvSpPr>
        <p:spPr>
          <a:xfrm>
            <a:off x="761353" y="-124941"/>
            <a:ext cx="9737313" cy="1816981"/>
          </a:xfrm>
          <a:prstGeom prst="rect">
            <a:avLst/>
          </a:prstGeom>
          <a:effectLst>
            <a:outerShdw blurRad="50800" dist="38100" dir="2700000" algn="tl" rotWithShape="0">
              <a:prstClr val="black">
                <a:alpha val="40000"/>
              </a:prstClr>
            </a:outerShdw>
          </a:effectLst>
        </p:spPr>
        <p:txBody>
          <a:bodyPr/>
          <a:lstStyle>
            <a:lvl1pPr>
              <a:defRPr sz="5800">
                <a:latin typeface="Amasis MT Pro Black"/>
                <a:ea typeface="Amasis MT Pro Black"/>
                <a:cs typeface="Amasis MT Pro Black"/>
                <a:sym typeface="Amasis MT Pro Black"/>
              </a:defRPr>
            </a:lvl1pPr>
          </a:lstStyle>
          <a:p>
            <a:r>
              <a:rPr dirty="0"/>
              <a:t>3.1) ANALISI DI CONNESSIONE (5/6)</a:t>
            </a:r>
          </a:p>
        </p:txBody>
      </p:sp>
      <p:sp>
        <p:nvSpPr>
          <p:cNvPr id="501" name="CasellaDiTesto 2"/>
          <p:cNvSpPr txBox="1"/>
          <p:nvPr/>
        </p:nvSpPr>
        <p:spPr>
          <a:xfrm>
            <a:off x="729636" y="2066922"/>
            <a:ext cx="4761928" cy="4663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defRPr sz="2000">
                <a:latin typeface="ABeeZee"/>
                <a:ea typeface="ABeeZee"/>
                <a:cs typeface="ABeeZee"/>
                <a:sym typeface="ABeeZee"/>
              </a:defRPr>
            </a:pPr>
            <a:r>
              <a:rPr dirty="0"/>
              <a:t>E’ </a:t>
            </a:r>
            <a:r>
              <a:rPr dirty="0" err="1"/>
              <a:t>stata</a:t>
            </a:r>
            <a:r>
              <a:rPr dirty="0"/>
              <a:t> poi </a:t>
            </a:r>
            <a:r>
              <a:rPr dirty="0" err="1"/>
              <a:t>analizzata</a:t>
            </a:r>
            <a:r>
              <a:rPr dirty="0"/>
              <a:t> </a:t>
            </a:r>
            <a:r>
              <a:rPr dirty="0" err="1"/>
              <a:t>l’eventuale</a:t>
            </a:r>
            <a:r>
              <a:rPr dirty="0"/>
              <a:t> </a:t>
            </a:r>
            <a:r>
              <a:rPr dirty="0" err="1"/>
              <a:t>connessione</a:t>
            </a:r>
            <a:r>
              <a:rPr dirty="0"/>
              <a:t> </a:t>
            </a:r>
            <a:r>
              <a:rPr dirty="0" err="1"/>
              <a:t>tra</a:t>
            </a:r>
            <a:r>
              <a:rPr dirty="0"/>
              <a:t> le </a:t>
            </a:r>
            <a:r>
              <a:rPr b="1" dirty="0" err="1"/>
              <a:t>variabili</a:t>
            </a:r>
            <a:r>
              <a:rPr b="1" dirty="0"/>
              <a:t> qualitative </a:t>
            </a:r>
            <a:r>
              <a:rPr dirty="0"/>
              <a:t>“</a:t>
            </a:r>
            <a:r>
              <a:rPr dirty="0" err="1"/>
              <a:t>finalità</a:t>
            </a:r>
            <a:r>
              <a:rPr dirty="0"/>
              <a:t> </a:t>
            </a:r>
            <a:r>
              <a:rPr dirty="0" err="1"/>
              <a:t>dei</a:t>
            </a:r>
            <a:r>
              <a:rPr dirty="0"/>
              <a:t> </a:t>
            </a:r>
            <a:r>
              <a:rPr dirty="0" err="1"/>
              <a:t>propri</a:t>
            </a:r>
            <a:r>
              <a:rPr dirty="0"/>
              <a:t> </a:t>
            </a:r>
            <a:r>
              <a:rPr dirty="0" err="1"/>
              <a:t>viaggi</a:t>
            </a:r>
            <a:r>
              <a:rPr dirty="0"/>
              <a:t>” e “</a:t>
            </a:r>
            <a:r>
              <a:rPr dirty="0" err="1"/>
              <a:t>volontà</a:t>
            </a:r>
            <a:r>
              <a:rPr dirty="0"/>
              <a:t> di </a:t>
            </a:r>
            <a:r>
              <a:rPr dirty="0" err="1"/>
              <a:t>alloggiare</a:t>
            </a:r>
            <a:r>
              <a:rPr dirty="0"/>
              <a:t> in un Capsule Hotel”. La </a:t>
            </a:r>
            <a:r>
              <a:rPr dirty="0" err="1"/>
              <a:t>tabella</a:t>
            </a:r>
            <a:r>
              <a:rPr dirty="0"/>
              <a:t> di </a:t>
            </a:r>
            <a:r>
              <a:rPr dirty="0" err="1"/>
              <a:t>contingenza</a:t>
            </a:r>
            <a:r>
              <a:rPr dirty="0"/>
              <a:t> </a:t>
            </a:r>
            <a:r>
              <a:rPr dirty="0" err="1"/>
              <a:t>fornisce</a:t>
            </a:r>
            <a:r>
              <a:rPr dirty="0"/>
              <a:t> </a:t>
            </a:r>
            <a:r>
              <a:rPr dirty="0" err="1"/>
              <a:t>un’informazione</a:t>
            </a:r>
            <a:r>
              <a:rPr dirty="0"/>
              <a:t> </a:t>
            </a:r>
            <a:r>
              <a:rPr dirty="0" err="1"/>
              <a:t>interessante</a:t>
            </a:r>
            <a:r>
              <a:rPr dirty="0"/>
              <a:t>: 26 </a:t>
            </a:r>
            <a:r>
              <a:rPr dirty="0" err="1"/>
              <a:t>delle</a:t>
            </a:r>
            <a:r>
              <a:rPr dirty="0"/>
              <a:t> 28 </a:t>
            </a:r>
            <a:r>
              <a:rPr dirty="0" err="1"/>
              <a:t>persone</a:t>
            </a:r>
            <a:r>
              <a:rPr dirty="0"/>
              <a:t> del </a:t>
            </a:r>
            <a:r>
              <a:rPr dirty="0" err="1"/>
              <a:t>campione</a:t>
            </a:r>
            <a:r>
              <a:rPr dirty="0"/>
              <a:t> </a:t>
            </a:r>
            <a:r>
              <a:rPr dirty="0" err="1"/>
              <a:t>che</a:t>
            </a:r>
            <a:r>
              <a:rPr dirty="0"/>
              <a:t> </a:t>
            </a:r>
            <a:r>
              <a:rPr dirty="0" err="1"/>
              <a:t>solitamente</a:t>
            </a:r>
            <a:r>
              <a:rPr dirty="0"/>
              <a:t> </a:t>
            </a:r>
            <a:r>
              <a:rPr dirty="0" err="1"/>
              <a:t>viaggiano</a:t>
            </a:r>
            <a:r>
              <a:rPr dirty="0"/>
              <a:t> per </a:t>
            </a:r>
            <a:r>
              <a:rPr dirty="0" err="1"/>
              <a:t>lavoro</a:t>
            </a:r>
            <a:r>
              <a:rPr dirty="0"/>
              <a:t> (il 92.9% di </a:t>
            </a:r>
            <a:r>
              <a:rPr dirty="0" err="1"/>
              <a:t>esse</a:t>
            </a:r>
            <a:r>
              <a:rPr dirty="0"/>
              <a:t>) </a:t>
            </a:r>
            <a:r>
              <a:rPr dirty="0" err="1"/>
              <a:t>alloggerebbero</a:t>
            </a:r>
            <a:r>
              <a:rPr dirty="0"/>
              <a:t> in un Capsule Hotel. E’ un </a:t>
            </a:r>
            <a:r>
              <a:rPr dirty="0" err="1"/>
              <a:t>dato</a:t>
            </a:r>
            <a:r>
              <a:rPr dirty="0"/>
              <a:t> </a:t>
            </a:r>
            <a:r>
              <a:rPr dirty="0" err="1"/>
              <a:t>coerente</a:t>
            </a:r>
            <a:r>
              <a:rPr dirty="0"/>
              <a:t> con le </a:t>
            </a:r>
            <a:r>
              <a:rPr dirty="0" err="1"/>
              <a:t>ipotesi</a:t>
            </a:r>
            <a:r>
              <a:rPr dirty="0"/>
              <a:t> </a:t>
            </a:r>
            <a:r>
              <a:rPr dirty="0" err="1"/>
              <a:t>avanzate</a:t>
            </a:r>
            <a:r>
              <a:rPr dirty="0"/>
              <a:t> </a:t>
            </a:r>
            <a:r>
              <a:rPr dirty="0" err="1"/>
              <a:t>durante</a:t>
            </a:r>
            <a:r>
              <a:rPr dirty="0"/>
              <a:t> le </a:t>
            </a:r>
            <a:r>
              <a:rPr dirty="0" err="1"/>
              <a:t>analisi</a:t>
            </a:r>
            <a:r>
              <a:rPr dirty="0"/>
              <a:t> univariate e, come </a:t>
            </a:r>
            <a:r>
              <a:rPr dirty="0" err="1"/>
              <a:t>già</a:t>
            </a:r>
            <a:r>
              <a:rPr dirty="0"/>
              <a:t> </a:t>
            </a:r>
            <a:r>
              <a:rPr dirty="0" err="1"/>
              <a:t>anticipato</a:t>
            </a:r>
            <a:r>
              <a:rPr dirty="0"/>
              <a:t>, </a:t>
            </a:r>
            <a:r>
              <a:rPr dirty="0" err="1"/>
              <a:t>particolarmente</a:t>
            </a:r>
            <a:r>
              <a:rPr dirty="0"/>
              <a:t> </a:t>
            </a:r>
            <a:r>
              <a:rPr dirty="0" err="1"/>
              <a:t>interessante</a:t>
            </a:r>
            <a:r>
              <a:rPr dirty="0"/>
              <a:t> dal punto di vista business. </a:t>
            </a:r>
            <a:r>
              <a:rPr dirty="0" err="1"/>
              <a:t>Torneremo</a:t>
            </a:r>
            <a:r>
              <a:rPr dirty="0"/>
              <a:t> </a:t>
            </a:r>
            <a:r>
              <a:rPr dirty="0" err="1"/>
              <a:t>su</a:t>
            </a:r>
            <a:r>
              <a:rPr dirty="0"/>
              <a:t> </a:t>
            </a:r>
            <a:r>
              <a:rPr dirty="0" err="1"/>
              <a:t>questa</a:t>
            </a:r>
            <a:r>
              <a:rPr dirty="0"/>
              <a:t> </a:t>
            </a:r>
            <a:r>
              <a:rPr dirty="0" err="1"/>
              <a:t>analisi</a:t>
            </a:r>
            <a:r>
              <a:rPr dirty="0"/>
              <a:t> in </a:t>
            </a:r>
            <a:r>
              <a:rPr dirty="0" err="1"/>
              <a:t>seguito</a:t>
            </a:r>
            <a:r>
              <a:rPr dirty="0"/>
              <a:t>.</a:t>
            </a:r>
            <a:br>
              <a:rPr dirty="0"/>
            </a:br>
            <a:endParaRPr dirty="0"/>
          </a:p>
        </p:txBody>
      </p:sp>
      <p:pic>
        <p:nvPicPr>
          <p:cNvPr id="502" name="Picture 2" descr="Picture 2"/>
          <p:cNvPicPr>
            <a:picLocks noChangeAspect="1"/>
          </p:cNvPicPr>
          <p:nvPr/>
        </p:nvPicPr>
        <p:blipFill>
          <a:blip r:embed="rId2"/>
          <a:stretch>
            <a:fillRect/>
          </a:stretch>
        </p:blipFill>
        <p:spPr>
          <a:xfrm>
            <a:off x="6423378" y="1874417"/>
            <a:ext cx="5038986" cy="4426541"/>
          </a:xfrm>
          <a:prstGeom prst="rect">
            <a:avLst/>
          </a:prstGeom>
          <a:ln w="25400">
            <a:solidFill>
              <a:srgbClr val="000000"/>
            </a:solidFill>
          </a:ln>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Titolo 1"/>
          <p:cNvSpPr txBox="1">
            <a:spLocks noGrp="1"/>
          </p:cNvSpPr>
          <p:nvPr>
            <p:ph type="title"/>
          </p:nvPr>
        </p:nvSpPr>
        <p:spPr>
          <a:xfrm>
            <a:off x="761353" y="-124941"/>
            <a:ext cx="9737313" cy="1816981"/>
          </a:xfrm>
          <a:prstGeom prst="rect">
            <a:avLst/>
          </a:prstGeom>
          <a:effectLst>
            <a:outerShdw blurRad="50800" dist="38100" dir="2700000" algn="tl" rotWithShape="0">
              <a:prstClr val="black">
                <a:alpha val="40000"/>
              </a:prstClr>
            </a:outerShdw>
          </a:effectLst>
        </p:spPr>
        <p:txBody>
          <a:bodyPr/>
          <a:lstStyle>
            <a:lvl1pPr>
              <a:defRPr sz="5800">
                <a:latin typeface="Amasis MT Pro Black"/>
                <a:ea typeface="Amasis MT Pro Black"/>
                <a:cs typeface="Amasis MT Pro Black"/>
                <a:sym typeface="Amasis MT Pro Black"/>
              </a:defRPr>
            </a:lvl1pPr>
          </a:lstStyle>
          <a:p>
            <a:r>
              <a:rPr dirty="0"/>
              <a:t>3.1) ANALISI DI CONNESSIONE (6/6)</a:t>
            </a:r>
          </a:p>
        </p:txBody>
      </p:sp>
      <p:sp>
        <p:nvSpPr>
          <p:cNvPr id="505" name="CasellaDiTesto 2"/>
          <p:cNvSpPr txBox="1"/>
          <p:nvPr/>
        </p:nvSpPr>
        <p:spPr>
          <a:xfrm>
            <a:off x="1119715" y="1797790"/>
            <a:ext cx="9952558" cy="161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defRPr sz="2000">
                <a:latin typeface="ABeeZee"/>
                <a:ea typeface="ABeeZee"/>
                <a:cs typeface="ABeeZee"/>
                <a:sym typeface="ABeeZee"/>
              </a:defRPr>
            </a:pPr>
            <a:r>
              <a:rPr dirty="0"/>
              <a:t>Per </a:t>
            </a:r>
            <a:r>
              <a:rPr dirty="0" err="1"/>
              <a:t>verificare</a:t>
            </a:r>
            <a:r>
              <a:rPr dirty="0"/>
              <a:t> la </a:t>
            </a:r>
            <a:r>
              <a:rPr dirty="0" err="1"/>
              <a:t>significatività</a:t>
            </a:r>
            <a:r>
              <a:rPr dirty="0"/>
              <a:t> </a:t>
            </a:r>
            <a:r>
              <a:rPr dirty="0" err="1"/>
              <a:t>statistica</a:t>
            </a:r>
            <a:r>
              <a:rPr dirty="0"/>
              <a:t> </a:t>
            </a:r>
            <a:r>
              <a:rPr dirty="0" err="1"/>
              <a:t>delle</a:t>
            </a:r>
            <a:r>
              <a:rPr dirty="0"/>
              <a:t> </a:t>
            </a:r>
            <a:r>
              <a:rPr dirty="0" err="1"/>
              <a:t>affermazione</a:t>
            </a:r>
            <a:r>
              <a:rPr dirty="0"/>
              <a:t> </a:t>
            </a:r>
            <a:r>
              <a:rPr dirty="0" err="1"/>
              <a:t>appena</a:t>
            </a:r>
            <a:r>
              <a:rPr dirty="0"/>
              <a:t> </a:t>
            </a:r>
            <a:r>
              <a:rPr dirty="0" err="1"/>
              <a:t>fatte</a:t>
            </a:r>
            <a:r>
              <a:rPr dirty="0"/>
              <a:t>, e in </a:t>
            </a:r>
            <a:r>
              <a:rPr dirty="0" err="1"/>
              <a:t>generale</a:t>
            </a:r>
            <a:r>
              <a:rPr dirty="0"/>
              <a:t> per studio la </a:t>
            </a:r>
            <a:r>
              <a:rPr dirty="0" err="1"/>
              <a:t>connessione</a:t>
            </a:r>
            <a:r>
              <a:rPr dirty="0"/>
              <a:t> </a:t>
            </a:r>
            <a:r>
              <a:rPr dirty="0" err="1"/>
              <a:t>tra</a:t>
            </a:r>
            <a:r>
              <a:rPr dirty="0"/>
              <a:t> le due </a:t>
            </a:r>
            <a:r>
              <a:rPr dirty="0" err="1"/>
              <a:t>variabili</a:t>
            </a:r>
            <a:r>
              <a:rPr dirty="0"/>
              <a:t>, è </a:t>
            </a:r>
            <a:r>
              <a:rPr dirty="0" err="1"/>
              <a:t>stato</a:t>
            </a:r>
            <a:r>
              <a:rPr dirty="0"/>
              <a:t> </a:t>
            </a:r>
            <a:r>
              <a:rPr dirty="0" err="1"/>
              <a:t>effettuato</a:t>
            </a:r>
            <a:r>
              <a:rPr dirty="0"/>
              <a:t> un </a:t>
            </a:r>
            <a:r>
              <a:rPr b="1" dirty="0"/>
              <a:t>test chi-</a:t>
            </a:r>
            <a:r>
              <a:rPr b="1" dirty="0" err="1"/>
              <a:t>quadro</a:t>
            </a:r>
            <a:r>
              <a:rPr dirty="0"/>
              <a:t>. </a:t>
            </a:r>
            <a:r>
              <a:rPr dirty="0" err="1"/>
              <a:t>Anche</a:t>
            </a:r>
            <a:r>
              <a:rPr dirty="0"/>
              <a:t> in </a:t>
            </a:r>
            <a:r>
              <a:rPr dirty="0" err="1"/>
              <a:t>questo</a:t>
            </a:r>
            <a:r>
              <a:rPr dirty="0"/>
              <a:t> </a:t>
            </a:r>
            <a:r>
              <a:rPr dirty="0" err="1"/>
              <a:t>caso</a:t>
            </a:r>
            <a:r>
              <a:rPr dirty="0"/>
              <a:t> il p-value è </a:t>
            </a:r>
            <a:r>
              <a:rPr dirty="0" err="1"/>
              <a:t>inferiore</a:t>
            </a:r>
            <a:r>
              <a:rPr dirty="0"/>
              <a:t> a </a:t>
            </a:r>
            <a:r>
              <a:rPr dirty="0">
                <a:solidFill>
                  <a:srgbClr val="202122"/>
                </a:solidFill>
              </a:rPr>
              <a:t>α (0.05) </a:t>
            </a:r>
            <a:r>
              <a:rPr dirty="0"/>
              <a:t>e di </a:t>
            </a:r>
            <a:r>
              <a:rPr dirty="0" err="1"/>
              <a:t>conseguenza</a:t>
            </a:r>
            <a:r>
              <a:rPr dirty="0"/>
              <a:t> </a:t>
            </a:r>
            <a:r>
              <a:rPr dirty="0" err="1"/>
              <a:t>l’ipotesi</a:t>
            </a:r>
            <a:r>
              <a:rPr dirty="0"/>
              <a:t> H0 è da </a:t>
            </a:r>
            <a:r>
              <a:rPr dirty="0" err="1"/>
              <a:t>rifiutare</a:t>
            </a:r>
            <a:r>
              <a:rPr dirty="0"/>
              <a:t>.</a:t>
            </a:r>
            <a:br>
              <a:rPr dirty="0"/>
            </a:br>
            <a:endParaRPr dirty="0"/>
          </a:p>
        </p:txBody>
      </p:sp>
      <p:pic>
        <p:nvPicPr>
          <p:cNvPr id="506" name="Picture 2" descr="Picture 2"/>
          <p:cNvPicPr>
            <a:picLocks noChangeAspect="1"/>
          </p:cNvPicPr>
          <p:nvPr/>
        </p:nvPicPr>
        <p:blipFill>
          <a:blip r:embed="rId2"/>
          <a:srcRect t="84120" r="9571"/>
          <a:stretch>
            <a:fillRect/>
          </a:stretch>
        </p:blipFill>
        <p:spPr>
          <a:xfrm>
            <a:off x="3366471" y="3129375"/>
            <a:ext cx="5459047" cy="1231107"/>
          </a:xfrm>
          <a:prstGeom prst="rect">
            <a:avLst/>
          </a:prstGeom>
          <a:ln w="25400">
            <a:solidFill>
              <a:srgbClr val="000000"/>
            </a:solidFill>
          </a:ln>
        </p:spPr>
      </p:pic>
      <p:sp>
        <p:nvSpPr>
          <p:cNvPr id="507" name="CasellaDiTesto 6"/>
          <p:cNvSpPr txBox="1"/>
          <p:nvPr/>
        </p:nvSpPr>
        <p:spPr>
          <a:xfrm>
            <a:off x="1273059" y="4660595"/>
            <a:ext cx="9645873" cy="701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defRPr sz="2000" b="1">
                <a:latin typeface="ABeeZee"/>
                <a:ea typeface="ABeeZee"/>
                <a:cs typeface="ABeeZee"/>
                <a:sym typeface="ABeeZee"/>
              </a:defRPr>
            </a:pPr>
            <a:r>
              <a:rPr dirty="0" err="1"/>
              <a:t>L’indice</a:t>
            </a:r>
            <a:r>
              <a:rPr dirty="0"/>
              <a:t> di Cramer</a:t>
            </a:r>
            <a:r>
              <a:rPr b="0" dirty="0"/>
              <a:t>, </a:t>
            </a:r>
            <a:r>
              <a:rPr b="0" dirty="0" err="1"/>
              <a:t>pari</a:t>
            </a:r>
            <a:r>
              <a:rPr b="0" dirty="0"/>
              <a:t> a 0.209, </a:t>
            </a:r>
            <a:r>
              <a:rPr b="0" dirty="0" err="1"/>
              <a:t>mostra</a:t>
            </a:r>
            <a:r>
              <a:rPr b="0" dirty="0"/>
              <a:t> una </a:t>
            </a:r>
            <a:r>
              <a:rPr b="0" dirty="0" err="1"/>
              <a:t>connessione</a:t>
            </a:r>
            <a:r>
              <a:rPr b="0" dirty="0"/>
              <a:t> medio-</a:t>
            </a:r>
            <a:r>
              <a:rPr b="0" dirty="0" err="1"/>
              <a:t>bassa</a:t>
            </a:r>
            <a:r>
              <a:rPr b="0" dirty="0"/>
              <a:t> </a:t>
            </a:r>
            <a:r>
              <a:rPr b="0" dirty="0" err="1"/>
              <a:t>tra</a:t>
            </a:r>
            <a:r>
              <a:rPr b="0" dirty="0"/>
              <a:t> le due </a:t>
            </a:r>
            <a:r>
              <a:rPr b="0" dirty="0" err="1"/>
              <a:t>variabili</a:t>
            </a:r>
            <a:r>
              <a:rPr b="0" dirty="0"/>
              <a:t>.</a:t>
            </a:r>
          </a:p>
        </p:txBody>
      </p:sp>
      <p:grpSp>
        <p:nvGrpSpPr>
          <p:cNvPr id="510" name="Picture 4"/>
          <p:cNvGrpSpPr/>
          <p:nvPr/>
        </p:nvGrpSpPr>
        <p:grpSpPr>
          <a:xfrm>
            <a:off x="3961230" y="5485340"/>
            <a:ext cx="4269533" cy="821962"/>
            <a:chOff x="0" y="0"/>
            <a:chExt cx="4269532" cy="821961"/>
          </a:xfrm>
        </p:grpSpPr>
        <p:pic>
          <p:nvPicPr>
            <p:cNvPr id="508" name="image39.png" descr="image39.png"/>
            <p:cNvPicPr>
              <a:picLocks noChangeAspect="1"/>
            </p:cNvPicPr>
            <p:nvPr/>
          </p:nvPicPr>
          <p:blipFill>
            <a:blip r:embed="rId3"/>
            <a:srcRect r="43244"/>
            <a:stretch>
              <a:fillRect/>
            </a:stretch>
          </p:blipFill>
          <p:spPr>
            <a:xfrm>
              <a:off x="12699" y="12707"/>
              <a:ext cx="4244134" cy="790225"/>
            </a:xfrm>
            <a:prstGeom prst="rect">
              <a:avLst/>
            </a:prstGeom>
            <a:ln w="12700" cap="flat">
              <a:noFill/>
              <a:miter lim="400000"/>
            </a:ln>
            <a:effectLst/>
          </p:spPr>
        </p:pic>
        <p:sp>
          <p:nvSpPr>
            <p:cNvPr id="509" name="Rectangle"/>
            <p:cNvSpPr/>
            <p:nvPr/>
          </p:nvSpPr>
          <p:spPr>
            <a:xfrm>
              <a:off x="0" y="0"/>
              <a:ext cx="4269533" cy="821962"/>
            </a:xfrm>
            <a:prstGeom prst="rect">
              <a:avLst/>
            </a:prstGeom>
            <a:noFill/>
            <a:ln w="25400" cap="flat">
              <a:solidFill>
                <a:srgbClr val="000000"/>
              </a:solidFill>
              <a:prstDash val="solid"/>
              <a:round/>
            </a:ln>
            <a:effectLst/>
          </p:spPr>
          <p:txBody>
            <a:bodyPr wrap="square" lIns="45718" tIns="45718" rIns="45718" bIns="45718" numCol="1" anchor="ctr">
              <a:noAutofit/>
            </a:bodyPr>
            <a:lstStyle/>
            <a:p>
              <a:endParaRPr/>
            </a:p>
          </p:txBody>
        </p:sp>
      </p:gr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Titolo 1"/>
          <p:cNvSpPr txBox="1">
            <a:spLocks noGrp="1"/>
          </p:cNvSpPr>
          <p:nvPr>
            <p:ph type="title"/>
          </p:nvPr>
        </p:nvSpPr>
        <p:spPr>
          <a:xfrm>
            <a:off x="496633" y="0"/>
            <a:ext cx="11196322" cy="1325564"/>
          </a:xfrm>
          <a:prstGeom prst="rect">
            <a:avLst/>
          </a:prstGeom>
          <a:effectLst>
            <a:outerShdw blurRad="50800" dist="38100" dir="2700000" algn="tl" rotWithShape="0">
              <a:prstClr val="black">
                <a:alpha val="40000"/>
              </a:prstClr>
            </a:outerShdw>
          </a:effectLst>
        </p:spPr>
        <p:txBody>
          <a:bodyPr/>
          <a:lstStyle>
            <a:lvl1pPr>
              <a:defRPr sz="5800">
                <a:latin typeface="Amasis MT Pro Black"/>
                <a:ea typeface="Amasis MT Pro Black"/>
                <a:cs typeface="Amasis MT Pro Black"/>
                <a:sym typeface="Amasis MT Pro Black"/>
              </a:defRPr>
            </a:lvl1pPr>
          </a:lstStyle>
          <a:p>
            <a:pPr algn="ctr"/>
            <a:r>
              <a:rPr dirty="0"/>
              <a:t>EXECUTIVE SUMMARY (2/2)</a:t>
            </a:r>
          </a:p>
        </p:txBody>
      </p:sp>
      <p:sp>
        <p:nvSpPr>
          <p:cNvPr id="281" name="CasellaDiTesto 3"/>
          <p:cNvSpPr txBox="1"/>
          <p:nvPr/>
        </p:nvSpPr>
        <p:spPr>
          <a:xfrm>
            <a:off x="460800" y="1440000"/>
            <a:ext cx="11271600" cy="50783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defRPr>
                <a:latin typeface="ABeeZee"/>
                <a:ea typeface="ABeeZee"/>
                <a:cs typeface="ABeeZee"/>
                <a:sym typeface="ABeeZee"/>
              </a:defRPr>
            </a:pPr>
            <a:r>
              <a:rPr dirty="0" err="1"/>
              <a:t>Arriviamo</a:t>
            </a:r>
            <a:r>
              <a:rPr dirty="0"/>
              <a:t> </a:t>
            </a:r>
            <a:r>
              <a:rPr dirty="0" err="1"/>
              <a:t>quindi</a:t>
            </a:r>
            <a:r>
              <a:rPr dirty="0"/>
              <a:t> a uno </a:t>
            </a:r>
            <a:r>
              <a:rPr dirty="0" err="1"/>
              <a:t>dei</a:t>
            </a:r>
            <a:r>
              <a:rPr dirty="0"/>
              <a:t> </a:t>
            </a:r>
            <a:r>
              <a:rPr dirty="0" err="1"/>
              <a:t>risultati</a:t>
            </a:r>
            <a:r>
              <a:rPr dirty="0"/>
              <a:t> </a:t>
            </a:r>
            <a:r>
              <a:rPr dirty="0" err="1"/>
              <a:t>più</a:t>
            </a:r>
            <a:r>
              <a:rPr dirty="0"/>
              <a:t> </a:t>
            </a:r>
            <a:r>
              <a:rPr dirty="0" err="1"/>
              <a:t>importanti</a:t>
            </a:r>
            <a:r>
              <a:rPr dirty="0"/>
              <a:t> </a:t>
            </a:r>
            <a:r>
              <a:rPr dirty="0" err="1"/>
              <a:t>della</a:t>
            </a:r>
            <a:r>
              <a:rPr dirty="0"/>
              <a:t> survey: è </a:t>
            </a:r>
            <a:r>
              <a:rPr dirty="0" err="1"/>
              <a:t>stato</a:t>
            </a:r>
            <a:r>
              <a:rPr dirty="0"/>
              <a:t> </a:t>
            </a:r>
            <a:r>
              <a:rPr dirty="0" err="1"/>
              <a:t>dimostrato</a:t>
            </a:r>
            <a:r>
              <a:rPr dirty="0"/>
              <a:t>, da </a:t>
            </a:r>
            <a:r>
              <a:rPr dirty="0" err="1"/>
              <a:t>svariate</a:t>
            </a:r>
            <a:r>
              <a:rPr dirty="0"/>
              <a:t> </a:t>
            </a:r>
            <a:r>
              <a:rPr dirty="0" err="1"/>
              <a:t>tipologie</a:t>
            </a:r>
            <a:r>
              <a:rPr dirty="0"/>
              <a:t> di </a:t>
            </a:r>
            <a:r>
              <a:rPr dirty="0" err="1"/>
              <a:t>analisi</a:t>
            </a:r>
            <a:r>
              <a:rPr dirty="0"/>
              <a:t>, come la </a:t>
            </a:r>
            <a:r>
              <a:rPr dirty="0" err="1"/>
              <a:t>caratteristica</a:t>
            </a:r>
            <a:r>
              <a:rPr dirty="0"/>
              <a:t> </a:t>
            </a:r>
            <a:r>
              <a:rPr dirty="0" err="1"/>
              <a:t>che</a:t>
            </a:r>
            <a:r>
              <a:rPr dirty="0"/>
              <a:t> </a:t>
            </a:r>
            <a:r>
              <a:rPr dirty="0" err="1"/>
              <a:t>meglio</a:t>
            </a:r>
            <a:r>
              <a:rPr dirty="0"/>
              <a:t> acc</a:t>
            </a:r>
            <a:r>
              <a:rPr lang="it-IT" dirty="0"/>
              <a:t>o</a:t>
            </a:r>
            <a:r>
              <a:rPr dirty="0" err="1"/>
              <a:t>muna</a:t>
            </a:r>
            <a:r>
              <a:rPr dirty="0"/>
              <a:t> una forte </a:t>
            </a:r>
            <a:r>
              <a:rPr dirty="0" err="1"/>
              <a:t>predisposizione</a:t>
            </a:r>
            <a:r>
              <a:rPr dirty="0"/>
              <a:t> </a:t>
            </a:r>
            <a:r>
              <a:rPr dirty="0" err="1"/>
              <a:t>all’utilizzo</a:t>
            </a:r>
            <a:r>
              <a:rPr dirty="0"/>
              <a:t> </a:t>
            </a:r>
            <a:r>
              <a:rPr dirty="0" err="1"/>
              <a:t>dei</a:t>
            </a:r>
            <a:r>
              <a:rPr dirty="0"/>
              <a:t> Capsule Hotel </a:t>
            </a:r>
            <a:r>
              <a:rPr dirty="0" err="1"/>
              <a:t>sia</a:t>
            </a:r>
            <a:r>
              <a:rPr dirty="0"/>
              <a:t> </a:t>
            </a:r>
            <a:r>
              <a:rPr dirty="0" err="1"/>
              <a:t>quella</a:t>
            </a:r>
            <a:r>
              <a:rPr dirty="0"/>
              <a:t> dell</a:t>
            </a:r>
            <a:r>
              <a:rPr lang="it-IT" dirty="0"/>
              <a:t>'</a:t>
            </a:r>
            <a:r>
              <a:rPr dirty="0" err="1"/>
              <a:t>alta</a:t>
            </a:r>
            <a:r>
              <a:rPr dirty="0"/>
              <a:t> </a:t>
            </a:r>
            <a:r>
              <a:rPr dirty="0" err="1"/>
              <a:t>quantità</a:t>
            </a:r>
            <a:r>
              <a:rPr dirty="0"/>
              <a:t> di </a:t>
            </a:r>
            <a:r>
              <a:rPr dirty="0" err="1"/>
              <a:t>viaggi</a:t>
            </a:r>
            <a:r>
              <a:rPr dirty="0"/>
              <a:t> </a:t>
            </a:r>
            <a:r>
              <a:rPr dirty="0" err="1"/>
              <a:t>che</a:t>
            </a:r>
            <a:r>
              <a:rPr dirty="0"/>
              <a:t> un </a:t>
            </a:r>
            <a:r>
              <a:rPr dirty="0" err="1"/>
              <a:t>soggetto</a:t>
            </a:r>
            <a:r>
              <a:rPr dirty="0"/>
              <a:t> </a:t>
            </a:r>
            <a:r>
              <a:rPr dirty="0" err="1"/>
              <a:t>effettua</a:t>
            </a:r>
            <a:r>
              <a:rPr dirty="0"/>
              <a:t> in media. </a:t>
            </a:r>
            <a:r>
              <a:rPr dirty="0" err="1"/>
              <a:t>Questo</a:t>
            </a:r>
            <a:r>
              <a:rPr dirty="0"/>
              <a:t> </a:t>
            </a:r>
            <a:r>
              <a:rPr dirty="0" err="1"/>
              <a:t>dato</a:t>
            </a:r>
            <a:r>
              <a:rPr dirty="0"/>
              <a:t> è </a:t>
            </a:r>
            <a:r>
              <a:rPr dirty="0" err="1"/>
              <a:t>veramente</a:t>
            </a:r>
            <a:r>
              <a:rPr dirty="0"/>
              <a:t> </a:t>
            </a:r>
            <a:r>
              <a:rPr dirty="0" err="1"/>
              <a:t>cruciale</a:t>
            </a:r>
            <a:r>
              <a:rPr dirty="0"/>
              <a:t> </a:t>
            </a:r>
            <a:r>
              <a:rPr dirty="0" err="1"/>
              <a:t>poiché</a:t>
            </a:r>
            <a:r>
              <a:rPr dirty="0"/>
              <a:t> </a:t>
            </a:r>
            <a:r>
              <a:rPr dirty="0" err="1"/>
              <a:t>sottolinea</a:t>
            </a:r>
            <a:r>
              <a:rPr dirty="0"/>
              <a:t> come, </a:t>
            </a:r>
            <a:r>
              <a:rPr dirty="0" err="1"/>
              <a:t>anche</a:t>
            </a:r>
            <a:r>
              <a:rPr dirty="0"/>
              <a:t> in un </a:t>
            </a:r>
            <a:r>
              <a:rPr dirty="0" err="1"/>
              <a:t>mercato</a:t>
            </a:r>
            <a:r>
              <a:rPr dirty="0"/>
              <a:t> </a:t>
            </a:r>
            <a:r>
              <a:rPr dirty="0" err="1"/>
              <a:t>acerbo</a:t>
            </a:r>
            <a:r>
              <a:rPr dirty="0"/>
              <a:t> come </a:t>
            </a:r>
            <a:r>
              <a:rPr dirty="0" err="1"/>
              <a:t>quello</a:t>
            </a:r>
            <a:r>
              <a:rPr dirty="0"/>
              <a:t> in </a:t>
            </a:r>
            <a:r>
              <a:rPr dirty="0" err="1"/>
              <a:t>questione</a:t>
            </a:r>
            <a:r>
              <a:rPr dirty="0"/>
              <a:t>, il target di </a:t>
            </a:r>
            <a:r>
              <a:rPr dirty="0" err="1"/>
              <a:t>soggetti</a:t>
            </a:r>
            <a:r>
              <a:rPr dirty="0"/>
              <a:t> per cui </a:t>
            </a:r>
            <a:r>
              <a:rPr dirty="0" err="1"/>
              <a:t>storicamente</a:t>
            </a:r>
            <a:r>
              <a:rPr dirty="0"/>
              <a:t> era </a:t>
            </a:r>
            <a:r>
              <a:rPr dirty="0" err="1"/>
              <a:t>stata</a:t>
            </a:r>
            <a:r>
              <a:rPr dirty="0"/>
              <a:t> </a:t>
            </a:r>
            <a:r>
              <a:rPr dirty="0" err="1"/>
              <a:t>pensata</a:t>
            </a:r>
            <a:r>
              <a:rPr dirty="0"/>
              <a:t> </a:t>
            </a:r>
            <a:r>
              <a:rPr dirty="0" err="1"/>
              <a:t>questa</a:t>
            </a:r>
            <a:r>
              <a:rPr dirty="0"/>
              <a:t> </a:t>
            </a:r>
            <a:r>
              <a:rPr dirty="0" err="1"/>
              <a:t>tipologia</a:t>
            </a:r>
            <a:r>
              <a:rPr dirty="0"/>
              <a:t> di </a:t>
            </a:r>
            <a:r>
              <a:rPr dirty="0" err="1"/>
              <a:t>struttura</a:t>
            </a:r>
            <a:r>
              <a:rPr dirty="0"/>
              <a:t>, </a:t>
            </a:r>
            <a:r>
              <a:rPr dirty="0" err="1"/>
              <a:t>sia</a:t>
            </a:r>
            <a:r>
              <a:rPr dirty="0"/>
              <a:t> </a:t>
            </a:r>
            <a:r>
              <a:rPr dirty="0" err="1"/>
              <a:t>prevalso</a:t>
            </a:r>
            <a:r>
              <a:rPr dirty="0"/>
              <a:t> </a:t>
            </a:r>
            <a:r>
              <a:rPr dirty="0" err="1"/>
              <a:t>anche</a:t>
            </a:r>
            <a:r>
              <a:rPr dirty="0"/>
              <a:t> </a:t>
            </a:r>
            <a:r>
              <a:rPr dirty="0" err="1"/>
              <a:t>nei</a:t>
            </a:r>
            <a:r>
              <a:rPr dirty="0"/>
              <a:t> </a:t>
            </a:r>
            <a:r>
              <a:rPr dirty="0" err="1"/>
              <a:t>nostri</a:t>
            </a:r>
            <a:r>
              <a:rPr dirty="0"/>
              <a:t> </a:t>
            </a:r>
            <a:r>
              <a:rPr dirty="0" err="1"/>
              <a:t>rispondenti</a:t>
            </a:r>
            <a:r>
              <a:rPr dirty="0"/>
              <a:t>. </a:t>
            </a:r>
            <a:r>
              <a:rPr dirty="0" err="1"/>
              <a:t>Abbiamo</a:t>
            </a:r>
            <a:r>
              <a:rPr dirty="0"/>
              <a:t> </a:t>
            </a:r>
            <a:r>
              <a:rPr dirty="0" err="1"/>
              <a:t>quindi</a:t>
            </a:r>
            <a:r>
              <a:rPr dirty="0"/>
              <a:t> </a:t>
            </a:r>
            <a:r>
              <a:rPr dirty="0" err="1"/>
              <a:t>dato</a:t>
            </a:r>
            <a:r>
              <a:rPr dirty="0"/>
              <a:t> forte </a:t>
            </a:r>
            <a:r>
              <a:rPr dirty="0" err="1"/>
              <a:t>enfasi</a:t>
            </a:r>
            <a:r>
              <a:rPr dirty="0"/>
              <a:t> a </a:t>
            </a:r>
            <a:r>
              <a:rPr dirty="0" err="1"/>
              <a:t>questa</a:t>
            </a:r>
            <a:r>
              <a:rPr dirty="0"/>
              <a:t> </a:t>
            </a:r>
            <a:r>
              <a:rPr dirty="0" err="1"/>
              <a:t>informazione</a:t>
            </a:r>
            <a:r>
              <a:rPr dirty="0"/>
              <a:t> e </a:t>
            </a:r>
            <a:r>
              <a:rPr dirty="0" err="1"/>
              <a:t>ipotizzato</a:t>
            </a:r>
            <a:r>
              <a:rPr dirty="0"/>
              <a:t> </a:t>
            </a:r>
            <a:r>
              <a:rPr dirty="0" err="1"/>
              <a:t>varie</a:t>
            </a:r>
            <a:r>
              <a:rPr dirty="0"/>
              <a:t> idee per </a:t>
            </a:r>
            <a:r>
              <a:rPr dirty="0" err="1"/>
              <a:t>sfruttare</a:t>
            </a:r>
            <a:r>
              <a:rPr dirty="0"/>
              <a:t> al </a:t>
            </a:r>
            <a:r>
              <a:rPr dirty="0" err="1"/>
              <a:t>massimo</a:t>
            </a:r>
            <a:r>
              <a:rPr dirty="0"/>
              <a:t> </a:t>
            </a:r>
            <a:r>
              <a:rPr dirty="0" err="1"/>
              <a:t>questo</a:t>
            </a:r>
            <a:r>
              <a:rPr dirty="0"/>
              <a:t> target. </a:t>
            </a:r>
            <a:r>
              <a:rPr lang="it-IT" dirty="0"/>
              <a:t>Nello</a:t>
            </a:r>
            <a:r>
              <a:rPr dirty="0"/>
              <a:t> </a:t>
            </a:r>
            <a:r>
              <a:rPr dirty="0" err="1"/>
              <a:t>specifico</a:t>
            </a:r>
            <a:r>
              <a:rPr dirty="0"/>
              <a:t> è </a:t>
            </a:r>
            <a:r>
              <a:rPr dirty="0" err="1"/>
              <a:t>stato</a:t>
            </a:r>
            <a:r>
              <a:rPr dirty="0"/>
              <a:t> </a:t>
            </a:r>
            <a:r>
              <a:rPr dirty="0" err="1"/>
              <a:t>ideato</a:t>
            </a:r>
            <a:r>
              <a:rPr dirty="0"/>
              <a:t> un </a:t>
            </a:r>
            <a:r>
              <a:rPr dirty="0" err="1"/>
              <a:t>pacchetto</a:t>
            </a:r>
            <a:r>
              <a:rPr dirty="0"/>
              <a:t> premium per la </a:t>
            </a:r>
            <a:r>
              <a:rPr dirty="0" err="1"/>
              <a:t>tipologia</a:t>
            </a:r>
            <a:r>
              <a:rPr dirty="0"/>
              <a:t> di </a:t>
            </a:r>
            <a:r>
              <a:rPr dirty="0" err="1"/>
              <a:t>soggetti</a:t>
            </a:r>
            <a:r>
              <a:rPr dirty="0"/>
              <a:t> </a:t>
            </a:r>
            <a:r>
              <a:rPr dirty="0" err="1"/>
              <a:t>che</a:t>
            </a:r>
            <a:r>
              <a:rPr dirty="0"/>
              <a:t> </a:t>
            </a:r>
            <a:r>
              <a:rPr dirty="0" err="1"/>
              <a:t>si</a:t>
            </a:r>
            <a:r>
              <a:rPr dirty="0"/>
              <a:t> è </a:t>
            </a:r>
            <a:r>
              <a:rPr dirty="0" err="1"/>
              <a:t>mostrata</a:t>
            </a:r>
            <a:r>
              <a:rPr dirty="0"/>
              <a:t> </a:t>
            </a:r>
            <a:r>
              <a:rPr dirty="0" err="1"/>
              <a:t>più</a:t>
            </a:r>
            <a:r>
              <a:rPr dirty="0"/>
              <a:t> </a:t>
            </a:r>
            <a:r>
              <a:rPr dirty="0" err="1"/>
              <a:t>abitudinaria</a:t>
            </a:r>
            <a:r>
              <a:rPr dirty="0"/>
              <a:t> in </a:t>
            </a:r>
            <a:r>
              <a:rPr dirty="0" err="1"/>
              <a:t>assoluto</a:t>
            </a:r>
            <a:r>
              <a:rPr dirty="0"/>
              <a:t> </a:t>
            </a:r>
            <a:r>
              <a:rPr dirty="0" err="1"/>
              <a:t>nei</a:t>
            </a:r>
            <a:r>
              <a:rPr dirty="0"/>
              <a:t> </a:t>
            </a:r>
            <a:r>
              <a:rPr dirty="0" err="1"/>
              <a:t>propri</a:t>
            </a:r>
            <a:r>
              <a:rPr dirty="0"/>
              <a:t> </a:t>
            </a:r>
            <a:r>
              <a:rPr dirty="0" err="1"/>
              <a:t>viaggi</a:t>
            </a:r>
            <a:r>
              <a:rPr dirty="0"/>
              <a:t>: </a:t>
            </a:r>
            <a:r>
              <a:rPr dirty="0" err="1"/>
              <a:t>i</a:t>
            </a:r>
            <a:r>
              <a:rPr dirty="0"/>
              <a:t> </a:t>
            </a:r>
            <a:r>
              <a:rPr dirty="0" err="1"/>
              <a:t>soggetti</a:t>
            </a:r>
            <a:r>
              <a:rPr dirty="0"/>
              <a:t> </a:t>
            </a:r>
            <a:r>
              <a:rPr dirty="0" err="1"/>
              <a:t>che</a:t>
            </a:r>
            <a:r>
              <a:rPr dirty="0"/>
              <a:t> </a:t>
            </a:r>
            <a:r>
              <a:rPr dirty="0" err="1"/>
              <a:t>viaggiano</a:t>
            </a:r>
            <a:r>
              <a:rPr dirty="0"/>
              <a:t> per </a:t>
            </a:r>
            <a:r>
              <a:rPr dirty="0" err="1"/>
              <a:t>lavoro</a:t>
            </a:r>
            <a:r>
              <a:rPr dirty="0"/>
              <a:t>. </a:t>
            </a:r>
            <a:r>
              <a:rPr dirty="0" err="1"/>
              <a:t>Questo</a:t>
            </a:r>
            <a:r>
              <a:rPr dirty="0"/>
              <a:t> </a:t>
            </a:r>
            <a:r>
              <a:rPr dirty="0" err="1"/>
              <a:t>pacchetto</a:t>
            </a:r>
            <a:r>
              <a:rPr dirty="0"/>
              <a:t> </a:t>
            </a:r>
            <a:r>
              <a:rPr dirty="0" err="1"/>
              <a:t>comprenderà</a:t>
            </a:r>
            <a:r>
              <a:rPr dirty="0"/>
              <a:t> </a:t>
            </a:r>
            <a:r>
              <a:rPr dirty="0" err="1"/>
              <a:t>principalmente</a:t>
            </a:r>
            <a:r>
              <a:rPr dirty="0"/>
              <a:t> </a:t>
            </a:r>
            <a:r>
              <a:rPr dirty="0" err="1"/>
              <a:t>pasti</a:t>
            </a:r>
            <a:r>
              <a:rPr dirty="0"/>
              <a:t> e optional </a:t>
            </a:r>
            <a:r>
              <a:rPr dirty="0" err="1"/>
              <a:t>già</a:t>
            </a:r>
            <a:r>
              <a:rPr dirty="0"/>
              <a:t> </a:t>
            </a:r>
            <a:r>
              <a:rPr dirty="0" err="1"/>
              <a:t>inclusi</a:t>
            </a:r>
            <a:r>
              <a:rPr dirty="0"/>
              <a:t> </a:t>
            </a:r>
            <a:r>
              <a:rPr dirty="0" err="1"/>
              <a:t>nel</a:t>
            </a:r>
            <a:r>
              <a:rPr dirty="0"/>
              <a:t> </a:t>
            </a:r>
            <a:r>
              <a:rPr dirty="0" err="1"/>
              <a:t>pacchetto</a:t>
            </a:r>
            <a:r>
              <a:rPr dirty="0"/>
              <a:t> con un piccolo </a:t>
            </a:r>
            <a:r>
              <a:rPr dirty="0" err="1"/>
              <a:t>sovraprezzo</a:t>
            </a:r>
            <a:r>
              <a:rPr dirty="0"/>
              <a:t> e </a:t>
            </a:r>
            <a:r>
              <a:rPr dirty="0" err="1"/>
              <a:t>sarà</a:t>
            </a:r>
            <a:r>
              <a:rPr dirty="0"/>
              <a:t> </a:t>
            </a:r>
            <a:r>
              <a:rPr dirty="0" err="1"/>
              <a:t>presentato</a:t>
            </a:r>
            <a:r>
              <a:rPr dirty="0"/>
              <a:t> </a:t>
            </a:r>
            <a:r>
              <a:rPr dirty="0" err="1"/>
              <a:t>direttamente</a:t>
            </a:r>
            <a:r>
              <a:rPr dirty="0"/>
              <a:t> alle </a:t>
            </a:r>
            <a:r>
              <a:rPr dirty="0" err="1"/>
              <a:t>società</a:t>
            </a:r>
            <a:r>
              <a:rPr dirty="0"/>
              <a:t>. Questa </a:t>
            </a:r>
            <a:r>
              <a:rPr dirty="0" err="1"/>
              <a:t>soluzione</a:t>
            </a:r>
            <a:r>
              <a:rPr dirty="0"/>
              <a:t> </a:t>
            </a:r>
            <a:r>
              <a:rPr dirty="0" err="1"/>
              <a:t>potrebbe</a:t>
            </a:r>
            <a:r>
              <a:rPr dirty="0"/>
              <a:t> </a:t>
            </a:r>
            <a:r>
              <a:rPr dirty="0" err="1"/>
              <a:t>essere</a:t>
            </a:r>
            <a:r>
              <a:rPr dirty="0"/>
              <a:t> </a:t>
            </a:r>
            <a:r>
              <a:rPr dirty="0" err="1"/>
              <a:t>vincente</a:t>
            </a:r>
            <a:r>
              <a:rPr dirty="0"/>
              <a:t> per </a:t>
            </a:r>
            <a:r>
              <a:rPr dirty="0" err="1"/>
              <a:t>tutte</a:t>
            </a:r>
            <a:r>
              <a:rPr dirty="0"/>
              <a:t> quelle </a:t>
            </a:r>
            <a:r>
              <a:rPr dirty="0" err="1"/>
              <a:t>attività</a:t>
            </a:r>
            <a:r>
              <a:rPr dirty="0"/>
              <a:t> in cui </a:t>
            </a:r>
            <a:r>
              <a:rPr dirty="0" err="1"/>
              <a:t>sono</a:t>
            </a:r>
            <a:r>
              <a:rPr dirty="0"/>
              <a:t> </a:t>
            </a:r>
            <a:r>
              <a:rPr dirty="0" err="1"/>
              <a:t>presenti</a:t>
            </a:r>
            <a:r>
              <a:rPr dirty="0"/>
              <a:t> </a:t>
            </a:r>
            <a:r>
              <a:rPr dirty="0" err="1"/>
              <a:t>frequenti</a:t>
            </a:r>
            <a:r>
              <a:rPr dirty="0"/>
              <a:t> </a:t>
            </a:r>
            <a:r>
              <a:rPr dirty="0" err="1"/>
              <a:t>trasferte</a:t>
            </a:r>
            <a:r>
              <a:rPr dirty="0"/>
              <a:t> per tempi </a:t>
            </a:r>
            <a:r>
              <a:rPr dirty="0" err="1"/>
              <a:t>limitati</a:t>
            </a:r>
            <a:r>
              <a:rPr dirty="0"/>
              <a:t>, </a:t>
            </a:r>
            <a:r>
              <a:rPr dirty="0" err="1"/>
              <a:t>infatti</a:t>
            </a:r>
            <a:r>
              <a:rPr dirty="0"/>
              <a:t> </a:t>
            </a:r>
            <a:r>
              <a:rPr dirty="0" err="1"/>
              <a:t>ipotizziamo</a:t>
            </a:r>
            <a:r>
              <a:rPr dirty="0"/>
              <a:t> </a:t>
            </a:r>
            <a:r>
              <a:rPr dirty="0" err="1"/>
              <a:t>che</a:t>
            </a:r>
            <a:r>
              <a:rPr dirty="0"/>
              <a:t> </a:t>
            </a:r>
            <a:r>
              <a:rPr dirty="0" err="1"/>
              <a:t>molte</a:t>
            </a:r>
            <a:r>
              <a:rPr dirty="0"/>
              <a:t> </a:t>
            </a:r>
            <a:r>
              <a:rPr dirty="0" err="1"/>
              <a:t>delle</a:t>
            </a:r>
            <a:r>
              <a:rPr dirty="0"/>
              <a:t> </a:t>
            </a:r>
            <a:r>
              <a:rPr dirty="0" err="1"/>
              <a:t>società</a:t>
            </a:r>
            <a:r>
              <a:rPr dirty="0"/>
              <a:t> a cui la </a:t>
            </a:r>
            <a:r>
              <a:rPr dirty="0" err="1"/>
              <a:t>proporremo</a:t>
            </a:r>
            <a:r>
              <a:rPr dirty="0"/>
              <a:t> </a:t>
            </a:r>
            <a:r>
              <a:rPr dirty="0" err="1"/>
              <a:t>saprà</a:t>
            </a:r>
            <a:r>
              <a:rPr dirty="0"/>
              <a:t> </a:t>
            </a:r>
            <a:r>
              <a:rPr dirty="0" err="1"/>
              <a:t>riconoscere</a:t>
            </a:r>
            <a:r>
              <a:rPr dirty="0"/>
              <a:t> il </a:t>
            </a:r>
            <a:r>
              <a:rPr dirty="0" err="1"/>
              <a:t>valore</a:t>
            </a:r>
            <a:r>
              <a:rPr dirty="0"/>
              <a:t> </a:t>
            </a:r>
            <a:r>
              <a:rPr dirty="0" err="1"/>
              <a:t>intrinseco</a:t>
            </a:r>
            <a:r>
              <a:rPr dirty="0"/>
              <a:t> </a:t>
            </a:r>
            <a:r>
              <a:rPr dirty="0" err="1"/>
              <a:t>della</a:t>
            </a:r>
            <a:r>
              <a:rPr dirty="0"/>
              <a:t> nostra </a:t>
            </a:r>
            <a:r>
              <a:rPr dirty="0" err="1"/>
              <a:t>offerta</a:t>
            </a:r>
            <a:r>
              <a:rPr dirty="0"/>
              <a:t>.</a:t>
            </a:r>
            <a:endParaRPr dirty="0">
              <a:latin typeface="+mn-lt"/>
              <a:ea typeface="+mn-ea"/>
              <a:cs typeface="+mn-cs"/>
              <a:sym typeface="Calibri"/>
            </a:endParaRPr>
          </a:p>
          <a:p>
            <a:pPr algn="just">
              <a:defRPr>
                <a:latin typeface="ABeeZee"/>
                <a:ea typeface="ABeeZee"/>
                <a:cs typeface="ABeeZee"/>
                <a:sym typeface="ABeeZee"/>
              </a:defRPr>
            </a:pPr>
            <a:r>
              <a:rPr dirty="0"/>
              <a:t>In fine </a:t>
            </a:r>
            <a:r>
              <a:rPr dirty="0" err="1"/>
              <a:t>andiamo</a:t>
            </a:r>
            <a:r>
              <a:rPr dirty="0"/>
              <a:t> a </a:t>
            </a:r>
            <a:r>
              <a:rPr dirty="0" err="1"/>
              <a:t>riportare</a:t>
            </a:r>
            <a:r>
              <a:rPr dirty="0"/>
              <a:t> come </a:t>
            </a:r>
            <a:r>
              <a:rPr dirty="0" err="1"/>
              <a:t>i</a:t>
            </a:r>
            <a:r>
              <a:rPr dirty="0"/>
              <a:t> </a:t>
            </a:r>
            <a:r>
              <a:rPr dirty="0" err="1"/>
              <a:t>nostri</a:t>
            </a:r>
            <a:r>
              <a:rPr dirty="0"/>
              <a:t> </a:t>
            </a:r>
            <a:r>
              <a:rPr lang="it-IT" dirty="0"/>
              <a:t>due</a:t>
            </a:r>
            <a:r>
              <a:rPr dirty="0"/>
              <a:t> </a:t>
            </a:r>
            <a:r>
              <a:rPr dirty="0" err="1"/>
              <a:t>modelli</a:t>
            </a:r>
            <a:r>
              <a:rPr dirty="0"/>
              <a:t> di </a:t>
            </a:r>
            <a:r>
              <a:rPr dirty="0" err="1"/>
              <a:t>maggiore</a:t>
            </a:r>
            <a:r>
              <a:rPr dirty="0"/>
              <a:t> </a:t>
            </a:r>
            <a:r>
              <a:rPr dirty="0" err="1"/>
              <a:t>complessità</a:t>
            </a:r>
            <a:r>
              <a:rPr dirty="0"/>
              <a:t> (</a:t>
            </a:r>
            <a:r>
              <a:rPr dirty="0" err="1"/>
              <a:t>regressione</a:t>
            </a:r>
            <a:r>
              <a:rPr dirty="0"/>
              <a:t> </a:t>
            </a:r>
            <a:r>
              <a:rPr dirty="0" err="1"/>
              <a:t>lineare</a:t>
            </a:r>
            <a:r>
              <a:rPr dirty="0"/>
              <a:t> e </a:t>
            </a:r>
            <a:r>
              <a:rPr dirty="0" err="1"/>
              <a:t>logistica</a:t>
            </a:r>
            <a:r>
              <a:rPr dirty="0"/>
              <a:t>) </a:t>
            </a:r>
            <a:r>
              <a:rPr dirty="0" err="1"/>
              <a:t>abbiano</a:t>
            </a:r>
            <a:r>
              <a:rPr dirty="0"/>
              <a:t> </a:t>
            </a:r>
            <a:r>
              <a:rPr dirty="0" err="1"/>
              <a:t>riportato</a:t>
            </a:r>
            <a:r>
              <a:rPr dirty="0"/>
              <a:t> </a:t>
            </a:r>
            <a:r>
              <a:rPr dirty="0" err="1"/>
              <a:t>risultati</a:t>
            </a:r>
            <a:r>
              <a:rPr dirty="0"/>
              <a:t> </a:t>
            </a:r>
            <a:r>
              <a:rPr dirty="0" err="1"/>
              <a:t>interessanti</a:t>
            </a:r>
            <a:r>
              <a:rPr dirty="0"/>
              <a:t>, </a:t>
            </a:r>
            <a:r>
              <a:rPr dirty="0" err="1"/>
              <a:t>anche</a:t>
            </a:r>
            <a:r>
              <a:rPr dirty="0"/>
              <a:t> se per </a:t>
            </a:r>
            <a:r>
              <a:rPr dirty="0" err="1"/>
              <a:t>alcuni</a:t>
            </a:r>
            <a:r>
              <a:rPr dirty="0"/>
              <a:t> </a:t>
            </a:r>
            <a:r>
              <a:rPr dirty="0" err="1"/>
              <a:t>aspetti</a:t>
            </a:r>
            <a:r>
              <a:rPr dirty="0"/>
              <a:t> </a:t>
            </a:r>
            <a:r>
              <a:rPr dirty="0" err="1"/>
              <a:t>essi</a:t>
            </a:r>
            <a:r>
              <a:rPr dirty="0"/>
              <a:t> </a:t>
            </a:r>
            <a:r>
              <a:rPr dirty="0" err="1"/>
              <a:t>siano</a:t>
            </a:r>
            <a:r>
              <a:rPr dirty="0"/>
              <a:t> </a:t>
            </a:r>
            <a:r>
              <a:rPr dirty="0" err="1"/>
              <a:t>difficilmente</a:t>
            </a:r>
            <a:r>
              <a:rPr dirty="0"/>
              <a:t> </a:t>
            </a:r>
            <a:r>
              <a:rPr dirty="0" err="1"/>
              <a:t>interpretabili</a:t>
            </a:r>
            <a:r>
              <a:rPr dirty="0"/>
              <a:t>. In primo </a:t>
            </a:r>
            <a:r>
              <a:rPr dirty="0" err="1"/>
              <a:t>luogo</a:t>
            </a:r>
            <a:r>
              <a:rPr dirty="0"/>
              <a:t> </a:t>
            </a:r>
            <a:r>
              <a:rPr dirty="0" err="1"/>
              <a:t>anche</a:t>
            </a:r>
            <a:r>
              <a:rPr dirty="0"/>
              <a:t> </a:t>
            </a:r>
            <a:r>
              <a:rPr dirty="0" err="1"/>
              <a:t>queste</a:t>
            </a:r>
            <a:r>
              <a:rPr dirty="0"/>
              <a:t> </a:t>
            </a:r>
            <a:r>
              <a:rPr dirty="0" err="1"/>
              <a:t>analisi</a:t>
            </a:r>
            <a:r>
              <a:rPr dirty="0"/>
              <a:t> </a:t>
            </a:r>
            <a:r>
              <a:rPr dirty="0" err="1"/>
              <a:t>hanno</a:t>
            </a:r>
            <a:r>
              <a:rPr dirty="0"/>
              <a:t> </a:t>
            </a:r>
            <a:r>
              <a:rPr dirty="0" err="1"/>
              <a:t>dimostrato</a:t>
            </a:r>
            <a:r>
              <a:rPr dirty="0"/>
              <a:t> il forte </a:t>
            </a:r>
            <a:r>
              <a:rPr dirty="0" err="1"/>
              <a:t>legame</a:t>
            </a:r>
            <a:r>
              <a:rPr dirty="0"/>
              <a:t> con la </a:t>
            </a:r>
            <a:r>
              <a:rPr dirty="0" err="1"/>
              <a:t>quantità</a:t>
            </a:r>
            <a:r>
              <a:rPr dirty="0"/>
              <a:t> di </a:t>
            </a:r>
            <a:r>
              <a:rPr dirty="0" err="1"/>
              <a:t>viaggi</a:t>
            </a:r>
            <a:r>
              <a:rPr dirty="0"/>
              <a:t> </a:t>
            </a:r>
            <a:r>
              <a:rPr dirty="0" err="1"/>
              <a:t>effettuati</a:t>
            </a:r>
            <a:r>
              <a:rPr dirty="0"/>
              <a:t> dal </a:t>
            </a:r>
            <a:r>
              <a:rPr dirty="0" err="1"/>
              <a:t>rispondente</a:t>
            </a:r>
            <a:r>
              <a:rPr dirty="0"/>
              <a:t>: </a:t>
            </a:r>
            <a:r>
              <a:rPr dirty="0" err="1"/>
              <a:t>sia</a:t>
            </a:r>
            <a:r>
              <a:rPr dirty="0"/>
              <a:t> la </a:t>
            </a:r>
            <a:r>
              <a:rPr dirty="0" err="1"/>
              <a:t>disponibilità</a:t>
            </a:r>
            <a:r>
              <a:rPr dirty="0"/>
              <a:t> a </a:t>
            </a:r>
            <a:r>
              <a:rPr dirty="0" err="1"/>
              <a:t>provare</a:t>
            </a:r>
            <a:r>
              <a:rPr dirty="0"/>
              <a:t> la </a:t>
            </a:r>
            <a:r>
              <a:rPr dirty="0" err="1"/>
              <a:t>struttura</a:t>
            </a:r>
            <a:r>
              <a:rPr dirty="0"/>
              <a:t> </a:t>
            </a:r>
            <a:r>
              <a:rPr dirty="0" err="1"/>
              <a:t>che</a:t>
            </a:r>
            <a:r>
              <a:rPr dirty="0"/>
              <a:t> il budget ad </a:t>
            </a:r>
            <a:r>
              <a:rPr dirty="0" err="1"/>
              <a:t>essa</a:t>
            </a:r>
            <a:r>
              <a:rPr dirty="0"/>
              <a:t> </a:t>
            </a:r>
            <a:r>
              <a:rPr dirty="0" err="1"/>
              <a:t>riservato</a:t>
            </a:r>
            <a:r>
              <a:rPr dirty="0"/>
              <a:t> </a:t>
            </a:r>
            <a:r>
              <a:rPr dirty="0" err="1"/>
              <a:t>sono</a:t>
            </a:r>
            <a:r>
              <a:rPr dirty="0"/>
              <a:t> fortemente </a:t>
            </a:r>
            <a:r>
              <a:rPr dirty="0" err="1"/>
              <a:t>influenzati</a:t>
            </a:r>
            <a:r>
              <a:rPr dirty="0"/>
              <a:t> </a:t>
            </a:r>
            <a:r>
              <a:rPr dirty="0" err="1"/>
              <a:t>positivamente</a:t>
            </a:r>
            <a:r>
              <a:rPr dirty="0"/>
              <a:t> da </a:t>
            </a:r>
            <a:r>
              <a:rPr dirty="0" err="1"/>
              <a:t>questa</a:t>
            </a:r>
            <a:r>
              <a:rPr dirty="0"/>
              <a:t> </a:t>
            </a:r>
            <a:r>
              <a:rPr dirty="0" err="1"/>
              <a:t>variabile</a:t>
            </a:r>
            <a:r>
              <a:rPr dirty="0"/>
              <a:t>. In secondo </a:t>
            </a:r>
            <a:r>
              <a:rPr dirty="0" err="1"/>
              <a:t>luogo</a:t>
            </a:r>
            <a:r>
              <a:rPr dirty="0"/>
              <a:t> </a:t>
            </a:r>
            <a:r>
              <a:rPr dirty="0" err="1"/>
              <a:t>invece</a:t>
            </a:r>
            <a:r>
              <a:rPr dirty="0"/>
              <a:t> </a:t>
            </a:r>
            <a:r>
              <a:rPr dirty="0" err="1"/>
              <a:t>si</a:t>
            </a:r>
            <a:r>
              <a:rPr dirty="0"/>
              <a:t> è </a:t>
            </a:r>
            <a:r>
              <a:rPr dirty="0" err="1"/>
              <a:t>osservato</a:t>
            </a:r>
            <a:r>
              <a:rPr dirty="0"/>
              <a:t> come </a:t>
            </a:r>
            <a:r>
              <a:rPr dirty="0" err="1"/>
              <a:t>sarà</a:t>
            </a:r>
            <a:r>
              <a:rPr dirty="0"/>
              <a:t> </a:t>
            </a:r>
            <a:r>
              <a:rPr dirty="0" err="1"/>
              <a:t>doveroso</a:t>
            </a:r>
            <a:r>
              <a:rPr dirty="0"/>
              <a:t> </a:t>
            </a:r>
            <a:r>
              <a:rPr dirty="0" err="1"/>
              <a:t>presentare</a:t>
            </a:r>
            <a:r>
              <a:rPr dirty="0"/>
              <a:t> </a:t>
            </a:r>
            <a:r>
              <a:rPr dirty="0" err="1"/>
              <a:t>nei</a:t>
            </a:r>
            <a:r>
              <a:rPr dirty="0"/>
              <a:t> </a:t>
            </a:r>
            <a:r>
              <a:rPr dirty="0" err="1"/>
              <a:t>propri</a:t>
            </a:r>
            <a:r>
              <a:rPr dirty="0"/>
              <a:t> </a:t>
            </a:r>
            <a:r>
              <a:rPr dirty="0" err="1"/>
              <a:t>pacchetti</a:t>
            </a:r>
            <a:r>
              <a:rPr dirty="0"/>
              <a:t> le </a:t>
            </a:r>
            <a:r>
              <a:rPr dirty="0" err="1"/>
              <a:t>formule</a:t>
            </a:r>
            <a:r>
              <a:rPr dirty="0"/>
              <a:t> </a:t>
            </a:r>
            <a:r>
              <a:rPr dirty="0" err="1"/>
              <a:t>meno</a:t>
            </a:r>
            <a:r>
              <a:rPr dirty="0"/>
              <a:t> hard </a:t>
            </a:r>
            <a:r>
              <a:rPr dirty="0" err="1"/>
              <a:t>possibile</a:t>
            </a:r>
            <a:r>
              <a:rPr dirty="0"/>
              <a:t> di </a:t>
            </a:r>
            <a:r>
              <a:rPr lang="it-IT" dirty="0"/>
              <a:t>C</a:t>
            </a:r>
            <a:r>
              <a:rPr dirty="0" err="1"/>
              <a:t>apsule</a:t>
            </a:r>
            <a:r>
              <a:rPr dirty="0"/>
              <a:t> </a:t>
            </a:r>
            <a:r>
              <a:rPr lang="it-IT" dirty="0"/>
              <a:t>H</a:t>
            </a:r>
            <a:r>
              <a:rPr dirty="0" err="1"/>
              <a:t>otel</a:t>
            </a:r>
            <a:r>
              <a:rPr dirty="0"/>
              <a:t>: </a:t>
            </a:r>
            <a:r>
              <a:rPr dirty="0" err="1"/>
              <a:t>sia</a:t>
            </a:r>
            <a:r>
              <a:rPr dirty="0"/>
              <a:t> la </a:t>
            </a:r>
            <a:r>
              <a:rPr dirty="0" err="1"/>
              <a:t>disponibilità</a:t>
            </a:r>
            <a:r>
              <a:rPr dirty="0"/>
              <a:t> </a:t>
            </a:r>
            <a:r>
              <a:rPr dirty="0" err="1"/>
              <a:t>che</a:t>
            </a:r>
            <a:r>
              <a:rPr dirty="0"/>
              <a:t> il budget </a:t>
            </a:r>
            <a:r>
              <a:rPr dirty="0" err="1"/>
              <a:t>dei</a:t>
            </a:r>
            <a:r>
              <a:rPr dirty="0"/>
              <a:t> </a:t>
            </a:r>
            <a:r>
              <a:rPr dirty="0" err="1"/>
              <a:t>rispondenti</a:t>
            </a:r>
            <a:r>
              <a:rPr dirty="0"/>
              <a:t> </a:t>
            </a:r>
            <a:r>
              <a:rPr dirty="0" err="1"/>
              <a:t>sono</a:t>
            </a:r>
            <a:r>
              <a:rPr dirty="0"/>
              <a:t> </a:t>
            </a:r>
            <a:r>
              <a:rPr dirty="0" err="1"/>
              <a:t>negativamente</a:t>
            </a:r>
            <a:r>
              <a:rPr dirty="0"/>
              <a:t> </a:t>
            </a:r>
            <a:r>
              <a:rPr dirty="0" err="1"/>
              <a:t>relazionati</a:t>
            </a:r>
            <a:r>
              <a:rPr dirty="0"/>
              <a:t> </a:t>
            </a:r>
            <a:r>
              <a:rPr dirty="0" err="1"/>
              <a:t>sia</a:t>
            </a:r>
            <a:r>
              <a:rPr dirty="0"/>
              <a:t> ai </a:t>
            </a:r>
            <a:r>
              <a:rPr dirty="0" err="1"/>
              <a:t>punti</a:t>
            </a:r>
            <a:r>
              <a:rPr dirty="0"/>
              <a:t> </a:t>
            </a:r>
            <a:r>
              <a:rPr dirty="0" err="1"/>
              <a:t>classicamente</a:t>
            </a:r>
            <a:r>
              <a:rPr dirty="0"/>
              <a:t> </a:t>
            </a:r>
            <a:r>
              <a:rPr dirty="0" err="1"/>
              <a:t>forti</a:t>
            </a:r>
            <a:r>
              <a:rPr dirty="0"/>
              <a:t> </a:t>
            </a:r>
            <a:r>
              <a:rPr dirty="0" err="1"/>
              <a:t>che</a:t>
            </a:r>
            <a:r>
              <a:rPr dirty="0"/>
              <a:t> </a:t>
            </a:r>
            <a:r>
              <a:rPr dirty="0" err="1"/>
              <a:t>deboli</a:t>
            </a:r>
            <a:r>
              <a:rPr dirty="0"/>
              <a:t> </a:t>
            </a:r>
            <a:r>
              <a:rPr dirty="0" err="1"/>
              <a:t>della</a:t>
            </a:r>
            <a:r>
              <a:rPr dirty="0"/>
              <a:t> </a:t>
            </a:r>
            <a:r>
              <a:rPr dirty="0" err="1"/>
              <a:t>struttura</a:t>
            </a:r>
            <a:r>
              <a:rPr dirty="0"/>
              <a:t>.  </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Titolo 1"/>
          <p:cNvSpPr txBox="1">
            <a:spLocks noGrp="1"/>
          </p:cNvSpPr>
          <p:nvPr>
            <p:ph type="title"/>
          </p:nvPr>
        </p:nvSpPr>
        <p:spPr>
          <a:xfrm>
            <a:off x="-124523" y="565984"/>
            <a:ext cx="12441046" cy="1231108"/>
          </a:xfrm>
          <a:prstGeom prst="rect">
            <a:avLst/>
          </a:prstGeom>
          <a:effectLst>
            <a:outerShdw blurRad="50800" dist="38100" dir="2700000" algn="tl" rotWithShape="0">
              <a:prstClr val="black">
                <a:alpha val="40000"/>
              </a:prstClr>
            </a:outerShdw>
          </a:effectLst>
        </p:spPr>
        <p:txBody>
          <a:bodyPr>
            <a:noAutofit/>
          </a:bodyPr>
          <a:lstStyle>
            <a:lvl1pPr defTabSz="667512">
              <a:defRPr sz="4161">
                <a:latin typeface="Amasis MT Pro Black"/>
                <a:ea typeface="Amasis MT Pro Black"/>
                <a:cs typeface="Amasis MT Pro Black"/>
                <a:sym typeface="Amasis MT Pro Black"/>
              </a:defRPr>
            </a:lvl1pPr>
          </a:lstStyle>
          <a:p>
            <a:r>
              <a:rPr sz="5700" dirty="0"/>
              <a:t>3.2) ANALISI DI CORRELAZIONE LINEARE (1/5)</a:t>
            </a:r>
          </a:p>
        </p:txBody>
      </p:sp>
      <p:sp>
        <p:nvSpPr>
          <p:cNvPr id="513" name="CasellaDiTesto 2"/>
          <p:cNvSpPr txBox="1"/>
          <p:nvPr/>
        </p:nvSpPr>
        <p:spPr>
          <a:xfrm>
            <a:off x="373525" y="1931166"/>
            <a:ext cx="11444950" cy="701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defRPr sz="2000">
                <a:latin typeface="ABeeZee"/>
                <a:ea typeface="ABeeZee"/>
                <a:cs typeface="ABeeZee"/>
                <a:sym typeface="ABeeZee"/>
              </a:defRPr>
            </a:pPr>
            <a:r>
              <a:rPr dirty="0" err="1"/>
              <a:t>Successivamente</a:t>
            </a:r>
            <a:r>
              <a:rPr dirty="0"/>
              <a:t> </a:t>
            </a:r>
            <a:r>
              <a:rPr dirty="0" err="1"/>
              <a:t>sono</a:t>
            </a:r>
            <a:r>
              <a:rPr dirty="0"/>
              <a:t> state </a:t>
            </a:r>
            <a:r>
              <a:rPr dirty="0" err="1"/>
              <a:t>analizzate</a:t>
            </a:r>
            <a:r>
              <a:rPr dirty="0"/>
              <a:t> due </a:t>
            </a:r>
            <a:r>
              <a:rPr dirty="0" err="1"/>
              <a:t>coppie</a:t>
            </a:r>
            <a:r>
              <a:rPr dirty="0"/>
              <a:t> di</a:t>
            </a:r>
            <a:r>
              <a:rPr b="1" dirty="0"/>
              <a:t> </a:t>
            </a:r>
            <a:r>
              <a:rPr b="1" dirty="0" err="1"/>
              <a:t>variabili</a:t>
            </a:r>
            <a:r>
              <a:rPr b="1" dirty="0"/>
              <a:t> quantitative</a:t>
            </a:r>
            <a:r>
              <a:rPr dirty="0"/>
              <a:t>, per </a:t>
            </a:r>
            <a:r>
              <a:rPr dirty="0" err="1"/>
              <a:t>analizzarne</a:t>
            </a:r>
            <a:r>
              <a:rPr dirty="0"/>
              <a:t> </a:t>
            </a:r>
            <a:r>
              <a:rPr dirty="0" err="1"/>
              <a:t>l’eventuale</a:t>
            </a:r>
            <a:r>
              <a:rPr dirty="0"/>
              <a:t> </a:t>
            </a:r>
            <a:r>
              <a:rPr b="1" dirty="0" err="1"/>
              <a:t>correlazione</a:t>
            </a:r>
            <a:r>
              <a:rPr b="1" dirty="0"/>
              <a:t> </a:t>
            </a:r>
            <a:r>
              <a:rPr b="1" dirty="0" err="1"/>
              <a:t>lineare</a:t>
            </a:r>
            <a:r>
              <a:rPr dirty="0"/>
              <a:t>.</a:t>
            </a:r>
          </a:p>
        </p:txBody>
      </p:sp>
      <p:sp>
        <p:nvSpPr>
          <p:cNvPr id="514" name="CasellaDiTesto 15"/>
          <p:cNvSpPr txBox="1"/>
          <p:nvPr/>
        </p:nvSpPr>
        <p:spPr>
          <a:xfrm>
            <a:off x="2120259" y="3192521"/>
            <a:ext cx="2737971" cy="574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600" b="1">
                <a:latin typeface="Arial Nova Cond"/>
                <a:ea typeface="Arial Nova Cond"/>
                <a:cs typeface="Arial Nova Cond"/>
                <a:sym typeface="Arial Nova Cond"/>
              </a:defRPr>
            </a:lvl1pPr>
          </a:lstStyle>
          <a:p>
            <a:r>
              <a:t>X e Y due variabili quantitative</a:t>
            </a:r>
          </a:p>
        </p:txBody>
      </p:sp>
      <p:sp>
        <p:nvSpPr>
          <p:cNvPr id="515" name="CasellaDiTesto 16"/>
          <p:cNvSpPr txBox="1"/>
          <p:nvPr/>
        </p:nvSpPr>
        <p:spPr>
          <a:xfrm>
            <a:off x="3292833" y="3701050"/>
            <a:ext cx="943648" cy="574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600" b="1">
                <a:latin typeface="Arial Nova Cond"/>
                <a:ea typeface="Arial Nova Cond"/>
                <a:cs typeface="Arial Nova Cond"/>
                <a:sym typeface="Arial Nova Cond"/>
              </a:defRPr>
            </a:lvl1pPr>
          </a:lstStyle>
          <a:p>
            <a:r>
              <a:t>IPOTESI:</a:t>
            </a:r>
          </a:p>
        </p:txBody>
      </p:sp>
      <p:sp>
        <p:nvSpPr>
          <p:cNvPr id="516" name="CasellaDiTesto 17"/>
          <p:cNvSpPr txBox="1"/>
          <p:nvPr/>
        </p:nvSpPr>
        <p:spPr>
          <a:xfrm>
            <a:off x="4282199" y="3608246"/>
            <a:ext cx="3979069" cy="593091"/>
          </a:xfrm>
          <a:prstGeom prst="rect">
            <a:avLst/>
          </a:prstGeom>
          <a:ln w="19050">
            <a:solidFill>
              <a:srgbClr val="000000"/>
            </a:solidFill>
          </a:ln>
          <a:effectLst>
            <a:glow rad="228600">
              <a:schemeClr val="accent3">
                <a:satMod val="175000"/>
                <a:alpha val="40000"/>
              </a:schemeClr>
            </a:glo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600">
                <a:latin typeface="Arial Nova Cond"/>
                <a:ea typeface="Arial Nova Cond"/>
                <a:cs typeface="Arial Nova Cond"/>
                <a:sym typeface="Arial Nova Cond"/>
              </a:defRPr>
            </a:pPr>
            <a:r>
              <a:rPr dirty="0"/>
              <a:t>H0: X e Y </a:t>
            </a:r>
            <a:r>
              <a:rPr dirty="0" err="1"/>
              <a:t>sono</a:t>
            </a:r>
            <a:r>
              <a:rPr dirty="0"/>
              <a:t> </a:t>
            </a:r>
            <a:r>
              <a:rPr dirty="0" err="1"/>
              <a:t>linearmente</a:t>
            </a:r>
            <a:r>
              <a:rPr dirty="0"/>
              <a:t> </a:t>
            </a:r>
            <a:r>
              <a:rPr dirty="0" err="1"/>
              <a:t>indipendenti</a:t>
            </a:r>
            <a:endParaRPr sz="1400" dirty="0">
              <a:latin typeface="Arial"/>
              <a:ea typeface="Arial"/>
              <a:cs typeface="Arial"/>
              <a:sym typeface="Arial"/>
            </a:endParaRPr>
          </a:p>
          <a:p>
            <a:pPr>
              <a:defRPr sz="1600">
                <a:latin typeface="Arial Nova Cond"/>
                <a:ea typeface="Arial Nova Cond"/>
                <a:cs typeface="Arial Nova Cond"/>
                <a:sym typeface="Arial Nova Cond"/>
              </a:defRPr>
            </a:pPr>
            <a:r>
              <a:rPr dirty="0"/>
              <a:t>H1: X e Y </a:t>
            </a:r>
            <a:r>
              <a:rPr dirty="0" err="1"/>
              <a:t>sono</a:t>
            </a:r>
            <a:r>
              <a:rPr dirty="0"/>
              <a:t> </a:t>
            </a:r>
            <a:r>
              <a:rPr dirty="0" err="1"/>
              <a:t>linearmente</a:t>
            </a:r>
            <a:r>
              <a:rPr dirty="0"/>
              <a:t> </a:t>
            </a:r>
            <a:r>
              <a:rPr dirty="0" err="1"/>
              <a:t>dipendenti</a:t>
            </a:r>
            <a:endParaRPr dirty="0"/>
          </a:p>
        </p:txBody>
      </p:sp>
      <p:sp>
        <p:nvSpPr>
          <p:cNvPr id="517" name="CasellaDiTesto 18"/>
          <p:cNvSpPr txBox="1"/>
          <p:nvPr/>
        </p:nvSpPr>
        <p:spPr>
          <a:xfrm>
            <a:off x="2581030" y="4305915"/>
            <a:ext cx="1655449" cy="574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600" b="1">
                <a:latin typeface="Arial Nova Cond"/>
                <a:ea typeface="Arial Nova Cond"/>
                <a:cs typeface="Arial Nova Cond"/>
                <a:sym typeface="Arial Nova Cond"/>
              </a:defRPr>
            </a:lvl1pPr>
          </a:lstStyle>
          <a:p>
            <a:r>
              <a:t>STATISTICA TEST:</a:t>
            </a:r>
          </a:p>
        </p:txBody>
      </p:sp>
      <p:sp>
        <p:nvSpPr>
          <p:cNvPr id="518" name="CasellaDiTesto 19"/>
          <p:cNvSpPr txBox="1"/>
          <p:nvPr/>
        </p:nvSpPr>
        <p:spPr>
          <a:xfrm>
            <a:off x="4282199" y="4373298"/>
            <a:ext cx="2514601" cy="351791"/>
          </a:xfrm>
          <a:prstGeom prst="rect">
            <a:avLst/>
          </a:prstGeom>
          <a:ln w="19050">
            <a:solidFill>
              <a:srgbClr val="000000"/>
            </a:solidFill>
          </a:ln>
          <a:effectLst>
            <a:glow rad="228600">
              <a:schemeClr val="accent3">
                <a:satMod val="175000"/>
                <a:alpha val="40000"/>
              </a:schemeClr>
            </a:glo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600">
                <a:latin typeface="Arial Nova Cond"/>
                <a:ea typeface="Arial Nova Cond"/>
                <a:cs typeface="Arial Nova Cond"/>
                <a:sym typeface="Arial Nova Cond"/>
              </a:defRPr>
            </a:lvl1pPr>
          </a:lstStyle>
          <a:p>
            <a:r>
              <a:t>Statistica t di Student</a:t>
            </a:r>
          </a:p>
        </p:txBody>
      </p:sp>
      <p:sp>
        <p:nvSpPr>
          <p:cNvPr id="519" name="CasellaDiTesto 20"/>
          <p:cNvSpPr txBox="1"/>
          <p:nvPr/>
        </p:nvSpPr>
        <p:spPr>
          <a:xfrm>
            <a:off x="2185551" y="4942501"/>
            <a:ext cx="2050930" cy="574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600" b="1">
                <a:latin typeface="Arial Nova Cond"/>
                <a:ea typeface="Arial Nova Cond"/>
                <a:cs typeface="Arial Nova Cond"/>
                <a:sym typeface="Arial Nova Cond"/>
              </a:defRPr>
            </a:lvl1pPr>
          </a:lstStyle>
          <a:p>
            <a:r>
              <a:t>REGOLA DI DECISIONE:</a:t>
            </a:r>
          </a:p>
        </p:txBody>
      </p:sp>
      <p:sp>
        <p:nvSpPr>
          <p:cNvPr id="520" name="CasellaDiTesto 21"/>
          <p:cNvSpPr txBox="1"/>
          <p:nvPr/>
        </p:nvSpPr>
        <p:spPr>
          <a:xfrm>
            <a:off x="4282199" y="4892130"/>
            <a:ext cx="5900737" cy="1075691"/>
          </a:xfrm>
          <a:prstGeom prst="rect">
            <a:avLst/>
          </a:prstGeom>
          <a:ln w="19050">
            <a:solidFill>
              <a:srgbClr val="000000"/>
            </a:solidFill>
          </a:ln>
          <a:effectLst>
            <a:glow rad="228600">
              <a:schemeClr val="accent3">
                <a:satMod val="175000"/>
                <a:alpha val="40000"/>
              </a:schemeClr>
            </a:glo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600">
                <a:latin typeface="Arial Nova Cond"/>
                <a:ea typeface="Arial Nova Cond"/>
                <a:cs typeface="Arial Nova Cond"/>
                <a:sym typeface="Arial Nova Cond"/>
              </a:defRPr>
            </a:pPr>
            <a:r>
              <a:t>Se p-value &lt; α </a:t>
            </a:r>
            <a:r>
              <a:rPr>
                <a:latin typeface="Wingdings"/>
                <a:ea typeface="Wingdings"/>
                <a:cs typeface="Wingdings"/>
                <a:sym typeface="Wingdings"/>
              </a:rPr>
              <a:t> </a:t>
            </a:r>
            <a:r>
              <a:t>rifiuto H0</a:t>
            </a:r>
            <a:r>
              <a:rPr>
                <a:latin typeface="Wingdings"/>
                <a:ea typeface="Wingdings"/>
                <a:cs typeface="Wingdings"/>
                <a:sym typeface="Wingdings"/>
              </a:rPr>
              <a:t> </a:t>
            </a:r>
            <a:r>
              <a:t>X e Y sono linearmente dipendenti</a:t>
            </a:r>
            <a:endParaRPr sz="1400">
              <a:latin typeface="Arial"/>
              <a:ea typeface="Arial"/>
              <a:cs typeface="Arial"/>
              <a:sym typeface="Arial"/>
            </a:endParaRPr>
          </a:p>
          <a:p>
            <a:pPr>
              <a:defRPr sz="1600">
                <a:latin typeface="Arial Nova Cond"/>
                <a:ea typeface="Arial Nova Cond"/>
                <a:cs typeface="Arial Nova Cond"/>
                <a:sym typeface="Arial Nova Cond"/>
              </a:defRPr>
            </a:pPr>
            <a:r>
              <a:t>Se p-value ≥ α</a:t>
            </a:r>
            <a:r>
              <a:rPr>
                <a:latin typeface="Wingdings"/>
                <a:ea typeface="Wingdings"/>
                <a:cs typeface="Wingdings"/>
                <a:sym typeface="Wingdings"/>
              </a:rPr>
              <a:t>  </a:t>
            </a:r>
            <a:r>
              <a:t>accetto H0</a:t>
            </a:r>
            <a:r>
              <a:rPr>
                <a:latin typeface="Wingdings"/>
                <a:ea typeface="Wingdings"/>
                <a:cs typeface="Wingdings"/>
                <a:sym typeface="Wingdings"/>
              </a:rPr>
              <a:t> </a:t>
            </a:r>
            <a:r>
              <a:t>X e Y sono linearmente indipendenti</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Titolo 1"/>
          <p:cNvSpPr txBox="1">
            <a:spLocks noGrp="1"/>
          </p:cNvSpPr>
          <p:nvPr>
            <p:ph type="title"/>
          </p:nvPr>
        </p:nvSpPr>
        <p:spPr>
          <a:xfrm>
            <a:off x="-104734" y="565200"/>
            <a:ext cx="12392026" cy="1231108"/>
          </a:xfrm>
          <a:prstGeom prst="rect">
            <a:avLst/>
          </a:prstGeom>
          <a:effectLst>
            <a:outerShdw blurRad="50800" dist="38100" dir="2700000" algn="tl" rotWithShape="0">
              <a:prstClr val="black">
                <a:alpha val="40000"/>
              </a:prstClr>
            </a:outerShdw>
          </a:effectLst>
        </p:spPr>
        <p:txBody>
          <a:bodyPr>
            <a:noAutofit/>
          </a:bodyPr>
          <a:lstStyle>
            <a:lvl1pPr defTabSz="694944">
              <a:defRPr sz="4332">
                <a:latin typeface="Amasis MT Pro Black"/>
                <a:ea typeface="Amasis MT Pro Black"/>
                <a:cs typeface="Amasis MT Pro Black"/>
                <a:sym typeface="Amasis MT Pro Black"/>
              </a:defRPr>
            </a:lvl1pPr>
          </a:lstStyle>
          <a:p>
            <a:r>
              <a:rPr sz="5700" dirty="0"/>
              <a:t>3.2) ANALISI DI CORRELAZIONE LINEARE (2/5)</a:t>
            </a:r>
          </a:p>
        </p:txBody>
      </p:sp>
      <p:sp>
        <p:nvSpPr>
          <p:cNvPr id="523" name="CasellaDiTesto 2"/>
          <p:cNvSpPr txBox="1"/>
          <p:nvPr/>
        </p:nvSpPr>
        <p:spPr>
          <a:xfrm>
            <a:off x="443136" y="1734570"/>
            <a:ext cx="5495706" cy="3749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defRPr sz="2000">
                <a:latin typeface="ABeeZee"/>
                <a:ea typeface="ABeeZee"/>
                <a:cs typeface="ABeeZee"/>
                <a:sym typeface="ABeeZee"/>
              </a:defRPr>
            </a:pPr>
            <a:r>
              <a:rPr dirty="0"/>
              <a:t>La prima </a:t>
            </a:r>
            <a:r>
              <a:rPr dirty="0" err="1"/>
              <a:t>coppia</a:t>
            </a:r>
            <a:r>
              <a:rPr dirty="0"/>
              <a:t> di </a:t>
            </a:r>
            <a:r>
              <a:rPr b="1" dirty="0" err="1"/>
              <a:t>variabili</a:t>
            </a:r>
            <a:r>
              <a:rPr b="1" dirty="0"/>
              <a:t> quantitative </a:t>
            </a:r>
            <a:r>
              <a:rPr dirty="0" err="1"/>
              <a:t>oggetto</a:t>
            </a:r>
            <a:r>
              <a:rPr dirty="0"/>
              <a:t> di studio è </a:t>
            </a:r>
            <a:r>
              <a:rPr dirty="0" err="1"/>
              <a:t>costituita</a:t>
            </a:r>
            <a:r>
              <a:rPr dirty="0"/>
              <a:t> </a:t>
            </a:r>
            <a:r>
              <a:rPr dirty="0" err="1"/>
              <a:t>dalle</a:t>
            </a:r>
            <a:r>
              <a:rPr dirty="0"/>
              <a:t> </a:t>
            </a:r>
            <a:r>
              <a:rPr dirty="0" err="1"/>
              <a:t>variabili</a:t>
            </a:r>
            <a:r>
              <a:rPr dirty="0"/>
              <a:t> “</a:t>
            </a:r>
            <a:r>
              <a:rPr dirty="0" err="1"/>
              <a:t>quantità</a:t>
            </a:r>
            <a:r>
              <a:rPr dirty="0"/>
              <a:t> di </a:t>
            </a:r>
            <a:r>
              <a:rPr dirty="0" err="1"/>
              <a:t>impegno</a:t>
            </a:r>
            <a:r>
              <a:rPr dirty="0"/>
              <a:t> </a:t>
            </a:r>
            <a:r>
              <a:rPr dirty="0" err="1"/>
              <a:t>messa</a:t>
            </a:r>
            <a:r>
              <a:rPr dirty="0"/>
              <a:t> </a:t>
            </a:r>
            <a:r>
              <a:rPr dirty="0" err="1"/>
              <a:t>nell’organizzazione</a:t>
            </a:r>
            <a:r>
              <a:rPr dirty="0"/>
              <a:t> </a:t>
            </a:r>
            <a:r>
              <a:rPr dirty="0" err="1"/>
              <a:t>dei</a:t>
            </a:r>
            <a:r>
              <a:rPr dirty="0"/>
              <a:t> </a:t>
            </a:r>
            <a:r>
              <a:rPr dirty="0" err="1"/>
              <a:t>viaggi</a:t>
            </a:r>
            <a:r>
              <a:rPr dirty="0"/>
              <a:t>” e “</a:t>
            </a:r>
            <a:r>
              <a:rPr dirty="0" err="1"/>
              <a:t>importanza</a:t>
            </a:r>
            <a:r>
              <a:rPr dirty="0"/>
              <a:t> del </a:t>
            </a:r>
            <a:r>
              <a:rPr dirty="0" err="1"/>
              <a:t>prezzo</a:t>
            </a:r>
            <a:r>
              <a:rPr dirty="0"/>
              <a:t> </a:t>
            </a:r>
            <a:r>
              <a:rPr dirty="0" err="1"/>
              <a:t>nella</a:t>
            </a:r>
            <a:r>
              <a:rPr dirty="0"/>
              <a:t> </a:t>
            </a:r>
            <a:r>
              <a:rPr dirty="0" err="1"/>
              <a:t>scelta</a:t>
            </a:r>
            <a:r>
              <a:rPr dirty="0"/>
              <a:t> </a:t>
            </a:r>
            <a:r>
              <a:rPr dirty="0" err="1"/>
              <a:t>dell’alloggio</a:t>
            </a:r>
            <a:r>
              <a:rPr dirty="0"/>
              <a:t>”. La </a:t>
            </a:r>
            <a:r>
              <a:rPr dirty="0" err="1"/>
              <a:t>logica</a:t>
            </a:r>
            <a:r>
              <a:rPr dirty="0"/>
              <a:t> </a:t>
            </a:r>
            <a:r>
              <a:rPr dirty="0" err="1"/>
              <a:t>alla</a:t>
            </a:r>
            <a:r>
              <a:rPr dirty="0"/>
              <a:t> base di </a:t>
            </a:r>
            <a:r>
              <a:rPr dirty="0" err="1"/>
              <a:t>questa</a:t>
            </a:r>
            <a:r>
              <a:rPr dirty="0"/>
              <a:t> </a:t>
            </a:r>
            <a:r>
              <a:rPr dirty="0" err="1"/>
              <a:t>analisi</a:t>
            </a:r>
            <a:r>
              <a:rPr dirty="0"/>
              <a:t> è </a:t>
            </a:r>
            <a:r>
              <a:rPr dirty="0" err="1"/>
              <a:t>che</a:t>
            </a:r>
            <a:r>
              <a:rPr dirty="0"/>
              <a:t>, in </a:t>
            </a:r>
            <a:r>
              <a:rPr dirty="0" err="1"/>
              <a:t>caso</a:t>
            </a:r>
            <a:r>
              <a:rPr dirty="0"/>
              <a:t> di </a:t>
            </a:r>
            <a:r>
              <a:rPr dirty="0" err="1"/>
              <a:t>correlazione</a:t>
            </a:r>
            <a:r>
              <a:rPr dirty="0"/>
              <a:t> </a:t>
            </a:r>
            <a:r>
              <a:rPr dirty="0" err="1"/>
              <a:t>positiva</a:t>
            </a:r>
            <a:r>
              <a:rPr dirty="0"/>
              <a:t>,  una </a:t>
            </a:r>
            <a:r>
              <a:rPr dirty="0" err="1"/>
              <a:t>soluzione</a:t>
            </a:r>
            <a:r>
              <a:rPr dirty="0"/>
              <a:t> </a:t>
            </a:r>
            <a:r>
              <a:rPr dirty="0" err="1"/>
              <a:t>economica</a:t>
            </a:r>
            <a:r>
              <a:rPr dirty="0"/>
              <a:t> come </a:t>
            </a:r>
            <a:r>
              <a:rPr dirty="0" err="1"/>
              <a:t>i</a:t>
            </a:r>
            <a:r>
              <a:rPr dirty="0"/>
              <a:t> Capsule Hotel </a:t>
            </a:r>
            <a:r>
              <a:rPr dirty="0" err="1"/>
              <a:t>sarebbe</a:t>
            </a:r>
            <a:r>
              <a:rPr dirty="0"/>
              <a:t> </a:t>
            </a:r>
            <a:r>
              <a:rPr dirty="0" err="1"/>
              <a:t>ottimale</a:t>
            </a:r>
            <a:r>
              <a:rPr dirty="0"/>
              <a:t> per chi </a:t>
            </a:r>
            <a:r>
              <a:rPr dirty="0" err="1"/>
              <a:t>usufruisce</a:t>
            </a:r>
            <a:r>
              <a:rPr dirty="0"/>
              <a:t> </a:t>
            </a:r>
            <a:r>
              <a:rPr dirty="0" err="1"/>
              <a:t>delle</a:t>
            </a:r>
            <a:r>
              <a:rPr dirty="0"/>
              <a:t> </a:t>
            </a:r>
            <a:r>
              <a:rPr dirty="0" err="1"/>
              <a:t>agenzie</a:t>
            </a:r>
            <a:r>
              <a:rPr dirty="0"/>
              <a:t> di </a:t>
            </a:r>
            <a:r>
              <a:rPr dirty="0" err="1"/>
              <a:t>viaggio</a:t>
            </a:r>
            <a:r>
              <a:rPr dirty="0"/>
              <a:t> (</a:t>
            </a:r>
            <a:r>
              <a:rPr dirty="0" err="1"/>
              <a:t>generalmente</a:t>
            </a:r>
            <a:r>
              <a:rPr dirty="0"/>
              <a:t> </a:t>
            </a:r>
            <a:r>
              <a:rPr dirty="0" err="1"/>
              <a:t>scelte</a:t>
            </a:r>
            <a:r>
              <a:rPr dirty="0"/>
              <a:t> da </a:t>
            </a:r>
            <a:r>
              <a:rPr dirty="0" err="1"/>
              <a:t>persone</a:t>
            </a:r>
            <a:r>
              <a:rPr dirty="0"/>
              <a:t> </a:t>
            </a:r>
            <a:r>
              <a:rPr dirty="0" err="1"/>
              <a:t>che</a:t>
            </a:r>
            <a:r>
              <a:rPr dirty="0"/>
              <a:t> </a:t>
            </a:r>
            <a:r>
              <a:rPr dirty="0" err="1"/>
              <a:t>mettono</a:t>
            </a:r>
            <a:r>
              <a:rPr dirty="0"/>
              <a:t> molto interesse </a:t>
            </a:r>
            <a:r>
              <a:rPr dirty="0" err="1"/>
              <a:t>nell’organizzazione</a:t>
            </a:r>
            <a:r>
              <a:rPr dirty="0"/>
              <a:t> di un </a:t>
            </a:r>
            <a:r>
              <a:rPr dirty="0" err="1"/>
              <a:t>viaggio</a:t>
            </a:r>
            <a:r>
              <a:rPr dirty="0"/>
              <a:t> e di </a:t>
            </a:r>
            <a:r>
              <a:rPr dirty="0" err="1"/>
              <a:t>conseguenza</a:t>
            </a:r>
            <a:r>
              <a:rPr dirty="0"/>
              <a:t> </a:t>
            </a:r>
            <a:r>
              <a:rPr dirty="0" err="1"/>
              <a:t>si</a:t>
            </a:r>
            <a:r>
              <a:rPr dirty="0"/>
              <a:t> </a:t>
            </a:r>
            <a:r>
              <a:rPr dirty="0" err="1"/>
              <a:t>affidano</a:t>
            </a:r>
            <a:r>
              <a:rPr dirty="0"/>
              <a:t> a </a:t>
            </a:r>
            <a:r>
              <a:rPr dirty="0" err="1"/>
              <a:t>professionisti</a:t>
            </a:r>
            <a:r>
              <a:rPr dirty="0"/>
              <a:t>.) </a:t>
            </a:r>
          </a:p>
        </p:txBody>
      </p:sp>
      <p:pic>
        <p:nvPicPr>
          <p:cNvPr id="524" name="Picture 2" descr="Picture 2"/>
          <p:cNvPicPr>
            <a:picLocks noChangeAspect="1"/>
          </p:cNvPicPr>
          <p:nvPr/>
        </p:nvPicPr>
        <p:blipFill>
          <a:blip r:embed="rId2"/>
          <a:stretch>
            <a:fillRect/>
          </a:stretch>
        </p:blipFill>
        <p:spPr>
          <a:xfrm>
            <a:off x="6464904" y="1814878"/>
            <a:ext cx="5185323" cy="4658402"/>
          </a:xfrm>
          <a:prstGeom prst="rect">
            <a:avLst/>
          </a:prstGeom>
          <a:ln w="25400">
            <a:solidFill>
              <a:srgbClr val="000000"/>
            </a:solidFill>
          </a:ln>
        </p:spPr>
      </p:pic>
      <p:sp>
        <p:nvSpPr>
          <p:cNvPr id="525" name="CasellaDiTesto 6"/>
          <p:cNvSpPr txBox="1"/>
          <p:nvPr/>
        </p:nvSpPr>
        <p:spPr>
          <a:xfrm>
            <a:off x="443136" y="5123540"/>
            <a:ext cx="5506562" cy="1310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defRPr sz="2000">
                <a:latin typeface="ABeeZee"/>
                <a:ea typeface="ABeeZee"/>
                <a:cs typeface="ABeeZee"/>
                <a:sym typeface="ABeeZee"/>
              </a:defRPr>
            </a:pPr>
            <a:r>
              <a:rPr dirty="0"/>
              <a:t>Lo </a:t>
            </a:r>
            <a:r>
              <a:rPr b="1" dirty="0"/>
              <a:t>scatter plot</a:t>
            </a:r>
            <a:r>
              <a:rPr dirty="0"/>
              <a:t> </a:t>
            </a:r>
            <a:r>
              <a:rPr dirty="0" err="1"/>
              <a:t>mostra</a:t>
            </a:r>
            <a:r>
              <a:rPr dirty="0"/>
              <a:t> un </a:t>
            </a:r>
            <a:r>
              <a:rPr dirty="0" err="1"/>
              <a:t>evidente</a:t>
            </a:r>
            <a:r>
              <a:rPr dirty="0"/>
              <a:t> </a:t>
            </a:r>
            <a:r>
              <a:rPr dirty="0" err="1"/>
              <a:t>correlazione</a:t>
            </a:r>
            <a:r>
              <a:rPr dirty="0"/>
              <a:t> </a:t>
            </a:r>
            <a:r>
              <a:rPr dirty="0" err="1"/>
              <a:t>positiva</a:t>
            </a:r>
            <a:r>
              <a:rPr dirty="0"/>
              <a:t> </a:t>
            </a:r>
            <a:r>
              <a:rPr dirty="0" err="1"/>
              <a:t>tra</a:t>
            </a:r>
            <a:r>
              <a:rPr dirty="0"/>
              <a:t> le due </a:t>
            </a:r>
            <a:r>
              <a:rPr dirty="0" err="1"/>
              <a:t>variabili</a:t>
            </a:r>
            <a:r>
              <a:rPr dirty="0"/>
              <a:t>. </a:t>
            </a:r>
            <a:r>
              <a:rPr dirty="0" err="1"/>
              <a:t>L’analisi</a:t>
            </a:r>
            <a:r>
              <a:rPr dirty="0"/>
              <a:t> è </a:t>
            </a:r>
            <a:r>
              <a:rPr dirty="0" err="1"/>
              <a:t>stata</a:t>
            </a:r>
            <a:r>
              <a:rPr dirty="0"/>
              <a:t> poi </a:t>
            </a:r>
            <a:r>
              <a:rPr dirty="0" err="1"/>
              <a:t>proseguita</a:t>
            </a:r>
            <a:r>
              <a:rPr dirty="0"/>
              <a:t> e </a:t>
            </a:r>
            <a:r>
              <a:rPr dirty="0" err="1"/>
              <a:t>ampliata</a:t>
            </a:r>
            <a:r>
              <a:rPr dirty="0"/>
              <a:t> </a:t>
            </a:r>
            <a:r>
              <a:rPr dirty="0" err="1"/>
              <a:t>attraverso</a:t>
            </a:r>
            <a:r>
              <a:rPr dirty="0"/>
              <a:t> lo </a:t>
            </a:r>
            <a:r>
              <a:rPr dirty="0" err="1"/>
              <a:t>svolgimento</a:t>
            </a:r>
            <a:r>
              <a:rPr dirty="0"/>
              <a:t> di un t-test.</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Titolo 1"/>
          <p:cNvSpPr txBox="1">
            <a:spLocks noGrp="1"/>
          </p:cNvSpPr>
          <p:nvPr>
            <p:ph type="title"/>
          </p:nvPr>
        </p:nvSpPr>
        <p:spPr>
          <a:xfrm>
            <a:off x="54761" y="565200"/>
            <a:ext cx="12078897" cy="1231108"/>
          </a:xfrm>
          <a:prstGeom prst="rect">
            <a:avLst/>
          </a:prstGeom>
          <a:effectLst>
            <a:outerShdw blurRad="50800" dist="38100" dir="2700000" algn="tl" rotWithShape="0">
              <a:prstClr val="black">
                <a:alpha val="40000"/>
              </a:prstClr>
            </a:outerShdw>
          </a:effectLst>
        </p:spPr>
        <p:txBody>
          <a:bodyPr>
            <a:noAutofit/>
          </a:bodyPr>
          <a:lstStyle>
            <a:lvl1pPr defTabSz="667512">
              <a:defRPr sz="4161">
                <a:latin typeface="Amasis MT Pro Black"/>
                <a:ea typeface="Amasis MT Pro Black"/>
                <a:cs typeface="Amasis MT Pro Black"/>
                <a:sym typeface="Amasis MT Pro Black"/>
              </a:defRPr>
            </a:lvl1pPr>
          </a:lstStyle>
          <a:p>
            <a:r>
              <a:rPr sz="5700" dirty="0"/>
              <a:t>3.2) ANALISI DI CORRELAZIONE LINEARE (3/5)</a:t>
            </a:r>
          </a:p>
        </p:txBody>
      </p:sp>
      <p:sp>
        <p:nvSpPr>
          <p:cNvPr id="528" name="CasellaDiTesto 2"/>
          <p:cNvSpPr txBox="1"/>
          <p:nvPr/>
        </p:nvSpPr>
        <p:spPr>
          <a:xfrm>
            <a:off x="401133" y="1811766"/>
            <a:ext cx="5986965" cy="2225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defRPr sz="2000">
                <a:latin typeface="ABeeZee"/>
                <a:ea typeface="ABeeZee"/>
                <a:cs typeface="ABeeZee"/>
                <a:sym typeface="ABeeZee"/>
              </a:defRPr>
            </a:pPr>
            <a:r>
              <a:t>La statistica test ha un valore molto alto  e di conseguenza il p-value è molto inferiore a α (0.05). Dunque l’ipotesi H0, secondo cui le due variabili sono linearmente indipendenti, è da rifiutare. L’</a:t>
            </a:r>
            <a:r>
              <a:rPr b="1"/>
              <a:t>indice di correlazione di Pearson </a:t>
            </a:r>
            <a:r>
              <a:t>è pari a 0.33. E’ superiore al valore soglia di 0.2 ed è presente una forte correlazione (positiva).</a:t>
            </a:r>
          </a:p>
        </p:txBody>
      </p:sp>
      <p:sp>
        <p:nvSpPr>
          <p:cNvPr id="529" name="CasellaDiTesto 6"/>
          <p:cNvSpPr txBox="1"/>
          <p:nvPr/>
        </p:nvSpPr>
        <p:spPr>
          <a:xfrm>
            <a:off x="401133" y="4058535"/>
            <a:ext cx="5986966" cy="3444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defRPr sz="2000">
                <a:latin typeface="ABeeZee"/>
                <a:ea typeface="ABeeZee"/>
                <a:cs typeface="ABeeZee"/>
                <a:sym typeface="ABeeZee"/>
              </a:defRPr>
            </a:pPr>
            <a:r>
              <a:t>Questi risultati comportano delle importanti implicazioni a livello di business: coloro che mettono molto impegno nell’organizzazione dei propri viaggi (soggetti che quindi generalmente potrebbero affidarsi ad agenzie di viaggio) ricercano soluzioni ricercate ma economiche. Di conseguenza offrire loro un pacchetto conveniente come quello che comprende il soggiorno in un Capsule Hotel potrebbe essere una soluzione ottimale.</a:t>
            </a:r>
            <a:br/>
            <a:br/>
            <a:endParaRPr/>
          </a:p>
        </p:txBody>
      </p:sp>
      <p:pic>
        <p:nvPicPr>
          <p:cNvPr id="530" name="Picture 2" descr="Picture 2"/>
          <p:cNvPicPr>
            <a:picLocks noChangeAspect="1"/>
          </p:cNvPicPr>
          <p:nvPr/>
        </p:nvPicPr>
        <p:blipFill>
          <a:blip r:embed="rId2"/>
          <a:srcRect r="1920" b="5660"/>
          <a:stretch>
            <a:fillRect/>
          </a:stretch>
        </p:blipFill>
        <p:spPr>
          <a:xfrm>
            <a:off x="6704214" y="2938154"/>
            <a:ext cx="5373487" cy="2552994"/>
          </a:xfrm>
          <a:prstGeom prst="rect">
            <a:avLst/>
          </a:prstGeom>
          <a:ln w="25400">
            <a:solidFill>
              <a:srgbClr val="000000"/>
            </a:solidFill>
          </a:ln>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Titolo 1"/>
          <p:cNvSpPr txBox="1">
            <a:spLocks noGrp="1"/>
          </p:cNvSpPr>
          <p:nvPr>
            <p:ph type="title"/>
          </p:nvPr>
        </p:nvSpPr>
        <p:spPr>
          <a:xfrm>
            <a:off x="16129" y="565200"/>
            <a:ext cx="12154605" cy="1231108"/>
          </a:xfrm>
          <a:prstGeom prst="rect">
            <a:avLst/>
          </a:prstGeom>
          <a:effectLst>
            <a:outerShdw blurRad="50800" dist="38100" dir="2700000" algn="tl" rotWithShape="0">
              <a:prstClr val="black">
                <a:alpha val="40000"/>
              </a:prstClr>
            </a:outerShdw>
          </a:effectLst>
        </p:spPr>
        <p:txBody>
          <a:bodyPr>
            <a:noAutofit/>
          </a:bodyPr>
          <a:lstStyle>
            <a:lvl1pPr defTabSz="667512">
              <a:defRPr sz="4161">
                <a:latin typeface="Amasis MT Pro Black"/>
                <a:ea typeface="Amasis MT Pro Black"/>
                <a:cs typeface="Amasis MT Pro Black"/>
                <a:sym typeface="Amasis MT Pro Black"/>
              </a:defRPr>
            </a:lvl1pPr>
          </a:lstStyle>
          <a:p>
            <a:r>
              <a:rPr sz="5700" dirty="0"/>
              <a:t>3.2) ANALISI DI CORRELAZIONE LINEARE (4/5)</a:t>
            </a:r>
          </a:p>
        </p:txBody>
      </p:sp>
      <p:sp>
        <p:nvSpPr>
          <p:cNvPr id="533" name="CasellaDiTesto 2"/>
          <p:cNvSpPr txBox="1"/>
          <p:nvPr/>
        </p:nvSpPr>
        <p:spPr>
          <a:xfrm>
            <a:off x="554575" y="2333836"/>
            <a:ext cx="5495706" cy="3749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defRPr sz="2000">
                <a:latin typeface="ABeeZee"/>
                <a:ea typeface="ABeeZee"/>
                <a:cs typeface="ABeeZee"/>
                <a:sym typeface="ABeeZee"/>
              </a:defRPr>
            </a:pPr>
            <a:r>
              <a:t>Ci siamo poi interrogati sulla possibilità di arricchire l’offerta dell’agenzia con un’ulteriore proposta, in questo caso di fascia </a:t>
            </a:r>
            <a:r>
              <a:rPr b="1"/>
              <a:t>premium</a:t>
            </a:r>
            <a:r>
              <a:t>. Il pacchetto premium, sempre incentrato sul soggiorno in Capsule Hotel (prezzo medio-basso) va però ad offrire un’offerta che viene arricchita con servizi extra inclusi nell’alloggio. Dati i risultati precedenti questa soluzione sarebbe pensata soprattutto per i viaggiatori più assidui. E’ stata quindi trovata un’interessante correlazione tra “spesa per l’alloggio in un capsule hotel” e “numero di viaggi annui”. </a:t>
            </a:r>
          </a:p>
        </p:txBody>
      </p:sp>
      <p:pic>
        <p:nvPicPr>
          <p:cNvPr id="534" name="Picture 2" descr="Picture 2"/>
          <p:cNvPicPr>
            <a:picLocks noChangeAspect="1"/>
          </p:cNvPicPr>
          <p:nvPr/>
        </p:nvPicPr>
        <p:blipFill>
          <a:blip r:embed="rId2"/>
          <a:stretch>
            <a:fillRect/>
          </a:stretch>
        </p:blipFill>
        <p:spPr>
          <a:xfrm>
            <a:off x="6791394" y="2233667"/>
            <a:ext cx="4926884" cy="4163402"/>
          </a:xfrm>
          <a:prstGeom prst="rect">
            <a:avLst/>
          </a:prstGeom>
          <a:ln w="25400">
            <a:solidFill>
              <a:srgbClr val="000000"/>
            </a:solidFill>
          </a:ln>
        </p:spPr>
      </p:pic>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 name="Titolo 1"/>
          <p:cNvSpPr txBox="1">
            <a:spLocks noGrp="1"/>
          </p:cNvSpPr>
          <p:nvPr>
            <p:ph type="title"/>
          </p:nvPr>
        </p:nvSpPr>
        <p:spPr>
          <a:xfrm>
            <a:off x="76027" y="565200"/>
            <a:ext cx="12039805" cy="1231108"/>
          </a:xfrm>
          <a:prstGeom prst="rect">
            <a:avLst/>
          </a:prstGeom>
          <a:effectLst>
            <a:outerShdw blurRad="50800" dist="38100" dir="2700000" algn="tl" rotWithShape="0">
              <a:prstClr val="black">
                <a:alpha val="40000"/>
              </a:prstClr>
            </a:outerShdw>
          </a:effectLst>
        </p:spPr>
        <p:txBody>
          <a:bodyPr>
            <a:noAutofit/>
          </a:bodyPr>
          <a:lstStyle>
            <a:lvl1pPr defTabSz="676655">
              <a:defRPr sz="4218">
                <a:latin typeface="Amasis MT Pro Black"/>
                <a:ea typeface="Amasis MT Pro Black"/>
                <a:cs typeface="Amasis MT Pro Black"/>
                <a:sym typeface="Amasis MT Pro Black"/>
              </a:defRPr>
            </a:lvl1pPr>
          </a:lstStyle>
          <a:p>
            <a:r>
              <a:rPr sz="5700" dirty="0"/>
              <a:t>3.2) ANALISI DI CORRELAZIONE LINEARE (5/5)</a:t>
            </a:r>
          </a:p>
        </p:txBody>
      </p:sp>
      <p:sp>
        <p:nvSpPr>
          <p:cNvPr id="537" name="CasellaDiTesto 2"/>
          <p:cNvSpPr txBox="1"/>
          <p:nvPr/>
        </p:nvSpPr>
        <p:spPr>
          <a:xfrm>
            <a:off x="830725" y="1791276"/>
            <a:ext cx="10530549" cy="1310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defRPr sz="2000">
                <a:latin typeface="ABeeZee"/>
                <a:ea typeface="ABeeZee"/>
                <a:cs typeface="ABeeZee"/>
                <a:sym typeface="ABeeZee"/>
              </a:defRPr>
            </a:pPr>
            <a:r>
              <a:rPr dirty="0"/>
              <a:t>La </a:t>
            </a:r>
            <a:r>
              <a:rPr dirty="0" err="1"/>
              <a:t>statistica</a:t>
            </a:r>
            <a:r>
              <a:rPr dirty="0"/>
              <a:t> test ha un </a:t>
            </a:r>
            <a:r>
              <a:rPr dirty="0" err="1"/>
              <a:t>valore</a:t>
            </a:r>
            <a:r>
              <a:rPr dirty="0"/>
              <a:t> molto alto  e </a:t>
            </a:r>
            <a:r>
              <a:rPr dirty="0" err="1"/>
              <a:t>quindi</a:t>
            </a:r>
            <a:r>
              <a:rPr dirty="0"/>
              <a:t> il p-value è molto </a:t>
            </a:r>
            <a:r>
              <a:rPr dirty="0" err="1"/>
              <a:t>inferiore</a:t>
            </a:r>
            <a:r>
              <a:rPr dirty="0"/>
              <a:t> a α (0.05). </a:t>
            </a:r>
            <a:r>
              <a:rPr dirty="0" err="1"/>
              <a:t>Anche</a:t>
            </a:r>
            <a:r>
              <a:rPr dirty="0"/>
              <a:t> in </a:t>
            </a:r>
            <a:r>
              <a:rPr dirty="0" err="1"/>
              <a:t>questo</a:t>
            </a:r>
            <a:r>
              <a:rPr dirty="0"/>
              <a:t> </a:t>
            </a:r>
            <a:r>
              <a:rPr dirty="0" err="1"/>
              <a:t>caso</a:t>
            </a:r>
            <a:r>
              <a:rPr dirty="0"/>
              <a:t> </a:t>
            </a:r>
            <a:r>
              <a:rPr dirty="0" err="1"/>
              <a:t>l’ipotesi</a:t>
            </a:r>
            <a:r>
              <a:rPr dirty="0"/>
              <a:t> </a:t>
            </a:r>
            <a:r>
              <a:rPr dirty="0" err="1"/>
              <a:t>nulla</a:t>
            </a:r>
            <a:r>
              <a:rPr dirty="0"/>
              <a:t> H0 di </a:t>
            </a:r>
            <a:r>
              <a:rPr dirty="0" err="1"/>
              <a:t>indipendenza</a:t>
            </a:r>
            <a:r>
              <a:rPr dirty="0"/>
              <a:t> </a:t>
            </a:r>
            <a:r>
              <a:rPr dirty="0" err="1"/>
              <a:t>lineare</a:t>
            </a:r>
            <a:r>
              <a:rPr dirty="0"/>
              <a:t> è da </a:t>
            </a:r>
            <a:r>
              <a:rPr dirty="0" err="1"/>
              <a:t>rifiutare</a:t>
            </a:r>
            <a:r>
              <a:rPr dirty="0"/>
              <a:t>. </a:t>
            </a:r>
            <a:r>
              <a:rPr dirty="0" err="1"/>
              <a:t>L’</a:t>
            </a:r>
            <a:r>
              <a:rPr b="1" dirty="0" err="1"/>
              <a:t>indice</a:t>
            </a:r>
            <a:r>
              <a:rPr b="1" dirty="0"/>
              <a:t> di </a:t>
            </a:r>
            <a:r>
              <a:rPr b="1" dirty="0" err="1"/>
              <a:t>correlazione</a:t>
            </a:r>
            <a:r>
              <a:rPr b="1" dirty="0"/>
              <a:t> di Pearson </a:t>
            </a:r>
            <a:r>
              <a:rPr dirty="0"/>
              <a:t>è </a:t>
            </a:r>
            <a:r>
              <a:rPr dirty="0" err="1"/>
              <a:t>pari</a:t>
            </a:r>
            <a:r>
              <a:rPr dirty="0"/>
              <a:t> a 0.27. Il </a:t>
            </a:r>
            <a:r>
              <a:rPr dirty="0" err="1"/>
              <a:t>valore</a:t>
            </a:r>
            <a:r>
              <a:rPr dirty="0"/>
              <a:t> è’ </a:t>
            </a:r>
            <a:r>
              <a:rPr dirty="0" err="1"/>
              <a:t>superiore</a:t>
            </a:r>
            <a:r>
              <a:rPr dirty="0"/>
              <a:t> a 0.2 ed è </a:t>
            </a:r>
            <a:r>
              <a:rPr dirty="0" err="1"/>
              <a:t>presente</a:t>
            </a:r>
            <a:r>
              <a:rPr dirty="0"/>
              <a:t> una forte </a:t>
            </a:r>
            <a:r>
              <a:rPr dirty="0" err="1"/>
              <a:t>correlazione</a:t>
            </a:r>
            <a:r>
              <a:rPr dirty="0"/>
              <a:t> (</a:t>
            </a:r>
            <a:r>
              <a:rPr dirty="0" err="1"/>
              <a:t>positiva</a:t>
            </a:r>
            <a:r>
              <a:rPr dirty="0"/>
              <a:t>).</a:t>
            </a:r>
          </a:p>
        </p:txBody>
      </p:sp>
      <p:sp>
        <p:nvSpPr>
          <p:cNvPr id="538" name="CasellaDiTesto 6"/>
          <p:cNvSpPr txBox="1"/>
          <p:nvPr/>
        </p:nvSpPr>
        <p:spPr>
          <a:xfrm>
            <a:off x="926418" y="5293727"/>
            <a:ext cx="10530550" cy="1310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000">
                <a:latin typeface="ABeeZee"/>
                <a:ea typeface="ABeeZee"/>
                <a:cs typeface="ABeeZee"/>
                <a:sym typeface="ABeeZee"/>
              </a:defRPr>
            </a:pPr>
            <a:r>
              <a:rPr dirty="0"/>
              <a:t>Il </a:t>
            </a:r>
            <a:r>
              <a:rPr dirty="0" err="1"/>
              <a:t>risultato</a:t>
            </a:r>
            <a:r>
              <a:rPr dirty="0"/>
              <a:t> di </a:t>
            </a:r>
            <a:r>
              <a:rPr dirty="0" err="1"/>
              <a:t>questa</a:t>
            </a:r>
            <a:r>
              <a:rPr dirty="0"/>
              <a:t> </a:t>
            </a:r>
            <a:r>
              <a:rPr dirty="0" err="1"/>
              <a:t>analisi</a:t>
            </a:r>
            <a:r>
              <a:rPr dirty="0"/>
              <a:t> </a:t>
            </a:r>
            <a:r>
              <a:rPr dirty="0" err="1"/>
              <a:t>andrà</a:t>
            </a:r>
            <a:r>
              <a:rPr dirty="0"/>
              <a:t> a </a:t>
            </a:r>
            <a:r>
              <a:rPr dirty="0" err="1"/>
              <a:t>combinarsi</a:t>
            </a:r>
            <a:r>
              <a:rPr dirty="0"/>
              <a:t> con </a:t>
            </a:r>
            <a:r>
              <a:rPr dirty="0" err="1"/>
              <a:t>quello</a:t>
            </a:r>
            <a:r>
              <a:rPr dirty="0"/>
              <a:t> </a:t>
            </a:r>
            <a:r>
              <a:rPr dirty="0" err="1"/>
              <a:t>della</a:t>
            </a:r>
            <a:r>
              <a:rPr dirty="0"/>
              <a:t> </a:t>
            </a:r>
            <a:r>
              <a:rPr dirty="0" err="1"/>
              <a:t>prossima</a:t>
            </a:r>
            <a:r>
              <a:rPr dirty="0"/>
              <a:t>. </a:t>
            </a:r>
            <a:r>
              <a:rPr dirty="0" err="1"/>
              <a:t>Quest’ultima</a:t>
            </a:r>
            <a:r>
              <a:rPr dirty="0"/>
              <a:t>, </a:t>
            </a:r>
            <a:r>
              <a:rPr dirty="0" err="1"/>
              <a:t>analizzando</a:t>
            </a:r>
            <a:r>
              <a:rPr dirty="0"/>
              <a:t> quale </a:t>
            </a:r>
            <a:r>
              <a:rPr dirty="0" err="1"/>
              <a:t>sia</a:t>
            </a:r>
            <a:r>
              <a:rPr dirty="0"/>
              <a:t> il </a:t>
            </a:r>
            <a:r>
              <a:rPr dirty="0" err="1"/>
              <a:t>segmento</a:t>
            </a:r>
            <a:r>
              <a:rPr dirty="0"/>
              <a:t> di </a:t>
            </a:r>
            <a:r>
              <a:rPr dirty="0" err="1"/>
              <a:t>clienti</a:t>
            </a:r>
            <a:r>
              <a:rPr dirty="0"/>
              <a:t> </a:t>
            </a:r>
            <a:r>
              <a:rPr dirty="0" err="1"/>
              <a:t>che</a:t>
            </a:r>
            <a:r>
              <a:rPr dirty="0"/>
              <a:t> </a:t>
            </a:r>
            <a:r>
              <a:rPr dirty="0" err="1"/>
              <a:t>tende</a:t>
            </a:r>
            <a:r>
              <a:rPr dirty="0"/>
              <a:t> a </a:t>
            </a:r>
            <a:r>
              <a:rPr dirty="0" err="1"/>
              <a:t>viaggiare</a:t>
            </a:r>
            <a:r>
              <a:rPr dirty="0"/>
              <a:t> </a:t>
            </a:r>
            <a:r>
              <a:rPr dirty="0" err="1"/>
              <a:t>più</a:t>
            </a:r>
            <a:r>
              <a:rPr dirty="0"/>
              <a:t> volte </a:t>
            </a:r>
            <a:r>
              <a:rPr dirty="0" err="1"/>
              <a:t>all’anno</a:t>
            </a:r>
            <a:r>
              <a:rPr dirty="0"/>
              <a:t>, </a:t>
            </a:r>
            <a:r>
              <a:rPr dirty="0" err="1"/>
              <a:t>risponderà</a:t>
            </a:r>
            <a:r>
              <a:rPr dirty="0"/>
              <a:t> </a:t>
            </a:r>
            <a:r>
              <a:rPr dirty="0" err="1"/>
              <a:t>alla</a:t>
            </a:r>
            <a:r>
              <a:rPr dirty="0"/>
              <a:t> </a:t>
            </a:r>
            <a:r>
              <a:rPr dirty="0" err="1"/>
              <a:t>domanda</a:t>
            </a:r>
            <a:r>
              <a:rPr dirty="0"/>
              <a:t>: “</a:t>
            </a:r>
            <a:r>
              <a:rPr b="1" dirty="0"/>
              <a:t>a chi </a:t>
            </a:r>
            <a:r>
              <a:rPr b="1" dirty="0" err="1"/>
              <a:t>proporre</a:t>
            </a:r>
            <a:r>
              <a:rPr b="1" dirty="0"/>
              <a:t> </a:t>
            </a:r>
            <a:r>
              <a:rPr b="1" dirty="0" err="1"/>
              <a:t>questi</a:t>
            </a:r>
            <a:r>
              <a:rPr b="1" dirty="0"/>
              <a:t> </a:t>
            </a:r>
            <a:r>
              <a:rPr b="1" dirty="0" err="1"/>
              <a:t>pacchetti</a:t>
            </a:r>
            <a:r>
              <a:rPr b="1" dirty="0"/>
              <a:t> premium?</a:t>
            </a:r>
            <a:r>
              <a:rPr dirty="0"/>
              <a:t>”.</a:t>
            </a:r>
            <a:br>
              <a:rPr dirty="0"/>
            </a:br>
            <a:endParaRPr dirty="0"/>
          </a:p>
        </p:txBody>
      </p:sp>
      <p:pic>
        <p:nvPicPr>
          <p:cNvPr id="539" name="Picture 2" descr="Picture 2"/>
          <p:cNvPicPr>
            <a:picLocks noChangeAspect="1"/>
          </p:cNvPicPr>
          <p:nvPr/>
        </p:nvPicPr>
        <p:blipFill>
          <a:blip r:embed="rId2"/>
          <a:srcRect r="42520" b="5909"/>
          <a:stretch>
            <a:fillRect/>
          </a:stretch>
        </p:blipFill>
        <p:spPr>
          <a:xfrm>
            <a:off x="3327286" y="3096885"/>
            <a:ext cx="5213777" cy="2070275"/>
          </a:xfrm>
          <a:prstGeom prst="rect">
            <a:avLst/>
          </a:prstGeom>
          <a:ln w="25400">
            <a:solidFill>
              <a:srgbClr val="000000"/>
            </a:solidFill>
          </a:ln>
        </p:spPr>
      </p:pic>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Titolo 1"/>
          <p:cNvSpPr txBox="1">
            <a:spLocks noGrp="1"/>
          </p:cNvSpPr>
          <p:nvPr>
            <p:ph type="title"/>
          </p:nvPr>
        </p:nvSpPr>
        <p:spPr>
          <a:xfrm>
            <a:off x="180622" y="-301706"/>
            <a:ext cx="11728299" cy="1231109"/>
          </a:xfrm>
          <a:prstGeom prst="rect">
            <a:avLst/>
          </a:prstGeom>
          <a:effectLst>
            <a:outerShdw blurRad="50800" dist="38100" dir="2700000" algn="tl" rotWithShape="0">
              <a:prstClr val="black">
                <a:alpha val="40000"/>
              </a:prstClr>
            </a:outerShdw>
          </a:effectLst>
        </p:spPr>
        <p:txBody>
          <a:bodyPr/>
          <a:lstStyle>
            <a:lvl1pPr>
              <a:defRPr sz="5800">
                <a:latin typeface="Amasis MT Pro Black"/>
                <a:ea typeface="Amasis MT Pro Black"/>
                <a:cs typeface="Amasis MT Pro Black"/>
                <a:sym typeface="Amasis MT Pro Black"/>
              </a:defRPr>
            </a:lvl1pPr>
          </a:lstStyle>
          <a:p>
            <a:r>
              <a:rPr dirty="0"/>
              <a:t>3.3) ANALISI DI ANOVA (1/3)</a:t>
            </a:r>
          </a:p>
        </p:txBody>
      </p:sp>
      <p:sp>
        <p:nvSpPr>
          <p:cNvPr id="542" name="CasellaDiTesto 2"/>
          <p:cNvSpPr txBox="1"/>
          <p:nvPr/>
        </p:nvSpPr>
        <p:spPr>
          <a:xfrm>
            <a:off x="779496" y="1713953"/>
            <a:ext cx="10530549" cy="19082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defRPr>
                <a:latin typeface="+mn-lt"/>
                <a:ea typeface="+mn-ea"/>
                <a:cs typeface="+mn-cs"/>
                <a:sym typeface="Calibri"/>
              </a:defRPr>
            </a:pPr>
            <a:r>
              <a:rPr sz="2000" dirty="0" err="1">
                <a:latin typeface="ABeeZee"/>
              </a:rPr>
              <a:t>Infine</a:t>
            </a:r>
            <a:r>
              <a:rPr sz="2000" dirty="0">
                <a:latin typeface="ABeeZee"/>
              </a:rPr>
              <a:t> </a:t>
            </a:r>
            <a:r>
              <a:rPr sz="2000" dirty="0" err="1">
                <a:latin typeface="ABeeZee"/>
              </a:rPr>
              <a:t>sono</a:t>
            </a:r>
            <a:r>
              <a:rPr sz="2000" dirty="0">
                <a:latin typeface="ABeeZee"/>
              </a:rPr>
              <a:t> state prese due </a:t>
            </a:r>
            <a:r>
              <a:rPr sz="2000" dirty="0" err="1">
                <a:latin typeface="ABeeZee"/>
              </a:rPr>
              <a:t>ulteriori</a:t>
            </a:r>
            <a:r>
              <a:rPr sz="2000" dirty="0">
                <a:latin typeface="ABeeZee"/>
              </a:rPr>
              <a:t> </a:t>
            </a:r>
            <a:r>
              <a:rPr sz="2000" dirty="0" err="1">
                <a:latin typeface="ABeeZee"/>
              </a:rPr>
              <a:t>variabili</a:t>
            </a:r>
            <a:r>
              <a:rPr sz="2000" dirty="0">
                <a:latin typeface="ABeeZee"/>
              </a:rPr>
              <a:t>, </a:t>
            </a:r>
            <a:r>
              <a:rPr sz="2000" b="1" dirty="0">
                <a:latin typeface="ABeeZee"/>
              </a:rPr>
              <a:t>una </a:t>
            </a:r>
            <a:r>
              <a:rPr sz="2000" b="1" dirty="0" err="1">
                <a:latin typeface="ABeeZee"/>
              </a:rPr>
              <a:t>qualitativa</a:t>
            </a:r>
            <a:r>
              <a:rPr sz="2000" b="1" dirty="0">
                <a:latin typeface="ABeeZee"/>
              </a:rPr>
              <a:t> e una </a:t>
            </a:r>
            <a:r>
              <a:rPr sz="2000" b="1" dirty="0" err="1">
                <a:latin typeface="ABeeZee"/>
              </a:rPr>
              <a:t>quantitativa</a:t>
            </a:r>
            <a:r>
              <a:rPr sz="2000" dirty="0">
                <a:latin typeface="ABeeZee"/>
              </a:rPr>
              <a:t>, ed è </a:t>
            </a:r>
            <a:r>
              <a:rPr sz="2000" dirty="0" err="1">
                <a:latin typeface="ABeeZee"/>
              </a:rPr>
              <a:t>stata</a:t>
            </a:r>
            <a:r>
              <a:rPr sz="2000" dirty="0">
                <a:latin typeface="ABeeZee"/>
              </a:rPr>
              <a:t> </a:t>
            </a:r>
            <a:r>
              <a:rPr sz="2000" dirty="0" err="1">
                <a:latin typeface="ABeeZee"/>
              </a:rPr>
              <a:t>effettuata</a:t>
            </a:r>
            <a:r>
              <a:rPr sz="2000" dirty="0">
                <a:latin typeface="ABeeZee"/>
              </a:rPr>
              <a:t> </a:t>
            </a:r>
            <a:r>
              <a:rPr sz="2000" dirty="0" err="1">
                <a:latin typeface="ABeeZee"/>
              </a:rPr>
              <a:t>un’</a:t>
            </a:r>
            <a:r>
              <a:rPr sz="2000" b="1" dirty="0" err="1">
                <a:latin typeface="ABeeZee"/>
              </a:rPr>
              <a:t>analisi</a:t>
            </a:r>
            <a:r>
              <a:rPr sz="2000" b="1" dirty="0">
                <a:latin typeface="ABeeZee"/>
              </a:rPr>
              <a:t> </a:t>
            </a:r>
            <a:r>
              <a:rPr sz="2000" b="1" dirty="0" err="1">
                <a:latin typeface="ABeeZee"/>
              </a:rPr>
              <a:t>dell’indipendenza</a:t>
            </a:r>
            <a:r>
              <a:rPr sz="2000" b="1" dirty="0">
                <a:latin typeface="ABeeZee"/>
              </a:rPr>
              <a:t> in media</a:t>
            </a:r>
            <a:r>
              <a:rPr sz="2000" dirty="0">
                <a:latin typeface="ABeeZee"/>
              </a:rPr>
              <a:t> (</a:t>
            </a:r>
            <a:r>
              <a:rPr sz="2000" dirty="0" err="1">
                <a:latin typeface="ABeeZee"/>
              </a:rPr>
              <a:t>analisi</a:t>
            </a:r>
            <a:r>
              <a:rPr sz="2000" dirty="0">
                <a:latin typeface="ABeeZee"/>
              </a:rPr>
              <a:t> di </a:t>
            </a:r>
            <a:r>
              <a:rPr sz="2000" dirty="0" err="1">
                <a:latin typeface="ABeeZee"/>
              </a:rPr>
              <a:t>Anova</a:t>
            </a:r>
            <a:r>
              <a:rPr sz="2000" dirty="0">
                <a:latin typeface="ABeeZee"/>
              </a:rPr>
              <a:t>).</a:t>
            </a:r>
          </a:p>
          <a:p>
            <a:pPr algn="just">
              <a:defRPr>
                <a:latin typeface="+mn-lt"/>
                <a:ea typeface="+mn-ea"/>
                <a:cs typeface="+mn-cs"/>
                <a:sym typeface="Calibri"/>
              </a:defRPr>
            </a:pPr>
            <a:endParaRPr dirty="0"/>
          </a:p>
          <a:p>
            <a:pPr algn="just">
              <a:defRPr sz="2000">
                <a:latin typeface="+mn-lt"/>
                <a:ea typeface="+mn-ea"/>
                <a:cs typeface="+mn-cs"/>
                <a:sym typeface="Calibri"/>
              </a:defRPr>
            </a:pPr>
            <a:endParaRPr dirty="0"/>
          </a:p>
          <a:p>
            <a:pPr>
              <a:defRPr sz="2000">
                <a:latin typeface="+mn-lt"/>
                <a:ea typeface="+mn-ea"/>
                <a:cs typeface="+mn-cs"/>
                <a:sym typeface="Calibri"/>
              </a:defRPr>
            </a:pPr>
            <a:br>
              <a:rPr dirty="0"/>
            </a:br>
            <a:endParaRPr dirty="0"/>
          </a:p>
        </p:txBody>
      </p:sp>
      <p:sp>
        <p:nvSpPr>
          <p:cNvPr id="543" name="CasellaDiTesto 1"/>
          <p:cNvSpPr txBox="1"/>
          <p:nvPr/>
        </p:nvSpPr>
        <p:spPr>
          <a:xfrm>
            <a:off x="2192698" y="2963741"/>
            <a:ext cx="2042183" cy="1056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600" b="1">
                <a:latin typeface="Arial Nova Cond"/>
                <a:ea typeface="Arial Nova Cond"/>
                <a:cs typeface="Arial Nova Cond"/>
                <a:sym typeface="Arial Nova Cond"/>
              </a:defRPr>
            </a:pPr>
            <a:r>
              <a:rPr dirty="0"/>
              <a:t>X </a:t>
            </a:r>
            <a:r>
              <a:rPr dirty="0" err="1"/>
              <a:t>variabile</a:t>
            </a:r>
            <a:r>
              <a:rPr dirty="0"/>
              <a:t> </a:t>
            </a:r>
            <a:r>
              <a:rPr dirty="0" err="1"/>
              <a:t>qualitativa</a:t>
            </a:r>
            <a:endParaRPr sz="1400" dirty="0">
              <a:latin typeface="Arial"/>
              <a:ea typeface="Arial"/>
              <a:cs typeface="Arial"/>
              <a:sym typeface="Arial"/>
            </a:endParaRPr>
          </a:p>
          <a:p>
            <a:pPr>
              <a:defRPr sz="1600" b="1">
                <a:latin typeface="Arial Nova Cond"/>
                <a:ea typeface="Arial Nova Cond"/>
                <a:cs typeface="Arial Nova Cond"/>
                <a:sym typeface="Arial Nova Cond"/>
              </a:defRPr>
            </a:pPr>
            <a:r>
              <a:rPr dirty="0"/>
              <a:t>Y </a:t>
            </a:r>
            <a:r>
              <a:rPr dirty="0" err="1"/>
              <a:t>variabile</a:t>
            </a:r>
            <a:r>
              <a:rPr dirty="0"/>
              <a:t> </a:t>
            </a:r>
            <a:r>
              <a:rPr dirty="0" err="1"/>
              <a:t>quantitativa</a:t>
            </a:r>
            <a:endParaRPr dirty="0"/>
          </a:p>
        </p:txBody>
      </p:sp>
      <p:sp>
        <p:nvSpPr>
          <p:cNvPr id="544" name="CasellaDiTesto 3"/>
          <p:cNvSpPr txBox="1"/>
          <p:nvPr/>
        </p:nvSpPr>
        <p:spPr>
          <a:xfrm>
            <a:off x="4659688" y="3119803"/>
            <a:ext cx="5726443" cy="1558291"/>
          </a:xfrm>
          <a:prstGeom prst="rect">
            <a:avLst/>
          </a:prstGeom>
          <a:ln w="19050">
            <a:solidFill>
              <a:srgbClr val="000000"/>
            </a:solidFill>
          </a:ln>
          <a:effectLst>
            <a:glow rad="228600">
              <a:schemeClr val="accent3">
                <a:satMod val="175000"/>
                <a:alpha val="40000"/>
              </a:schemeClr>
            </a:glo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600">
                <a:latin typeface="Arial Nova Cond"/>
                <a:ea typeface="Arial Nova Cond"/>
                <a:cs typeface="Arial Nova Cond"/>
                <a:sym typeface="Arial Nova Cond"/>
              </a:defRPr>
            </a:pPr>
            <a:r>
              <a:rPr dirty="0"/>
              <a:t>H0: X e Y </a:t>
            </a:r>
            <a:r>
              <a:rPr dirty="0" err="1"/>
              <a:t>sono</a:t>
            </a:r>
            <a:r>
              <a:rPr dirty="0"/>
              <a:t> </a:t>
            </a:r>
            <a:r>
              <a:rPr dirty="0" err="1"/>
              <a:t>indipendenti</a:t>
            </a:r>
            <a:r>
              <a:rPr dirty="0"/>
              <a:t> in media</a:t>
            </a:r>
            <a:endParaRPr sz="1400" dirty="0">
              <a:latin typeface="Arial"/>
              <a:ea typeface="Arial"/>
              <a:cs typeface="Arial"/>
              <a:sym typeface="Arial"/>
            </a:endParaRPr>
          </a:p>
          <a:p>
            <a:pPr>
              <a:defRPr sz="1600">
                <a:latin typeface="Arial Nova Cond"/>
                <a:ea typeface="Arial Nova Cond"/>
                <a:cs typeface="Arial Nova Cond"/>
                <a:sym typeface="Arial Nova Cond"/>
              </a:defRPr>
            </a:pPr>
            <a:r>
              <a:rPr dirty="0"/>
              <a:t>µ1 = µ2 =…= µk (le </a:t>
            </a:r>
            <a:r>
              <a:rPr dirty="0" err="1"/>
              <a:t>medie</a:t>
            </a:r>
            <a:r>
              <a:rPr dirty="0"/>
              <a:t> di Y </a:t>
            </a:r>
            <a:r>
              <a:rPr dirty="0" err="1"/>
              <a:t>nei</a:t>
            </a:r>
            <a:r>
              <a:rPr dirty="0"/>
              <a:t> </a:t>
            </a:r>
            <a:r>
              <a:rPr dirty="0" err="1"/>
              <a:t>gruppi</a:t>
            </a:r>
            <a:r>
              <a:rPr dirty="0"/>
              <a:t> </a:t>
            </a:r>
            <a:r>
              <a:rPr dirty="0" err="1"/>
              <a:t>sono</a:t>
            </a:r>
            <a:r>
              <a:rPr dirty="0"/>
              <a:t> </a:t>
            </a:r>
            <a:r>
              <a:rPr dirty="0" err="1"/>
              <a:t>tutte</a:t>
            </a:r>
            <a:r>
              <a:rPr dirty="0"/>
              <a:t> </a:t>
            </a:r>
            <a:r>
              <a:rPr dirty="0" err="1"/>
              <a:t>uguali</a:t>
            </a:r>
            <a:r>
              <a:rPr dirty="0"/>
              <a:t> </a:t>
            </a:r>
            <a:r>
              <a:rPr dirty="0" err="1"/>
              <a:t>tra</a:t>
            </a:r>
            <a:r>
              <a:rPr dirty="0"/>
              <a:t> </a:t>
            </a:r>
            <a:r>
              <a:rPr dirty="0" err="1"/>
              <a:t>loro</a:t>
            </a:r>
            <a:r>
              <a:rPr dirty="0"/>
              <a:t>)</a:t>
            </a:r>
            <a:endParaRPr sz="1400" dirty="0">
              <a:latin typeface="Arial"/>
              <a:ea typeface="Arial"/>
              <a:cs typeface="Arial"/>
              <a:sym typeface="Arial"/>
            </a:endParaRPr>
          </a:p>
          <a:p>
            <a:pPr>
              <a:defRPr sz="1600">
                <a:latin typeface="Arial Nova Cond"/>
                <a:ea typeface="Arial Nova Cond"/>
                <a:cs typeface="Arial Nova Cond"/>
                <a:sym typeface="Arial Nova Cond"/>
              </a:defRPr>
            </a:pPr>
            <a:endParaRPr sz="1400" dirty="0">
              <a:latin typeface="Arial"/>
              <a:ea typeface="Arial"/>
              <a:cs typeface="Arial"/>
              <a:sym typeface="Arial"/>
            </a:endParaRPr>
          </a:p>
          <a:p>
            <a:pPr>
              <a:defRPr sz="1600">
                <a:latin typeface="Arial Nova Cond"/>
                <a:ea typeface="Arial Nova Cond"/>
                <a:cs typeface="Arial Nova Cond"/>
                <a:sym typeface="Arial Nova Cond"/>
              </a:defRPr>
            </a:pPr>
            <a:r>
              <a:rPr dirty="0"/>
              <a:t>H1: X e Y </a:t>
            </a:r>
            <a:r>
              <a:rPr dirty="0" err="1"/>
              <a:t>sono</a:t>
            </a:r>
            <a:r>
              <a:rPr dirty="0"/>
              <a:t> </a:t>
            </a:r>
            <a:r>
              <a:rPr dirty="0" err="1"/>
              <a:t>dipendenti</a:t>
            </a:r>
            <a:r>
              <a:rPr dirty="0"/>
              <a:t> in media; le µ</a:t>
            </a:r>
            <a:r>
              <a:rPr dirty="0" err="1"/>
              <a:t>i</a:t>
            </a:r>
            <a:r>
              <a:rPr dirty="0"/>
              <a:t> non </a:t>
            </a:r>
            <a:r>
              <a:rPr dirty="0" err="1"/>
              <a:t>sono</a:t>
            </a:r>
            <a:r>
              <a:rPr dirty="0"/>
              <a:t> </a:t>
            </a:r>
            <a:r>
              <a:rPr dirty="0" err="1"/>
              <a:t>tutte</a:t>
            </a:r>
            <a:r>
              <a:rPr dirty="0"/>
              <a:t> </a:t>
            </a:r>
            <a:r>
              <a:rPr dirty="0" err="1"/>
              <a:t>uguali</a:t>
            </a:r>
            <a:r>
              <a:rPr dirty="0"/>
              <a:t> (</a:t>
            </a:r>
            <a:r>
              <a:rPr dirty="0" err="1"/>
              <a:t>esistono</a:t>
            </a:r>
            <a:r>
              <a:rPr dirty="0"/>
              <a:t> </a:t>
            </a:r>
            <a:r>
              <a:rPr dirty="0" err="1"/>
              <a:t>almeno</a:t>
            </a:r>
            <a:r>
              <a:rPr dirty="0"/>
              <a:t> due </a:t>
            </a:r>
            <a:r>
              <a:rPr dirty="0" err="1"/>
              <a:t>medie</a:t>
            </a:r>
            <a:r>
              <a:rPr dirty="0"/>
              <a:t> diverse </a:t>
            </a:r>
            <a:r>
              <a:rPr dirty="0" err="1"/>
              <a:t>tra</a:t>
            </a:r>
            <a:r>
              <a:rPr dirty="0"/>
              <a:t> </a:t>
            </a:r>
            <a:r>
              <a:rPr dirty="0" err="1"/>
              <a:t>loro</a:t>
            </a:r>
            <a:r>
              <a:rPr dirty="0"/>
              <a:t>) </a:t>
            </a:r>
          </a:p>
        </p:txBody>
      </p:sp>
      <p:sp>
        <p:nvSpPr>
          <p:cNvPr id="545" name="CasellaDiTesto 7"/>
          <p:cNvSpPr txBox="1"/>
          <p:nvPr/>
        </p:nvSpPr>
        <p:spPr>
          <a:xfrm>
            <a:off x="3709583" y="3727568"/>
            <a:ext cx="872855" cy="574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600" b="1">
                <a:latin typeface="Arial Nova Cond"/>
                <a:ea typeface="Arial Nova Cond"/>
                <a:cs typeface="Arial Nova Cond"/>
                <a:sym typeface="Arial Nova Cond"/>
              </a:defRPr>
            </a:lvl1pPr>
          </a:lstStyle>
          <a:p>
            <a:r>
              <a:rPr dirty="0"/>
              <a:t>IPOTESI:</a:t>
            </a:r>
          </a:p>
        </p:txBody>
      </p:sp>
      <p:sp>
        <p:nvSpPr>
          <p:cNvPr id="546" name="CasellaDiTesto 9"/>
          <p:cNvSpPr txBox="1"/>
          <p:nvPr/>
        </p:nvSpPr>
        <p:spPr>
          <a:xfrm>
            <a:off x="2959134" y="4850941"/>
            <a:ext cx="1623304" cy="574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600" b="1">
                <a:latin typeface="Arial Nova Cond"/>
                <a:ea typeface="Arial Nova Cond"/>
                <a:cs typeface="Arial Nova Cond"/>
                <a:sym typeface="Arial Nova Cond"/>
              </a:defRPr>
            </a:lvl1pPr>
          </a:lstStyle>
          <a:p>
            <a:r>
              <a:rPr dirty="0"/>
              <a:t>SATTISTICA TEST:</a:t>
            </a:r>
          </a:p>
        </p:txBody>
      </p:sp>
      <p:sp>
        <p:nvSpPr>
          <p:cNvPr id="547" name="CasellaDiTesto 10"/>
          <p:cNvSpPr txBox="1"/>
          <p:nvPr/>
        </p:nvSpPr>
        <p:spPr>
          <a:xfrm>
            <a:off x="4659688" y="4761303"/>
            <a:ext cx="1835943" cy="593091"/>
          </a:xfrm>
          <a:prstGeom prst="rect">
            <a:avLst/>
          </a:prstGeom>
          <a:ln w="19050">
            <a:solidFill>
              <a:srgbClr val="000000"/>
            </a:solidFill>
          </a:ln>
          <a:effectLst>
            <a:glow rad="228600">
              <a:schemeClr val="accent3">
                <a:satMod val="175000"/>
                <a:alpha val="40000"/>
              </a:schemeClr>
            </a:glo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600">
                <a:latin typeface="Arial Nova Cond"/>
                <a:ea typeface="Arial Nova Cond"/>
                <a:cs typeface="Arial Nova Cond"/>
                <a:sym typeface="Arial Nova Cond"/>
              </a:defRPr>
            </a:lvl1pPr>
          </a:lstStyle>
          <a:p>
            <a:r>
              <a:t>Statistica F di Fisher</a:t>
            </a:r>
          </a:p>
        </p:txBody>
      </p:sp>
      <p:sp>
        <p:nvSpPr>
          <p:cNvPr id="548" name="CasellaDiTesto 11"/>
          <p:cNvSpPr txBox="1"/>
          <p:nvPr/>
        </p:nvSpPr>
        <p:spPr>
          <a:xfrm>
            <a:off x="2490846" y="5607550"/>
            <a:ext cx="2094549" cy="574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600" b="1">
                <a:latin typeface="Arial Nova Cond"/>
                <a:ea typeface="Arial Nova Cond"/>
                <a:cs typeface="Arial Nova Cond"/>
                <a:sym typeface="Arial Nova Cond"/>
              </a:defRPr>
            </a:lvl1pPr>
          </a:lstStyle>
          <a:p>
            <a:r>
              <a:rPr dirty="0"/>
              <a:t>REGOLA DI DECISIONE:</a:t>
            </a:r>
          </a:p>
        </p:txBody>
      </p:sp>
      <p:sp>
        <p:nvSpPr>
          <p:cNvPr id="549" name="CasellaDiTesto 12"/>
          <p:cNvSpPr txBox="1"/>
          <p:nvPr/>
        </p:nvSpPr>
        <p:spPr>
          <a:xfrm>
            <a:off x="4663097" y="5456787"/>
            <a:ext cx="5480146" cy="1075690"/>
          </a:xfrm>
          <a:prstGeom prst="rect">
            <a:avLst/>
          </a:prstGeom>
          <a:ln w="19050">
            <a:solidFill>
              <a:srgbClr val="000000"/>
            </a:solidFill>
          </a:ln>
          <a:effectLst>
            <a:glow rad="228600">
              <a:schemeClr val="accent3">
                <a:satMod val="175000"/>
                <a:alpha val="40000"/>
              </a:schemeClr>
            </a:glo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600">
                <a:latin typeface="Arial Nova Cond"/>
                <a:ea typeface="Arial Nova Cond"/>
                <a:cs typeface="Arial Nova Cond"/>
                <a:sym typeface="Arial Nova Cond"/>
              </a:defRPr>
            </a:pPr>
            <a:r>
              <a:t>Se p-value &lt;α </a:t>
            </a:r>
            <a:r>
              <a:rPr>
                <a:latin typeface="Wingdings"/>
                <a:ea typeface="Wingdings"/>
                <a:cs typeface="Wingdings"/>
                <a:sym typeface="Wingdings"/>
              </a:rPr>
              <a:t> </a:t>
            </a:r>
            <a:r>
              <a:t>rifiuto H0</a:t>
            </a:r>
            <a:r>
              <a:rPr>
                <a:latin typeface="Wingdings"/>
                <a:ea typeface="Wingdings"/>
                <a:cs typeface="Wingdings"/>
                <a:sym typeface="Wingdings"/>
              </a:rPr>
              <a:t> </a:t>
            </a:r>
            <a:r>
              <a:t>X e Y sono dipendenti in media</a:t>
            </a:r>
            <a:endParaRPr sz="1400">
              <a:latin typeface="Arial"/>
              <a:ea typeface="Arial"/>
              <a:cs typeface="Arial"/>
              <a:sym typeface="Arial"/>
            </a:endParaRPr>
          </a:p>
          <a:p>
            <a:pPr>
              <a:defRPr sz="1600">
                <a:latin typeface="Arial Nova Cond"/>
                <a:ea typeface="Arial Nova Cond"/>
                <a:cs typeface="Arial Nova Cond"/>
                <a:sym typeface="Arial Nova Cond"/>
              </a:defRPr>
            </a:pPr>
            <a:r>
              <a:t>Se p-value ≥ α</a:t>
            </a:r>
            <a:r>
              <a:rPr>
                <a:latin typeface="Wingdings"/>
                <a:ea typeface="Wingdings"/>
                <a:cs typeface="Wingdings"/>
                <a:sym typeface="Wingdings"/>
              </a:rPr>
              <a:t>  </a:t>
            </a:r>
            <a:r>
              <a:t>accetto H0</a:t>
            </a:r>
            <a:r>
              <a:rPr>
                <a:latin typeface="Wingdings"/>
                <a:ea typeface="Wingdings"/>
                <a:cs typeface="Wingdings"/>
                <a:sym typeface="Wingdings"/>
              </a:rPr>
              <a:t> </a:t>
            </a:r>
            <a:r>
              <a:t>X e Y sono indipendenti in media</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Titolo 1"/>
          <p:cNvSpPr txBox="1">
            <a:spLocks noGrp="1"/>
          </p:cNvSpPr>
          <p:nvPr>
            <p:ph type="title"/>
          </p:nvPr>
        </p:nvSpPr>
        <p:spPr>
          <a:xfrm>
            <a:off x="241644" y="-300314"/>
            <a:ext cx="11614558" cy="1231109"/>
          </a:xfrm>
          <a:prstGeom prst="rect">
            <a:avLst/>
          </a:prstGeom>
          <a:effectLst>
            <a:outerShdw blurRad="50800" dist="38100" dir="2700000" algn="tl" rotWithShape="0">
              <a:prstClr val="black">
                <a:alpha val="40000"/>
              </a:prstClr>
            </a:outerShdw>
          </a:effectLst>
        </p:spPr>
        <p:txBody>
          <a:bodyPr/>
          <a:lstStyle>
            <a:lvl1pPr>
              <a:defRPr sz="5800">
                <a:latin typeface="Amasis MT Pro Black"/>
                <a:ea typeface="Amasis MT Pro Black"/>
                <a:cs typeface="Amasis MT Pro Black"/>
                <a:sym typeface="Amasis MT Pro Black"/>
              </a:defRPr>
            </a:lvl1pPr>
          </a:lstStyle>
          <a:p>
            <a:r>
              <a:rPr dirty="0"/>
              <a:t>3.3) ANALISI DI ANOVA (2/3)</a:t>
            </a:r>
          </a:p>
        </p:txBody>
      </p:sp>
      <p:sp>
        <p:nvSpPr>
          <p:cNvPr id="552" name="CasellaDiTesto 2"/>
          <p:cNvSpPr txBox="1"/>
          <p:nvPr/>
        </p:nvSpPr>
        <p:spPr>
          <a:xfrm>
            <a:off x="830725" y="1661667"/>
            <a:ext cx="10530549" cy="2225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defRPr sz="2000">
                <a:latin typeface="ABeeZee"/>
                <a:ea typeface="ABeeZee"/>
                <a:cs typeface="ABeeZee"/>
                <a:sym typeface="ABeeZee"/>
              </a:defRPr>
            </a:pPr>
            <a:r>
              <a:rPr dirty="0"/>
              <a:t>Per </a:t>
            </a:r>
            <a:r>
              <a:rPr dirty="0" err="1"/>
              <a:t>l’analisi</a:t>
            </a:r>
            <a:r>
              <a:rPr dirty="0"/>
              <a:t> </a:t>
            </a:r>
            <a:r>
              <a:rPr dirty="0" err="1"/>
              <a:t>della</a:t>
            </a:r>
            <a:r>
              <a:rPr dirty="0"/>
              <a:t> </a:t>
            </a:r>
            <a:r>
              <a:rPr dirty="0" err="1"/>
              <a:t>varianza</a:t>
            </a:r>
            <a:r>
              <a:rPr dirty="0"/>
              <a:t> la </a:t>
            </a:r>
            <a:r>
              <a:rPr b="1" dirty="0" err="1"/>
              <a:t>variabile</a:t>
            </a:r>
            <a:r>
              <a:rPr b="1" dirty="0"/>
              <a:t> </a:t>
            </a:r>
            <a:r>
              <a:rPr b="1" dirty="0" err="1"/>
              <a:t>quantitativa</a:t>
            </a:r>
            <a:r>
              <a:rPr b="1" dirty="0"/>
              <a:t> </a:t>
            </a:r>
            <a:r>
              <a:rPr dirty="0" err="1"/>
              <a:t>scelta</a:t>
            </a:r>
            <a:r>
              <a:rPr dirty="0"/>
              <a:t> è  il “ </a:t>
            </a:r>
            <a:r>
              <a:rPr dirty="0" err="1"/>
              <a:t>numero</a:t>
            </a:r>
            <a:r>
              <a:rPr dirty="0"/>
              <a:t> di </a:t>
            </a:r>
            <a:r>
              <a:rPr dirty="0" err="1"/>
              <a:t>viaggi</a:t>
            </a:r>
            <a:r>
              <a:rPr dirty="0"/>
              <a:t> </a:t>
            </a:r>
            <a:r>
              <a:rPr dirty="0" err="1"/>
              <a:t>annui</a:t>
            </a:r>
            <a:r>
              <a:rPr dirty="0"/>
              <a:t>”.  La </a:t>
            </a:r>
            <a:r>
              <a:rPr b="1" dirty="0" err="1"/>
              <a:t>variabile</a:t>
            </a:r>
            <a:r>
              <a:rPr b="1" dirty="0"/>
              <a:t> </a:t>
            </a:r>
            <a:r>
              <a:rPr b="1" dirty="0" err="1"/>
              <a:t>qualitativa</a:t>
            </a:r>
            <a:r>
              <a:rPr dirty="0"/>
              <a:t> </a:t>
            </a:r>
            <a:r>
              <a:rPr dirty="0" err="1"/>
              <a:t>utilizzata</a:t>
            </a:r>
            <a:r>
              <a:rPr dirty="0"/>
              <a:t> è </a:t>
            </a:r>
            <a:r>
              <a:rPr dirty="0" err="1"/>
              <a:t>invece</a:t>
            </a:r>
            <a:r>
              <a:rPr dirty="0"/>
              <a:t> “</a:t>
            </a:r>
            <a:r>
              <a:rPr dirty="0" err="1"/>
              <a:t>finalità</a:t>
            </a:r>
            <a:r>
              <a:rPr dirty="0"/>
              <a:t> di </a:t>
            </a:r>
            <a:r>
              <a:rPr dirty="0" err="1"/>
              <a:t>viaggio</a:t>
            </a:r>
            <a:r>
              <a:rPr dirty="0"/>
              <a:t>”. </a:t>
            </a:r>
            <a:r>
              <a:rPr dirty="0" err="1"/>
              <a:t>L’obiettivo</a:t>
            </a:r>
            <a:r>
              <a:rPr dirty="0"/>
              <a:t> </a:t>
            </a:r>
            <a:r>
              <a:rPr dirty="0" err="1"/>
              <a:t>dello</a:t>
            </a:r>
            <a:r>
              <a:rPr dirty="0"/>
              <a:t> studio è proprio </a:t>
            </a:r>
            <a:r>
              <a:rPr dirty="0" err="1"/>
              <a:t>quello</a:t>
            </a:r>
            <a:r>
              <a:rPr dirty="0"/>
              <a:t> di </a:t>
            </a:r>
            <a:r>
              <a:rPr dirty="0" err="1"/>
              <a:t>capire</a:t>
            </a:r>
            <a:r>
              <a:rPr dirty="0"/>
              <a:t> quale </a:t>
            </a:r>
            <a:r>
              <a:rPr dirty="0" err="1"/>
              <a:t>segmento</a:t>
            </a:r>
            <a:r>
              <a:rPr dirty="0"/>
              <a:t> di </a:t>
            </a:r>
            <a:r>
              <a:rPr dirty="0" err="1"/>
              <a:t>clienti</a:t>
            </a:r>
            <a:r>
              <a:rPr dirty="0"/>
              <a:t>, </a:t>
            </a:r>
            <a:r>
              <a:rPr dirty="0" err="1"/>
              <a:t>clusterizzati</a:t>
            </a:r>
            <a:r>
              <a:rPr dirty="0"/>
              <a:t> in base alle </a:t>
            </a:r>
            <a:r>
              <a:rPr dirty="0" err="1"/>
              <a:t>finalità</a:t>
            </a:r>
            <a:r>
              <a:rPr dirty="0"/>
              <a:t> </a:t>
            </a:r>
            <a:r>
              <a:rPr dirty="0" err="1"/>
              <a:t>dei</a:t>
            </a:r>
            <a:r>
              <a:rPr dirty="0"/>
              <a:t> </a:t>
            </a:r>
            <a:r>
              <a:rPr dirty="0" err="1"/>
              <a:t>loro</a:t>
            </a:r>
            <a:r>
              <a:rPr dirty="0"/>
              <a:t> </a:t>
            </a:r>
            <a:r>
              <a:rPr dirty="0" err="1"/>
              <a:t>viaggi</a:t>
            </a:r>
            <a:r>
              <a:rPr dirty="0"/>
              <a:t>,  </a:t>
            </a:r>
            <a:r>
              <a:rPr dirty="0" err="1"/>
              <a:t>sia</a:t>
            </a:r>
            <a:r>
              <a:rPr dirty="0"/>
              <a:t> </a:t>
            </a:r>
            <a:r>
              <a:rPr dirty="0" err="1"/>
              <a:t>quello</a:t>
            </a:r>
            <a:r>
              <a:rPr dirty="0"/>
              <a:t> </a:t>
            </a:r>
            <a:r>
              <a:rPr dirty="0" err="1"/>
              <a:t>che</a:t>
            </a:r>
            <a:r>
              <a:rPr dirty="0"/>
              <a:t> </a:t>
            </a:r>
            <a:r>
              <a:rPr dirty="0" err="1"/>
              <a:t>viaggia</a:t>
            </a:r>
            <a:r>
              <a:rPr dirty="0"/>
              <a:t> di </a:t>
            </a:r>
            <a:r>
              <a:rPr dirty="0" err="1"/>
              <a:t>più</a:t>
            </a:r>
            <a:r>
              <a:rPr dirty="0"/>
              <a:t>. Lo studio </a:t>
            </a:r>
            <a:r>
              <a:rPr dirty="0" err="1"/>
              <a:t>vuole</a:t>
            </a:r>
            <a:r>
              <a:rPr dirty="0"/>
              <a:t> </a:t>
            </a:r>
            <a:r>
              <a:rPr dirty="0" err="1"/>
              <a:t>dunque</a:t>
            </a:r>
            <a:r>
              <a:rPr dirty="0"/>
              <a:t> </a:t>
            </a:r>
            <a:r>
              <a:rPr dirty="0" err="1"/>
              <a:t>integrare</a:t>
            </a:r>
            <a:r>
              <a:rPr dirty="0"/>
              <a:t> le </a:t>
            </a:r>
            <a:r>
              <a:rPr dirty="0" err="1"/>
              <a:t>conclusioni</a:t>
            </a:r>
            <a:r>
              <a:rPr dirty="0"/>
              <a:t> </a:t>
            </a:r>
            <a:r>
              <a:rPr dirty="0" err="1"/>
              <a:t>dell’analisi</a:t>
            </a:r>
            <a:r>
              <a:rPr dirty="0"/>
              <a:t> di </a:t>
            </a:r>
            <a:r>
              <a:rPr dirty="0" err="1"/>
              <a:t>correlazione</a:t>
            </a:r>
            <a:r>
              <a:rPr dirty="0"/>
              <a:t> </a:t>
            </a:r>
            <a:r>
              <a:rPr dirty="0" err="1"/>
              <a:t>lineare</a:t>
            </a:r>
            <a:r>
              <a:rPr dirty="0"/>
              <a:t> </a:t>
            </a:r>
            <a:r>
              <a:rPr dirty="0" err="1"/>
              <a:t>appena</a:t>
            </a:r>
            <a:r>
              <a:rPr dirty="0"/>
              <a:t> </a:t>
            </a:r>
            <a:r>
              <a:rPr dirty="0" err="1"/>
              <a:t>svolta</a:t>
            </a:r>
            <a:r>
              <a:rPr dirty="0"/>
              <a:t>, per </a:t>
            </a:r>
            <a:r>
              <a:rPr dirty="0" err="1"/>
              <a:t>capire</a:t>
            </a:r>
            <a:r>
              <a:rPr dirty="0"/>
              <a:t>  </a:t>
            </a:r>
            <a:r>
              <a:rPr dirty="0" err="1"/>
              <a:t>quali</a:t>
            </a:r>
            <a:r>
              <a:rPr dirty="0"/>
              <a:t> </a:t>
            </a:r>
            <a:r>
              <a:rPr dirty="0" err="1"/>
              <a:t>clienti</a:t>
            </a:r>
            <a:r>
              <a:rPr dirty="0"/>
              <a:t> </a:t>
            </a:r>
            <a:r>
              <a:rPr dirty="0" err="1"/>
              <a:t>sono</a:t>
            </a:r>
            <a:r>
              <a:rPr dirty="0"/>
              <a:t> </a:t>
            </a:r>
            <a:r>
              <a:rPr dirty="0" err="1"/>
              <a:t>disposti</a:t>
            </a:r>
            <a:r>
              <a:rPr dirty="0"/>
              <a:t> a </a:t>
            </a:r>
            <a:r>
              <a:rPr dirty="0" err="1"/>
              <a:t>spendere</a:t>
            </a:r>
            <a:r>
              <a:rPr dirty="0"/>
              <a:t> di </a:t>
            </a:r>
            <a:r>
              <a:rPr dirty="0" err="1"/>
              <a:t>più</a:t>
            </a:r>
            <a:r>
              <a:rPr dirty="0"/>
              <a:t> per una </a:t>
            </a:r>
            <a:r>
              <a:rPr dirty="0" err="1"/>
              <a:t>notte</a:t>
            </a:r>
            <a:r>
              <a:rPr dirty="0"/>
              <a:t> in un Capsule Hotel. Ad  </a:t>
            </a:r>
            <a:r>
              <a:rPr dirty="0" err="1"/>
              <a:t>essi</a:t>
            </a:r>
            <a:r>
              <a:rPr dirty="0"/>
              <a:t> </a:t>
            </a:r>
            <a:r>
              <a:rPr dirty="0" err="1"/>
              <a:t>si</a:t>
            </a:r>
            <a:r>
              <a:rPr dirty="0"/>
              <a:t> </a:t>
            </a:r>
            <a:r>
              <a:rPr dirty="0" err="1"/>
              <a:t>potrà</a:t>
            </a:r>
            <a:r>
              <a:rPr dirty="0"/>
              <a:t> </a:t>
            </a:r>
            <a:r>
              <a:rPr dirty="0" err="1"/>
              <a:t>proporre</a:t>
            </a:r>
            <a:r>
              <a:rPr dirty="0"/>
              <a:t> il </a:t>
            </a:r>
            <a:r>
              <a:rPr dirty="0" err="1"/>
              <a:t>pacchetto</a:t>
            </a:r>
            <a:r>
              <a:rPr dirty="0"/>
              <a:t> premium di cui </a:t>
            </a:r>
            <a:r>
              <a:rPr dirty="0" err="1"/>
              <a:t>si</a:t>
            </a:r>
            <a:r>
              <a:rPr dirty="0"/>
              <a:t> è </a:t>
            </a:r>
            <a:r>
              <a:rPr dirty="0" err="1"/>
              <a:t>già</a:t>
            </a:r>
            <a:r>
              <a:rPr dirty="0"/>
              <a:t> </a:t>
            </a:r>
            <a:r>
              <a:rPr dirty="0" err="1"/>
              <a:t>parlato</a:t>
            </a:r>
            <a:r>
              <a:rPr dirty="0"/>
              <a:t> in </a:t>
            </a:r>
            <a:r>
              <a:rPr dirty="0" err="1"/>
              <a:t>precedenza</a:t>
            </a:r>
            <a:r>
              <a:rPr dirty="0"/>
              <a:t>.</a:t>
            </a:r>
          </a:p>
        </p:txBody>
      </p:sp>
      <p:pic>
        <p:nvPicPr>
          <p:cNvPr id="553" name="Picture 2" descr="Picture 2"/>
          <p:cNvPicPr>
            <a:picLocks noChangeAspect="1"/>
          </p:cNvPicPr>
          <p:nvPr/>
        </p:nvPicPr>
        <p:blipFill>
          <a:blip r:embed="rId2"/>
          <a:stretch>
            <a:fillRect/>
          </a:stretch>
        </p:blipFill>
        <p:spPr>
          <a:xfrm>
            <a:off x="3917243" y="3930797"/>
            <a:ext cx="4357512" cy="2400658"/>
          </a:xfrm>
          <a:prstGeom prst="rect">
            <a:avLst/>
          </a:prstGeom>
          <a:ln w="25400">
            <a:solidFill>
              <a:srgbClr val="000000"/>
            </a:solidFill>
          </a:ln>
        </p:spPr>
      </p:pic>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Titolo 1"/>
          <p:cNvSpPr txBox="1">
            <a:spLocks noGrp="1"/>
          </p:cNvSpPr>
          <p:nvPr>
            <p:ph type="title"/>
          </p:nvPr>
        </p:nvSpPr>
        <p:spPr>
          <a:xfrm>
            <a:off x="200548" y="-293860"/>
            <a:ext cx="11692364" cy="1231109"/>
          </a:xfrm>
          <a:prstGeom prst="rect">
            <a:avLst/>
          </a:prstGeom>
          <a:effectLst>
            <a:outerShdw blurRad="50800" dist="38100" dir="2700000" algn="tl" rotWithShape="0">
              <a:prstClr val="black">
                <a:alpha val="40000"/>
              </a:prstClr>
            </a:outerShdw>
          </a:effectLst>
        </p:spPr>
        <p:txBody>
          <a:bodyPr/>
          <a:lstStyle>
            <a:lvl1pPr>
              <a:defRPr sz="5800">
                <a:latin typeface="Amasis MT Pro Black"/>
                <a:ea typeface="Amasis MT Pro Black"/>
                <a:cs typeface="Amasis MT Pro Black"/>
                <a:sym typeface="Amasis MT Pro Black"/>
              </a:defRPr>
            </a:lvl1pPr>
          </a:lstStyle>
          <a:p>
            <a:r>
              <a:rPr dirty="0"/>
              <a:t>3.3) ANALISI DI ANOVA (3/3)</a:t>
            </a:r>
          </a:p>
        </p:txBody>
      </p:sp>
      <p:sp>
        <p:nvSpPr>
          <p:cNvPr id="556" name="CasellaDiTesto 6"/>
          <p:cNvSpPr txBox="1"/>
          <p:nvPr/>
        </p:nvSpPr>
        <p:spPr>
          <a:xfrm>
            <a:off x="783131" y="2751493"/>
            <a:ext cx="4118479" cy="31700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lgn="just">
              <a:defRPr sz="2000">
                <a:latin typeface="ABeeZee"/>
                <a:ea typeface="ABeeZee"/>
                <a:cs typeface="ABeeZee"/>
                <a:sym typeface="ABeeZee"/>
              </a:defRPr>
            </a:pPr>
            <a:r>
              <a:rPr dirty="0" err="1"/>
              <a:t>Svolgendo</a:t>
            </a:r>
            <a:r>
              <a:rPr dirty="0"/>
              <a:t> il test </a:t>
            </a:r>
            <a:r>
              <a:rPr dirty="0" err="1"/>
              <a:t>statistico</a:t>
            </a:r>
            <a:r>
              <a:rPr dirty="0"/>
              <a:t>  proprio </a:t>
            </a:r>
            <a:r>
              <a:rPr dirty="0" err="1"/>
              <a:t>dell’analisi</a:t>
            </a:r>
            <a:r>
              <a:rPr dirty="0"/>
              <a:t> </a:t>
            </a:r>
            <a:r>
              <a:rPr dirty="0" err="1"/>
              <a:t>Anova</a:t>
            </a:r>
            <a:r>
              <a:rPr dirty="0"/>
              <a:t>, la </a:t>
            </a:r>
            <a:r>
              <a:rPr dirty="0" err="1"/>
              <a:t>statistica</a:t>
            </a:r>
            <a:r>
              <a:rPr dirty="0"/>
              <a:t> test (</a:t>
            </a:r>
            <a:r>
              <a:rPr b="1" dirty="0"/>
              <a:t>F di Fisher</a:t>
            </a:r>
            <a:r>
              <a:rPr dirty="0"/>
              <a:t>) ha un </a:t>
            </a:r>
            <a:r>
              <a:rPr dirty="0" err="1"/>
              <a:t>valore</a:t>
            </a:r>
            <a:r>
              <a:rPr dirty="0"/>
              <a:t> </a:t>
            </a:r>
            <a:r>
              <a:rPr dirty="0" err="1"/>
              <a:t>elevatissimo</a:t>
            </a:r>
            <a:r>
              <a:rPr dirty="0"/>
              <a:t>. </a:t>
            </a:r>
            <a:br>
              <a:rPr dirty="0"/>
            </a:br>
            <a:r>
              <a:rPr dirty="0"/>
              <a:t>Il p-value </a:t>
            </a:r>
            <a:r>
              <a:rPr dirty="0" err="1"/>
              <a:t>associato</a:t>
            </a:r>
            <a:r>
              <a:rPr dirty="0"/>
              <a:t> è </a:t>
            </a:r>
            <a:r>
              <a:rPr dirty="0" err="1"/>
              <a:t>dunque</a:t>
            </a:r>
            <a:r>
              <a:rPr dirty="0"/>
              <a:t> molto piccolo e </a:t>
            </a:r>
            <a:r>
              <a:rPr dirty="0" err="1"/>
              <a:t>occorre</a:t>
            </a:r>
            <a:r>
              <a:rPr dirty="0"/>
              <a:t> </a:t>
            </a:r>
            <a:r>
              <a:rPr dirty="0" err="1"/>
              <a:t>rifiutare</a:t>
            </a:r>
            <a:r>
              <a:rPr dirty="0"/>
              <a:t>  </a:t>
            </a:r>
            <a:r>
              <a:rPr dirty="0" err="1"/>
              <a:t>l’ipotesi</a:t>
            </a:r>
            <a:r>
              <a:rPr dirty="0"/>
              <a:t> H0 di </a:t>
            </a:r>
            <a:r>
              <a:rPr dirty="0" err="1"/>
              <a:t>indipendenza</a:t>
            </a:r>
            <a:r>
              <a:rPr dirty="0"/>
              <a:t> in media.</a:t>
            </a:r>
            <a:endParaRPr lang="it-IT" dirty="0"/>
          </a:p>
          <a:p>
            <a:pPr algn="just">
              <a:defRPr sz="2000">
                <a:latin typeface="ABeeZee"/>
                <a:ea typeface="ABeeZee"/>
                <a:cs typeface="ABeeZee"/>
                <a:sym typeface="ABeeZee"/>
              </a:defRPr>
            </a:pPr>
            <a:endParaRPr lang="it-IT" dirty="0"/>
          </a:p>
          <a:p>
            <a:pPr algn="just">
              <a:defRPr sz="2000">
                <a:latin typeface="ABeeZee"/>
                <a:ea typeface="ABeeZee"/>
                <a:cs typeface="ABeeZee"/>
                <a:sym typeface="ABeeZee"/>
              </a:defRPr>
            </a:pPr>
            <a:r>
              <a:rPr dirty="0" err="1"/>
              <a:t>L’</a:t>
            </a:r>
            <a:r>
              <a:rPr b="1" dirty="0" err="1"/>
              <a:t>indice</a:t>
            </a:r>
            <a:r>
              <a:rPr b="1" dirty="0"/>
              <a:t> Eta Quadro </a:t>
            </a:r>
            <a:r>
              <a:rPr dirty="0"/>
              <a:t>è </a:t>
            </a:r>
            <a:r>
              <a:rPr dirty="0" err="1"/>
              <a:t>infatti</a:t>
            </a:r>
            <a:r>
              <a:rPr dirty="0"/>
              <a:t> di gran </a:t>
            </a:r>
            <a:r>
              <a:rPr dirty="0" err="1"/>
              <a:t>lunga</a:t>
            </a:r>
            <a:r>
              <a:rPr dirty="0"/>
              <a:t> </a:t>
            </a:r>
            <a:r>
              <a:rPr dirty="0" err="1"/>
              <a:t>superiore</a:t>
            </a:r>
            <a:r>
              <a:rPr dirty="0"/>
              <a:t> al </a:t>
            </a:r>
            <a:r>
              <a:rPr dirty="0" err="1"/>
              <a:t>valore</a:t>
            </a:r>
            <a:r>
              <a:rPr dirty="0"/>
              <a:t> </a:t>
            </a:r>
            <a:r>
              <a:rPr dirty="0" err="1"/>
              <a:t>soglia</a:t>
            </a:r>
            <a:r>
              <a:rPr dirty="0"/>
              <a:t> di 0.04.</a:t>
            </a:r>
            <a:br>
              <a:rPr dirty="0"/>
            </a:br>
            <a:endParaRPr dirty="0"/>
          </a:p>
        </p:txBody>
      </p:sp>
      <p:pic>
        <p:nvPicPr>
          <p:cNvPr id="557" name="Picture 4" descr="Picture 4"/>
          <p:cNvPicPr>
            <a:picLocks noChangeAspect="1"/>
          </p:cNvPicPr>
          <p:nvPr/>
        </p:nvPicPr>
        <p:blipFill>
          <a:blip r:embed="rId2"/>
          <a:stretch>
            <a:fillRect/>
          </a:stretch>
        </p:blipFill>
        <p:spPr>
          <a:xfrm>
            <a:off x="5902042" y="2914205"/>
            <a:ext cx="5262278" cy="1258587"/>
          </a:xfrm>
          <a:prstGeom prst="rect">
            <a:avLst/>
          </a:prstGeom>
          <a:ln w="25400">
            <a:solidFill>
              <a:srgbClr val="000000"/>
            </a:solidFill>
          </a:ln>
        </p:spPr>
      </p:pic>
      <p:sp>
        <p:nvSpPr>
          <p:cNvPr id="558" name="CasellaDiTesto 9"/>
          <p:cNvSpPr txBox="1"/>
          <p:nvPr/>
        </p:nvSpPr>
        <p:spPr>
          <a:xfrm>
            <a:off x="783131" y="1780334"/>
            <a:ext cx="10737410" cy="701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just">
              <a:defRPr sz="2000">
                <a:latin typeface="ABeeZee"/>
                <a:ea typeface="ABeeZee"/>
                <a:cs typeface="ABeeZee"/>
                <a:sym typeface="ABeeZee"/>
              </a:defRPr>
            </a:lvl1pPr>
          </a:lstStyle>
          <a:p>
            <a:r>
              <a:t>Analizzando la tabella emerge come siano le persone che viaggiano per lavoro, essendo nettamente quelle che viaggiano di più, ad essere i potenziali destinatari del pacchetto. </a:t>
            </a:r>
          </a:p>
        </p:txBody>
      </p:sp>
      <p:pic>
        <p:nvPicPr>
          <p:cNvPr id="559" name="Picture 6" descr="Picture 6"/>
          <p:cNvPicPr>
            <a:picLocks noChangeAspect="1"/>
          </p:cNvPicPr>
          <p:nvPr/>
        </p:nvPicPr>
        <p:blipFill>
          <a:blip r:embed="rId3"/>
          <a:stretch>
            <a:fillRect/>
          </a:stretch>
        </p:blipFill>
        <p:spPr>
          <a:xfrm>
            <a:off x="6910845" y="4434856"/>
            <a:ext cx="3631383" cy="1209676"/>
          </a:xfrm>
          <a:prstGeom prst="rect">
            <a:avLst/>
          </a:prstGeom>
          <a:ln w="25400">
            <a:solidFill>
              <a:srgbClr val="000000"/>
            </a:solidFill>
          </a:ln>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 name="Titolo 1"/>
          <p:cNvSpPr txBox="1">
            <a:spLocks noGrp="1"/>
          </p:cNvSpPr>
          <p:nvPr>
            <p:ph type="title"/>
          </p:nvPr>
        </p:nvSpPr>
        <p:spPr>
          <a:xfrm>
            <a:off x="377530" y="-767644"/>
            <a:ext cx="10841911" cy="1816980"/>
          </a:xfrm>
          <a:prstGeom prst="rect">
            <a:avLst/>
          </a:prstGeom>
          <a:effectLst>
            <a:outerShdw blurRad="50800" dist="38100" dir="2700000" algn="tl" rotWithShape="0">
              <a:prstClr val="black">
                <a:alpha val="40000"/>
              </a:prstClr>
            </a:outerShdw>
          </a:effectLst>
        </p:spPr>
        <p:txBody>
          <a:bodyPr/>
          <a:lstStyle>
            <a:lvl1pPr>
              <a:defRPr sz="5800">
                <a:latin typeface="Amasis MT Pro Black"/>
                <a:ea typeface="Amasis MT Pro Black"/>
                <a:cs typeface="Amasis MT Pro Black"/>
                <a:sym typeface="Amasis MT Pro Black"/>
              </a:defRPr>
            </a:lvl1pPr>
          </a:lstStyle>
          <a:p>
            <a:r>
              <a:rPr dirty="0"/>
              <a:t>3.4) CONCLUSIONI (1/2)</a:t>
            </a:r>
          </a:p>
        </p:txBody>
      </p:sp>
      <p:sp>
        <p:nvSpPr>
          <p:cNvPr id="562" name="CasellaDiTesto 2"/>
          <p:cNvSpPr txBox="1"/>
          <p:nvPr/>
        </p:nvSpPr>
        <p:spPr>
          <a:xfrm>
            <a:off x="1018278" y="1692038"/>
            <a:ext cx="10155443" cy="50193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defRPr sz="2000">
                <a:latin typeface="ABeeZee"/>
                <a:ea typeface="ABeeZee"/>
                <a:cs typeface="ABeeZee"/>
                <a:sym typeface="ABeeZee"/>
              </a:defRPr>
            </a:pPr>
            <a:r>
              <a:t>E’ possibile riassumere i risultati raggiunti attraverso l’analisi bivariata, con l’obiettivo di trarre alcune </a:t>
            </a:r>
            <a:r>
              <a:rPr b="1"/>
              <a:t>conclusioni</a:t>
            </a:r>
            <a:r>
              <a:t>.</a:t>
            </a:r>
          </a:p>
          <a:p>
            <a:pPr algn="just">
              <a:defRPr sz="2000">
                <a:latin typeface="ABeeZee"/>
                <a:ea typeface="ABeeZee"/>
                <a:cs typeface="ABeeZee"/>
                <a:sym typeface="ABeeZee"/>
              </a:defRPr>
            </a:pPr>
            <a:br/>
            <a:r>
              <a:t>L’</a:t>
            </a:r>
            <a:r>
              <a:rPr b="1"/>
              <a:t>analisi di connessione</a:t>
            </a:r>
            <a:r>
              <a:t> ha portato a due importanti considerazioni:</a:t>
            </a:r>
          </a:p>
          <a:p>
            <a:pPr algn="just">
              <a:buSzPct val="100000"/>
              <a:buFont typeface="Arial"/>
              <a:buChar char="•"/>
              <a:defRPr sz="2000">
                <a:latin typeface="ABeeZee"/>
                <a:ea typeface="ABeeZee"/>
                <a:cs typeface="ABeeZee"/>
                <a:sym typeface="ABeeZee"/>
              </a:defRPr>
            </a:pPr>
            <a:r>
              <a:t>i consumatori aperti alle nuove soluzioni di alloggio proverebbero i Capsule Hotel e quindi, quest’ultima, è una forma da tenere in forte considerazione;</a:t>
            </a:r>
            <a:endParaRPr>
              <a:latin typeface="+mn-lt"/>
              <a:ea typeface="+mn-ea"/>
              <a:cs typeface="+mn-cs"/>
              <a:sym typeface="Calibri"/>
            </a:endParaRPr>
          </a:p>
          <a:p>
            <a:pPr algn="just">
              <a:buSzPct val="100000"/>
              <a:buFont typeface="Arial"/>
              <a:buChar char="•"/>
              <a:defRPr sz="2000">
                <a:latin typeface="ABeeZee"/>
                <a:ea typeface="ABeeZee"/>
                <a:cs typeface="ABeeZee"/>
                <a:sym typeface="ABeeZee"/>
              </a:defRPr>
            </a:pPr>
            <a:r>
              <a:t>quasi tutte le persone del campione che viaggiano per motivazioni lavorative alloggerebbero in un Capsule Hotel (incidenza sul pacchetto premium).</a:t>
            </a:r>
            <a:endParaRPr>
              <a:latin typeface="+mn-lt"/>
              <a:ea typeface="+mn-ea"/>
              <a:cs typeface="+mn-cs"/>
              <a:sym typeface="Calibri"/>
            </a:endParaRPr>
          </a:p>
          <a:p>
            <a:pPr algn="just">
              <a:defRPr sz="2000">
                <a:latin typeface="ABeeZee"/>
                <a:ea typeface="ABeeZee"/>
                <a:cs typeface="ABeeZee"/>
                <a:sym typeface="ABeeZee"/>
              </a:defRPr>
            </a:pPr>
            <a:br>
              <a:rPr>
                <a:latin typeface="+mn-lt"/>
                <a:ea typeface="+mn-ea"/>
                <a:cs typeface="+mn-cs"/>
                <a:sym typeface="Calibri"/>
              </a:rPr>
            </a:br>
            <a:r>
              <a:t>L’</a:t>
            </a:r>
            <a:r>
              <a:rPr b="1"/>
              <a:t>analisi di correlazione lineare</a:t>
            </a:r>
            <a:r>
              <a:t> ha invece dimostrato che: </a:t>
            </a:r>
          </a:p>
          <a:p>
            <a:pPr algn="just">
              <a:spcBef>
                <a:spcPts val="900"/>
              </a:spcBef>
              <a:buSzPct val="100000"/>
              <a:buFont typeface="Arial"/>
              <a:buChar char="•"/>
              <a:defRPr sz="2000">
                <a:latin typeface="ABeeZee"/>
                <a:ea typeface="ABeeZee"/>
                <a:cs typeface="ABeeZee"/>
                <a:sym typeface="ABeeZee"/>
              </a:defRPr>
            </a:pPr>
            <a:r>
              <a:t>coloro che mettono molto impegno nell’organizzazione dei propri viaggi danno molta importanza al prezzo nella scelta dell’alloggio;</a:t>
            </a:r>
            <a:endParaRPr>
              <a:latin typeface="+mn-lt"/>
              <a:ea typeface="+mn-ea"/>
              <a:cs typeface="+mn-cs"/>
              <a:sym typeface="Calibri"/>
            </a:endParaRPr>
          </a:p>
          <a:p>
            <a:pPr algn="just">
              <a:buSzPct val="100000"/>
              <a:buFont typeface="Arial"/>
              <a:buChar char="•"/>
              <a:defRPr sz="2000">
                <a:latin typeface="ABeeZee"/>
                <a:ea typeface="ABeeZee"/>
                <a:cs typeface="ABeeZee"/>
                <a:sym typeface="ABeeZee"/>
              </a:defRPr>
            </a:pPr>
            <a:r>
              <a:t>i consumatori sono disposti a pagare per una notte in un Capsule Hotel una cifra tanto più alta tanto più alto è il numero di viaggi che fanno annualmente (incidenza sul pacchetto premium).</a:t>
            </a:r>
            <a:endParaRPr>
              <a:latin typeface="+mn-lt"/>
              <a:ea typeface="+mn-ea"/>
              <a:cs typeface="+mn-cs"/>
              <a:sym typeface="Calibri"/>
            </a:endParaRP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 name="Titolo 1"/>
          <p:cNvSpPr txBox="1">
            <a:spLocks noGrp="1"/>
          </p:cNvSpPr>
          <p:nvPr>
            <p:ph type="title"/>
          </p:nvPr>
        </p:nvSpPr>
        <p:spPr>
          <a:xfrm>
            <a:off x="377530" y="-767644"/>
            <a:ext cx="10841911" cy="1816980"/>
          </a:xfrm>
          <a:prstGeom prst="rect">
            <a:avLst/>
          </a:prstGeom>
          <a:effectLst>
            <a:outerShdw blurRad="50800" dist="38100" dir="2700000" algn="tl" rotWithShape="0">
              <a:prstClr val="black">
                <a:alpha val="40000"/>
              </a:prstClr>
            </a:outerShdw>
          </a:effectLst>
        </p:spPr>
        <p:txBody>
          <a:bodyPr/>
          <a:lstStyle>
            <a:lvl1pPr>
              <a:defRPr sz="5800">
                <a:latin typeface="Amasis MT Pro Black"/>
                <a:ea typeface="Amasis MT Pro Black"/>
                <a:cs typeface="Amasis MT Pro Black"/>
                <a:sym typeface="Amasis MT Pro Black"/>
              </a:defRPr>
            </a:lvl1pPr>
          </a:lstStyle>
          <a:p>
            <a:r>
              <a:rPr dirty="0"/>
              <a:t>3.4) CONCLUSIONI (2/2)</a:t>
            </a:r>
          </a:p>
        </p:txBody>
      </p:sp>
      <p:sp>
        <p:nvSpPr>
          <p:cNvPr id="565" name="CasellaDiTesto 2"/>
          <p:cNvSpPr txBox="1"/>
          <p:nvPr/>
        </p:nvSpPr>
        <p:spPr>
          <a:xfrm>
            <a:off x="1108589" y="2188749"/>
            <a:ext cx="10155443" cy="2834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defRPr sz="2000">
                <a:latin typeface="ABeeZee"/>
                <a:ea typeface="ABeeZee"/>
                <a:cs typeface="ABeeZee"/>
                <a:sym typeface="ABeeZee"/>
              </a:defRPr>
            </a:pPr>
            <a:r>
              <a:t>L’</a:t>
            </a:r>
            <a:r>
              <a:rPr b="1"/>
              <a:t>analisi di Anova</a:t>
            </a:r>
            <a:r>
              <a:t> ha mostrato invece che i consumatori che viaggiano di più durante l’anno sono coloro che solitamente viaggiano per lavoro.</a:t>
            </a:r>
          </a:p>
          <a:p>
            <a:pPr algn="just">
              <a:defRPr sz="2000">
                <a:latin typeface="ABeeZee"/>
                <a:ea typeface="ABeeZee"/>
                <a:cs typeface="ABeeZee"/>
                <a:sym typeface="ABeeZee"/>
              </a:defRPr>
            </a:pPr>
            <a:br/>
            <a:r>
              <a:t>In conclusione, tutte le evidenze trovate sono </a:t>
            </a:r>
            <a:r>
              <a:rPr b="1"/>
              <a:t>coerenti </a:t>
            </a:r>
            <a:r>
              <a:t>tra loro e portano a importanti considerazioni a livello di business. I risultati ottenuti suggeriscono di concentrare l’offerta del pacchetto premium, comprensivo di Capsule Hotel, al target di clienti che viaggia per lavoro. Potrebbe rivelarsi molto conveniente inserire nella propria offerta convenzioni ad hoc per le imprese presenti nel territorio di Milano, i cui lavoratori vengono abitualmente mandati in trasferta nelle principali città Europee, per periodi limitati.</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Rettangolo 3"/>
          <p:cNvSpPr/>
          <p:nvPr/>
        </p:nvSpPr>
        <p:spPr>
          <a:xfrm>
            <a:off x="2827606" y="1405466"/>
            <a:ext cx="6830298" cy="4384057"/>
          </a:xfrm>
          <a:prstGeom prst="rect">
            <a:avLst/>
          </a:prstGeom>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path path="circle">
              <a:fillToRect l="50000" t="50000" r="50000" b="50000"/>
            </a:path>
            <a:tileRect/>
          </a:gradFill>
          <a:ln w="25400">
            <a:solidFill>
              <a:srgbClr val="FAD9C2"/>
            </a:solidFill>
            <a:miter/>
          </a:ln>
          <a:scene3d>
            <a:camera prst="orthographicFront"/>
            <a:lightRig rig="threePt" dir="t"/>
          </a:scene3d>
          <a:sp3d>
            <a:bevelT prst="angle"/>
          </a:sp3d>
        </p:spPr>
        <p:txBody>
          <a:bodyPr lIns="45718" tIns="45718" rIns="45718" bIns="45718" anchor="ctr"/>
          <a:lstStyle/>
          <a:p>
            <a:pPr algn="ctr">
              <a:defRPr>
                <a:solidFill>
                  <a:srgbClr val="FFFFFF"/>
                </a:solidFill>
                <a:latin typeface="+mn-lt"/>
                <a:ea typeface="+mn-ea"/>
                <a:cs typeface="+mn-cs"/>
                <a:sym typeface="Calibri"/>
              </a:defRPr>
            </a:pPr>
            <a:endParaRPr b="1" dirty="0"/>
          </a:p>
        </p:txBody>
      </p:sp>
      <p:sp>
        <p:nvSpPr>
          <p:cNvPr id="284" name="Titolo 1"/>
          <p:cNvSpPr txBox="1">
            <a:spLocks noGrp="1"/>
          </p:cNvSpPr>
          <p:nvPr>
            <p:ph type="title"/>
          </p:nvPr>
        </p:nvSpPr>
        <p:spPr>
          <a:xfrm>
            <a:off x="1523999" y="0"/>
            <a:ext cx="9437511" cy="1108286"/>
          </a:xfrm>
          <a:prstGeom prst="rect">
            <a:avLst/>
          </a:prstGeom>
          <a:effectLst>
            <a:outerShdw blurRad="50800" dist="38100" dir="2700000" algn="tl" rotWithShape="0">
              <a:prstClr val="black">
                <a:alpha val="40000"/>
              </a:prstClr>
            </a:outerShdw>
          </a:effectLst>
        </p:spPr>
        <p:txBody>
          <a:bodyPr/>
          <a:lstStyle>
            <a:lvl1pPr>
              <a:defRPr sz="5800">
                <a:latin typeface="Amasis MT Pro Black"/>
                <a:ea typeface="Amasis MT Pro Black"/>
                <a:cs typeface="Amasis MT Pro Black"/>
                <a:sym typeface="Amasis MT Pro Black"/>
              </a:defRPr>
            </a:lvl1pPr>
          </a:lstStyle>
          <a:p>
            <a:r>
              <a:rPr dirty="0"/>
              <a:t>1) INTRODUZIONE</a:t>
            </a:r>
          </a:p>
        </p:txBody>
      </p:sp>
      <p:sp>
        <p:nvSpPr>
          <p:cNvPr id="285" name="Sottotitolo 2"/>
          <p:cNvSpPr txBox="1">
            <a:spLocks noGrp="1"/>
          </p:cNvSpPr>
          <p:nvPr>
            <p:ph type="body" sz="half" idx="1"/>
          </p:nvPr>
        </p:nvSpPr>
        <p:spPr>
          <a:xfrm>
            <a:off x="3200103" y="1706604"/>
            <a:ext cx="6245323" cy="3781779"/>
          </a:xfrm>
          <a:prstGeom prst="rect">
            <a:avLst/>
          </a:prstGeom>
        </p:spPr>
        <p:txBody>
          <a:bodyPr>
            <a:noAutofit/>
          </a:bodyPr>
          <a:lstStyle/>
          <a:p>
            <a:pPr algn="l" defTabSz="614475">
              <a:lnSpc>
                <a:spcPct val="72000"/>
              </a:lnSpc>
              <a:spcBef>
                <a:spcPts val="0"/>
              </a:spcBef>
              <a:defRPr sz="1919">
                <a:latin typeface="ABeeZee"/>
                <a:ea typeface="ABeeZee"/>
                <a:cs typeface="ABeeZee"/>
                <a:sym typeface="ABeeZee"/>
              </a:defRPr>
            </a:pPr>
            <a:r>
              <a:rPr sz="2000" b="1" dirty="0"/>
              <a:t>1.1) CHI SIAMO </a:t>
            </a:r>
          </a:p>
          <a:p>
            <a:pPr algn="l" defTabSz="614475">
              <a:lnSpc>
                <a:spcPct val="72000"/>
              </a:lnSpc>
              <a:spcBef>
                <a:spcPts val="0"/>
              </a:spcBef>
              <a:defRPr sz="1919">
                <a:latin typeface="ABeeZee"/>
                <a:ea typeface="ABeeZee"/>
                <a:cs typeface="ABeeZee"/>
                <a:sym typeface="ABeeZee"/>
              </a:defRPr>
            </a:pPr>
            <a:r>
              <a:rPr sz="2000" b="1" dirty="0"/>
              <a:t>1.2) I CAPSULE HOTEL</a:t>
            </a:r>
          </a:p>
          <a:p>
            <a:pPr algn="l" defTabSz="614475">
              <a:lnSpc>
                <a:spcPct val="72000"/>
              </a:lnSpc>
              <a:spcBef>
                <a:spcPts val="0"/>
              </a:spcBef>
              <a:defRPr sz="1919">
                <a:latin typeface="ABeeZee"/>
                <a:ea typeface="ABeeZee"/>
                <a:cs typeface="ABeeZee"/>
                <a:sym typeface="ABeeZee"/>
              </a:defRPr>
            </a:pPr>
            <a:r>
              <a:rPr sz="2000" b="1" dirty="0"/>
              <a:t>1.3) ANALISI SWOT </a:t>
            </a:r>
          </a:p>
          <a:p>
            <a:pPr algn="l" defTabSz="614475">
              <a:lnSpc>
                <a:spcPct val="72000"/>
              </a:lnSpc>
              <a:spcBef>
                <a:spcPts val="0"/>
              </a:spcBef>
              <a:defRPr sz="1919">
                <a:latin typeface="ABeeZee"/>
                <a:ea typeface="ABeeZee"/>
                <a:cs typeface="ABeeZee"/>
                <a:sym typeface="ABeeZee"/>
              </a:defRPr>
            </a:pPr>
            <a:r>
              <a:rPr sz="2000" b="1" dirty="0"/>
              <a:t>1.4) FORZE DI PORTER </a:t>
            </a:r>
          </a:p>
          <a:p>
            <a:pPr algn="l" defTabSz="614475">
              <a:lnSpc>
                <a:spcPct val="72000"/>
              </a:lnSpc>
              <a:spcBef>
                <a:spcPts val="0"/>
              </a:spcBef>
              <a:defRPr sz="1919">
                <a:latin typeface="ABeeZee"/>
                <a:ea typeface="ABeeZee"/>
                <a:cs typeface="ABeeZee"/>
                <a:sym typeface="ABeeZee"/>
              </a:defRPr>
            </a:pPr>
            <a:r>
              <a:rPr sz="2000" b="1" dirty="0"/>
              <a:t>1.5) IL SETTORE TURISTICO</a:t>
            </a:r>
          </a:p>
          <a:p>
            <a:pPr algn="l" defTabSz="614475">
              <a:lnSpc>
                <a:spcPct val="72000"/>
              </a:lnSpc>
              <a:spcBef>
                <a:spcPts val="0"/>
              </a:spcBef>
              <a:defRPr sz="1919">
                <a:latin typeface="ABeeZee"/>
                <a:ea typeface="ABeeZee"/>
                <a:cs typeface="ABeeZee"/>
                <a:sym typeface="ABeeZee"/>
              </a:defRPr>
            </a:pPr>
            <a:r>
              <a:rPr sz="2000" b="1" dirty="0"/>
              <a:t>1.5.1) L’ITALIA</a:t>
            </a:r>
          </a:p>
          <a:p>
            <a:pPr algn="l" defTabSz="614475">
              <a:lnSpc>
                <a:spcPct val="72000"/>
              </a:lnSpc>
              <a:spcBef>
                <a:spcPts val="0"/>
              </a:spcBef>
              <a:defRPr sz="1919">
                <a:latin typeface="ABeeZee"/>
                <a:ea typeface="ABeeZee"/>
                <a:cs typeface="ABeeZee"/>
                <a:sym typeface="ABeeZee"/>
              </a:defRPr>
            </a:pPr>
            <a:r>
              <a:rPr sz="2000" b="1" dirty="0"/>
              <a:t>1.6) MERCATO CAPSULE HOTEL </a:t>
            </a:r>
          </a:p>
          <a:p>
            <a:pPr algn="l" defTabSz="614475">
              <a:lnSpc>
                <a:spcPct val="72000"/>
              </a:lnSpc>
              <a:spcBef>
                <a:spcPts val="0"/>
              </a:spcBef>
              <a:defRPr sz="1919">
                <a:latin typeface="ABeeZee"/>
                <a:ea typeface="ABeeZee"/>
                <a:cs typeface="ABeeZee"/>
                <a:sym typeface="ABeeZee"/>
              </a:defRPr>
            </a:pPr>
            <a:r>
              <a:rPr sz="2000" b="1" dirty="0"/>
              <a:t>1.7) OBIETTIVO DELLA RICERCA </a:t>
            </a:r>
          </a:p>
          <a:p>
            <a:pPr algn="l" defTabSz="614475">
              <a:lnSpc>
                <a:spcPct val="72000"/>
              </a:lnSpc>
              <a:spcBef>
                <a:spcPts val="0"/>
              </a:spcBef>
              <a:defRPr sz="1919">
                <a:latin typeface="ABeeZee"/>
                <a:ea typeface="ABeeZee"/>
                <a:cs typeface="ABeeZee"/>
                <a:sym typeface="ABeeZee"/>
              </a:defRPr>
            </a:pPr>
            <a:r>
              <a:rPr sz="2000" b="1" dirty="0"/>
              <a:t>1.8) POPOLAZIONE TARGET </a:t>
            </a:r>
          </a:p>
          <a:p>
            <a:pPr algn="l" defTabSz="614475">
              <a:lnSpc>
                <a:spcPct val="72000"/>
              </a:lnSpc>
              <a:spcBef>
                <a:spcPts val="0"/>
              </a:spcBef>
              <a:defRPr sz="1919">
                <a:latin typeface="ABeeZee"/>
                <a:ea typeface="ABeeZee"/>
                <a:cs typeface="ABeeZee"/>
                <a:sym typeface="ABeeZee"/>
              </a:defRPr>
            </a:pPr>
            <a:r>
              <a:rPr sz="2000" b="1" dirty="0"/>
              <a:t>1.9) IL QUESTIONARIO</a:t>
            </a:r>
          </a:p>
          <a:p>
            <a:pPr algn="l" defTabSz="614475">
              <a:lnSpc>
                <a:spcPct val="72000"/>
              </a:lnSpc>
              <a:spcBef>
                <a:spcPts val="0"/>
              </a:spcBef>
              <a:defRPr sz="1919">
                <a:latin typeface="ABeeZee"/>
                <a:ea typeface="ABeeZee"/>
                <a:cs typeface="ABeeZee"/>
                <a:sym typeface="ABeeZee"/>
              </a:defRPr>
            </a:pPr>
            <a:r>
              <a:rPr sz="2000" b="1" dirty="0"/>
              <a:t>1.9.1) STRUTTURA DEL QUESTIONARIO </a:t>
            </a:r>
          </a:p>
          <a:p>
            <a:pPr algn="l" defTabSz="614475">
              <a:lnSpc>
                <a:spcPct val="72000"/>
              </a:lnSpc>
              <a:spcBef>
                <a:spcPts val="0"/>
              </a:spcBef>
              <a:defRPr sz="1919">
                <a:latin typeface="ABeeZee"/>
                <a:ea typeface="ABeeZee"/>
                <a:cs typeface="ABeeZee"/>
                <a:sym typeface="ABeeZee"/>
              </a:defRPr>
            </a:pPr>
            <a:r>
              <a:rPr sz="2000" b="1" dirty="0"/>
              <a:t>1.9.2) SOMMINISTRAZIONE DEL QUETIONARIO </a:t>
            </a:r>
          </a:p>
          <a:p>
            <a:pPr algn="l" defTabSz="614475">
              <a:lnSpc>
                <a:spcPct val="72000"/>
              </a:lnSpc>
              <a:spcBef>
                <a:spcPts val="0"/>
              </a:spcBef>
              <a:defRPr sz="1919">
                <a:latin typeface="ABeeZee"/>
                <a:ea typeface="ABeeZee"/>
                <a:cs typeface="ABeeZee"/>
                <a:sym typeface="ABeeZee"/>
              </a:defRPr>
            </a:pPr>
            <a:r>
              <a:rPr sz="2000" b="1" dirty="0"/>
              <a:t>1.9.3) AGGIUSTAMENTO DEL QUESTIONARIO </a:t>
            </a:r>
          </a:p>
          <a:p>
            <a:pPr algn="l" defTabSz="614475">
              <a:lnSpc>
                <a:spcPct val="72000"/>
              </a:lnSpc>
              <a:spcBef>
                <a:spcPts val="0"/>
              </a:spcBef>
              <a:defRPr sz="1919">
                <a:latin typeface="ABeeZee"/>
                <a:ea typeface="ABeeZee"/>
                <a:cs typeface="ABeeZee"/>
                <a:sym typeface="ABeeZee"/>
              </a:defRPr>
            </a:pPr>
            <a:r>
              <a:rPr sz="2000" b="1" dirty="0"/>
              <a:t>1.10) SAMPLE DESCRIPTION </a:t>
            </a:r>
          </a:p>
          <a:p>
            <a:pPr algn="l" defTabSz="614475">
              <a:lnSpc>
                <a:spcPct val="72000"/>
              </a:lnSpc>
              <a:spcBef>
                <a:spcPts val="0"/>
              </a:spcBef>
              <a:defRPr sz="1919">
                <a:latin typeface="ABeeZee"/>
                <a:ea typeface="ABeeZee"/>
                <a:cs typeface="ABeeZee"/>
                <a:sym typeface="ABeeZee"/>
              </a:defRPr>
            </a:pPr>
            <a:r>
              <a:rPr sz="2000" b="1" dirty="0"/>
              <a:t>1.11) CONFRONTO TRA CAMPIONE E POPOLAZIONE </a:t>
            </a:r>
          </a:p>
          <a:p>
            <a:pPr algn="l" defTabSz="614475">
              <a:lnSpc>
                <a:spcPct val="72000"/>
              </a:lnSpc>
              <a:spcBef>
                <a:spcPts val="0"/>
              </a:spcBef>
              <a:defRPr sz="1919">
                <a:latin typeface="ABeeZee"/>
                <a:ea typeface="ABeeZee"/>
                <a:cs typeface="ABeeZee"/>
                <a:sym typeface="ABeeZee"/>
              </a:defRPr>
            </a:pPr>
            <a:r>
              <a:rPr sz="2000" b="1" dirty="0"/>
              <a:t>1.12) LE VARIABILI RILEVATE </a:t>
            </a:r>
          </a:p>
          <a:p>
            <a:pPr algn="l" defTabSz="614475">
              <a:lnSpc>
                <a:spcPct val="72000"/>
              </a:lnSpc>
              <a:spcBef>
                <a:spcPts val="0"/>
              </a:spcBef>
              <a:defRPr sz="1919">
                <a:latin typeface="ABeeZee"/>
                <a:ea typeface="ABeeZee"/>
                <a:cs typeface="ABeeZee"/>
                <a:sym typeface="ABeeZee"/>
              </a:defRPr>
            </a:pPr>
            <a:r>
              <a:rPr sz="2000" b="1" dirty="0"/>
              <a:t>1.13) INCIDENZA DEL COVID-19 SULLA RICERCA</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Rettangolo 1"/>
          <p:cNvSpPr/>
          <p:nvPr/>
        </p:nvSpPr>
        <p:spPr>
          <a:xfrm>
            <a:off x="2912586" y="2150797"/>
            <a:ext cx="5523442" cy="2703691"/>
          </a:xfrm>
          <a:prstGeom prst="rect">
            <a:avLst/>
          </a:prstGeom>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path path="circle">
              <a:fillToRect l="50000" t="50000" r="50000" b="50000"/>
            </a:path>
            <a:tileRect/>
          </a:gradFill>
          <a:ln w="25400">
            <a:solidFill>
              <a:srgbClr val="FAD9C2"/>
            </a:solidFill>
            <a:miter/>
          </a:ln>
          <a:scene3d>
            <a:camera prst="orthographicFront"/>
            <a:lightRig rig="threePt" dir="t"/>
          </a:scene3d>
          <a:sp3d>
            <a:bevelT prst="angle"/>
          </a:sp3d>
        </p:spPr>
        <p:txBody>
          <a:bodyPr lIns="45718" tIns="45718" rIns="45718" bIns="45718" anchor="ctr"/>
          <a:lstStyle/>
          <a:p>
            <a:pPr algn="ctr">
              <a:defRPr>
                <a:solidFill>
                  <a:srgbClr val="FFFFFF"/>
                </a:solidFill>
                <a:latin typeface="+mn-lt"/>
                <a:ea typeface="+mn-ea"/>
                <a:cs typeface="+mn-cs"/>
                <a:sym typeface="Calibri"/>
              </a:defRPr>
            </a:pPr>
            <a:endParaRPr/>
          </a:p>
        </p:txBody>
      </p:sp>
      <p:sp>
        <p:nvSpPr>
          <p:cNvPr id="568" name="Titolo 1"/>
          <p:cNvSpPr txBox="1">
            <a:spLocks noGrp="1"/>
          </p:cNvSpPr>
          <p:nvPr>
            <p:ph type="title"/>
          </p:nvPr>
        </p:nvSpPr>
        <p:spPr>
          <a:xfrm>
            <a:off x="253351" y="-649508"/>
            <a:ext cx="10841913" cy="1816981"/>
          </a:xfrm>
          <a:prstGeom prst="rect">
            <a:avLst/>
          </a:prstGeom>
          <a:effectLst>
            <a:outerShdw blurRad="50800" dist="38100" dir="2700000" algn="tl" rotWithShape="0">
              <a:prstClr val="black">
                <a:alpha val="40000"/>
              </a:prstClr>
            </a:outerShdw>
          </a:effectLst>
        </p:spPr>
        <p:txBody>
          <a:bodyPr/>
          <a:lstStyle>
            <a:lvl1pPr>
              <a:defRPr sz="5800">
                <a:latin typeface="Amasis MT Pro Black"/>
                <a:ea typeface="Amasis MT Pro Black"/>
                <a:cs typeface="Amasis MT Pro Black"/>
                <a:sym typeface="Amasis MT Pro Black"/>
              </a:defRPr>
            </a:lvl1pPr>
          </a:lstStyle>
          <a:p>
            <a:r>
              <a:rPr dirty="0"/>
              <a:t>4) ANALISI FATTORIALE</a:t>
            </a:r>
          </a:p>
        </p:txBody>
      </p:sp>
      <p:sp>
        <p:nvSpPr>
          <p:cNvPr id="569" name="CasellaDiTesto 2"/>
          <p:cNvSpPr txBox="1"/>
          <p:nvPr/>
        </p:nvSpPr>
        <p:spPr>
          <a:xfrm>
            <a:off x="3566588" y="2243048"/>
            <a:ext cx="6525674" cy="2834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defRPr sz="2000" b="1">
                <a:latin typeface="ABeeZee"/>
                <a:ea typeface="ABeeZee"/>
                <a:cs typeface="ABeeZee"/>
                <a:sym typeface="ABeeZee"/>
              </a:defRPr>
            </a:pPr>
            <a:endParaRPr dirty="0"/>
          </a:p>
          <a:p>
            <a:pPr>
              <a:defRPr sz="2000" b="1">
                <a:latin typeface="ABeeZee"/>
                <a:ea typeface="ABeeZee"/>
                <a:cs typeface="ABeeZee"/>
                <a:sym typeface="ABeeZee"/>
              </a:defRPr>
            </a:pPr>
            <a:r>
              <a:rPr dirty="0"/>
              <a:t>4.1) OBIETTIVI DELL’ANALISI FATTORIALE </a:t>
            </a:r>
          </a:p>
          <a:p>
            <a:pPr>
              <a:defRPr sz="2000" b="1">
                <a:latin typeface="ABeeZee"/>
                <a:ea typeface="ABeeZee"/>
                <a:cs typeface="ABeeZee"/>
                <a:sym typeface="ABeeZee"/>
              </a:defRPr>
            </a:pPr>
            <a:r>
              <a:rPr dirty="0"/>
              <a:t>4.2) LE VARIABILI SCELTE </a:t>
            </a:r>
          </a:p>
          <a:p>
            <a:pPr>
              <a:defRPr sz="2000" b="1">
                <a:latin typeface="ABeeZee"/>
                <a:ea typeface="ABeeZee"/>
                <a:cs typeface="ABeeZee"/>
                <a:sym typeface="ABeeZee"/>
              </a:defRPr>
            </a:pPr>
            <a:r>
              <a:rPr dirty="0"/>
              <a:t>4.3) CORRELAZIONE TRA LE VARIABILI </a:t>
            </a:r>
          </a:p>
          <a:p>
            <a:pPr>
              <a:defRPr sz="2000" b="1">
                <a:latin typeface="ABeeZee"/>
                <a:ea typeface="ABeeZee"/>
                <a:cs typeface="ABeeZee"/>
                <a:sym typeface="ABeeZee"/>
              </a:defRPr>
            </a:pPr>
            <a:r>
              <a:rPr dirty="0"/>
              <a:t>4.4) RICERCA DELLE POSSIBILI SOLUZIONI </a:t>
            </a:r>
          </a:p>
          <a:p>
            <a:pPr>
              <a:defRPr sz="2000" b="1">
                <a:latin typeface="ABeeZee"/>
                <a:ea typeface="ABeeZee"/>
                <a:cs typeface="ABeeZee"/>
                <a:sym typeface="ABeeZee"/>
              </a:defRPr>
            </a:pPr>
            <a:r>
              <a:rPr dirty="0"/>
              <a:t>4.5) CONFRONTO TRA LE VARIE SOLUZIONI </a:t>
            </a:r>
          </a:p>
          <a:p>
            <a:pPr>
              <a:defRPr sz="2000" b="1">
                <a:latin typeface="ABeeZee"/>
                <a:ea typeface="ABeeZee"/>
                <a:cs typeface="ABeeZee"/>
                <a:sym typeface="ABeeZee"/>
              </a:defRPr>
            </a:pPr>
            <a:r>
              <a:rPr dirty="0"/>
              <a:t>4.6) INTERPRETAZIONE E CONCLUSIONI </a:t>
            </a:r>
          </a:p>
          <a:p>
            <a:pPr>
              <a:defRPr sz="2000">
                <a:latin typeface="ABeeZee"/>
                <a:ea typeface="ABeeZee"/>
                <a:cs typeface="ABeeZee"/>
                <a:sym typeface="ABeeZee"/>
              </a:defRPr>
            </a:pPr>
            <a:endParaRPr dirty="0"/>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 name="Titolo 1"/>
          <p:cNvSpPr txBox="1">
            <a:spLocks noGrp="1"/>
          </p:cNvSpPr>
          <p:nvPr>
            <p:ph type="title"/>
          </p:nvPr>
        </p:nvSpPr>
        <p:spPr>
          <a:xfrm>
            <a:off x="479131" y="-113564"/>
            <a:ext cx="11369969" cy="1816981"/>
          </a:xfrm>
          <a:prstGeom prst="rect">
            <a:avLst/>
          </a:prstGeom>
          <a:effectLst>
            <a:outerShdw blurRad="50800" dist="38100" dir="2700000" algn="tl" rotWithShape="0">
              <a:prstClr val="black">
                <a:alpha val="40000"/>
              </a:prstClr>
            </a:outerShdw>
          </a:effectLst>
        </p:spPr>
        <p:txBody>
          <a:bodyPr/>
          <a:lstStyle>
            <a:lvl1pPr>
              <a:defRPr sz="5800">
                <a:latin typeface="Amasis MT Pro Black"/>
                <a:ea typeface="Amasis MT Pro Black"/>
                <a:cs typeface="Amasis MT Pro Black"/>
                <a:sym typeface="Amasis MT Pro Black"/>
              </a:defRPr>
            </a:lvl1pPr>
          </a:lstStyle>
          <a:p>
            <a:r>
              <a:rPr dirty="0"/>
              <a:t>4.1) OBIETTIVI DELL’ANALISI FATTORIALE</a:t>
            </a:r>
          </a:p>
        </p:txBody>
      </p:sp>
      <p:sp>
        <p:nvSpPr>
          <p:cNvPr id="572" name="CasellaDiTesto 2"/>
          <p:cNvSpPr txBox="1"/>
          <p:nvPr/>
        </p:nvSpPr>
        <p:spPr>
          <a:xfrm>
            <a:off x="1018278" y="2168288"/>
            <a:ext cx="10155443" cy="43025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defRPr sz="2000">
                <a:latin typeface="ABeeZee"/>
                <a:ea typeface="ABeeZee"/>
                <a:cs typeface="ABeeZee"/>
                <a:sym typeface="ABeeZee"/>
              </a:defRPr>
            </a:pPr>
            <a:r>
              <a:rPr dirty="0"/>
              <a:t>Per </a:t>
            </a:r>
            <a:r>
              <a:rPr dirty="0" err="1"/>
              <a:t>approfondire</a:t>
            </a:r>
            <a:r>
              <a:rPr dirty="0"/>
              <a:t> </a:t>
            </a:r>
            <a:r>
              <a:rPr dirty="0" err="1"/>
              <a:t>l’analisi</a:t>
            </a:r>
            <a:r>
              <a:rPr dirty="0"/>
              <a:t> </a:t>
            </a:r>
            <a:r>
              <a:rPr dirty="0" err="1"/>
              <a:t>riguardante</a:t>
            </a:r>
            <a:r>
              <a:rPr dirty="0"/>
              <a:t> </a:t>
            </a:r>
            <a:r>
              <a:rPr dirty="0" err="1"/>
              <a:t>l’eventuale</a:t>
            </a:r>
            <a:r>
              <a:rPr dirty="0"/>
              <a:t> </a:t>
            </a:r>
            <a:r>
              <a:rPr dirty="0" err="1"/>
              <a:t>lancio</a:t>
            </a:r>
            <a:r>
              <a:rPr dirty="0"/>
              <a:t> </a:t>
            </a:r>
            <a:r>
              <a:rPr dirty="0" err="1"/>
              <a:t>sul</a:t>
            </a:r>
            <a:r>
              <a:rPr dirty="0"/>
              <a:t> </a:t>
            </a:r>
            <a:r>
              <a:rPr dirty="0" err="1"/>
              <a:t>mercato</a:t>
            </a:r>
            <a:r>
              <a:rPr dirty="0"/>
              <a:t> </a:t>
            </a:r>
            <a:r>
              <a:rPr dirty="0" err="1"/>
              <a:t>della</a:t>
            </a:r>
            <a:r>
              <a:rPr dirty="0"/>
              <a:t> </a:t>
            </a:r>
            <a:r>
              <a:rPr dirty="0" err="1"/>
              <a:t>nuova</a:t>
            </a:r>
            <a:r>
              <a:rPr dirty="0"/>
              <a:t> </a:t>
            </a:r>
            <a:r>
              <a:rPr dirty="0" err="1"/>
              <a:t>offerta</a:t>
            </a:r>
            <a:r>
              <a:rPr dirty="0"/>
              <a:t>, è </a:t>
            </a:r>
            <a:r>
              <a:rPr dirty="0" err="1"/>
              <a:t>stata</a:t>
            </a:r>
            <a:r>
              <a:rPr dirty="0"/>
              <a:t> </a:t>
            </a:r>
            <a:r>
              <a:rPr dirty="0" err="1"/>
              <a:t>effettuata</a:t>
            </a:r>
            <a:r>
              <a:rPr dirty="0"/>
              <a:t> una </a:t>
            </a:r>
            <a:r>
              <a:rPr dirty="0" err="1"/>
              <a:t>regressione</a:t>
            </a:r>
            <a:r>
              <a:rPr dirty="0"/>
              <a:t> </a:t>
            </a:r>
            <a:r>
              <a:rPr dirty="0" err="1"/>
              <a:t>lineare</a:t>
            </a:r>
            <a:r>
              <a:rPr dirty="0"/>
              <a:t> ed una </a:t>
            </a:r>
            <a:r>
              <a:rPr dirty="0" err="1"/>
              <a:t>regressione</a:t>
            </a:r>
            <a:r>
              <a:rPr dirty="0"/>
              <a:t> </a:t>
            </a:r>
            <a:r>
              <a:rPr dirty="0" err="1"/>
              <a:t>logistica</a:t>
            </a:r>
            <a:r>
              <a:rPr dirty="0"/>
              <a:t>. Prima di </a:t>
            </a:r>
            <a:r>
              <a:rPr dirty="0" err="1"/>
              <a:t>effettuarle</a:t>
            </a:r>
            <a:r>
              <a:rPr dirty="0"/>
              <a:t> è </a:t>
            </a:r>
            <a:r>
              <a:rPr dirty="0" err="1"/>
              <a:t>stato</a:t>
            </a:r>
            <a:r>
              <a:rPr dirty="0"/>
              <a:t> </a:t>
            </a:r>
            <a:r>
              <a:rPr dirty="0" err="1"/>
              <a:t>però</a:t>
            </a:r>
            <a:r>
              <a:rPr dirty="0"/>
              <a:t> ritenuto </a:t>
            </a:r>
            <a:r>
              <a:rPr dirty="0" err="1"/>
              <a:t>opportuno</a:t>
            </a:r>
            <a:r>
              <a:rPr dirty="0"/>
              <a:t> </a:t>
            </a:r>
            <a:r>
              <a:rPr dirty="0" err="1"/>
              <a:t>svolgere</a:t>
            </a:r>
            <a:r>
              <a:rPr dirty="0"/>
              <a:t> </a:t>
            </a:r>
            <a:r>
              <a:rPr dirty="0" err="1"/>
              <a:t>un’</a:t>
            </a:r>
            <a:r>
              <a:rPr b="1" dirty="0" err="1"/>
              <a:t>analisi</a:t>
            </a:r>
            <a:r>
              <a:rPr b="1" dirty="0"/>
              <a:t> </a:t>
            </a:r>
            <a:r>
              <a:rPr b="1" dirty="0" err="1"/>
              <a:t>fattoriale</a:t>
            </a:r>
            <a:r>
              <a:rPr dirty="0"/>
              <a:t>. </a:t>
            </a:r>
            <a:r>
              <a:rPr dirty="0" err="1"/>
              <a:t>L’obiettivo</a:t>
            </a:r>
            <a:r>
              <a:rPr dirty="0"/>
              <a:t> di </a:t>
            </a:r>
            <a:r>
              <a:rPr dirty="0" err="1"/>
              <a:t>questo</a:t>
            </a:r>
            <a:r>
              <a:rPr dirty="0"/>
              <a:t> </a:t>
            </a:r>
            <a:r>
              <a:rPr dirty="0" err="1"/>
              <a:t>procedimento</a:t>
            </a:r>
            <a:r>
              <a:rPr dirty="0"/>
              <a:t> è </a:t>
            </a:r>
            <a:r>
              <a:rPr dirty="0" err="1"/>
              <a:t>quello</a:t>
            </a:r>
            <a:r>
              <a:rPr dirty="0"/>
              <a:t> di </a:t>
            </a:r>
            <a:r>
              <a:rPr dirty="0" err="1"/>
              <a:t>risolvere</a:t>
            </a:r>
            <a:r>
              <a:rPr dirty="0"/>
              <a:t> uno </a:t>
            </a:r>
            <a:r>
              <a:rPr dirty="0" err="1"/>
              <a:t>specifico</a:t>
            </a:r>
            <a:r>
              <a:rPr dirty="0"/>
              <a:t> </a:t>
            </a:r>
            <a:r>
              <a:rPr dirty="0" err="1"/>
              <a:t>problema</a:t>
            </a:r>
            <a:r>
              <a:rPr dirty="0"/>
              <a:t>: le </a:t>
            </a:r>
            <a:r>
              <a:rPr dirty="0" err="1"/>
              <a:t>variabili</a:t>
            </a:r>
            <a:r>
              <a:rPr dirty="0"/>
              <a:t> quantitative </a:t>
            </a:r>
            <a:r>
              <a:rPr dirty="0" err="1"/>
              <a:t>sono</a:t>
            </a:r>
            <a:r>
              <a:rPr dirty="0"/>
              <a:t> </a:t>
            </a:r>
            <a:r>
              <a:rPr dirty="0" err="1"/>
              <a:t>numerose</a:t>
            </a:r>
            <a:r>
              <a:rPr dirty="0"/>
              <a:t> e molto correlate </a:t>
            </a:r>
            <a:r>
              <a:rPr dirty="0" err="1"/>
              <a:t>tra</a:t>
            </a:r>
            <a:r>
              <a:rPr dirty="0"/>
              <a:t> di </a:t>
            </a:r>
            <a:r>
              <a:rPr dirty="0" err="1"/>
              <a:t>loro</a:t>
            </a:r>
            <a:r>
              <a:rPr dirty="0"/>
              <a:t> e </a:t>
            </a:r>
            <a:r>
              <a:rPr dirty="0" err="1"/>
              <a:t>pertanto</a:t>
            </a:r>
            <a:r>
              <a:rPr dirty="0"/>
              <a:t> </a:t>
            </a:r>
            <a:r>
              <a:rPr dirty="0" err="1"/>
              <a:t>risulterebbe</a:t>
            </a:r>
            <a:r>
              <a:rPr dirty="0"/>
              <a:t> </a:t>
            </a:r>
            <a:r>
              <a:rPr dirty="0" err="1"/>
              <a:t>ridondante</a:t>
            </a:r>
            <a:r>
              <a:rPr dirty="0"/>
              <a:t> </a:t>
            </a:r>
            <a:r>
              <a:rPr dirty="0" err="1"/>
              <a:t>utilizzarle</a:t>
            </a:r>
            <a:r>
              <a:rPr dirty="0"/>
              <a:t> </a:t>
            </a:r>
            <a:r>
              <a:rPr dirty="0" err="1"/>
              <a:t>tutte</a:t>
            </a:r>
            <a:r>
              <a:rPr dirty="0"/>
              <a:t>. </a:t>
            </a:r>
            <a:r>
              <a:rPr dirty="0" err="1"/>
              <a:t>Tramite</a:t>
            </a:r>
            <a:r>
              <a:rPr dirty="0"/>
              <a:t> </a:t>
            </a:r>
            <a:r>
              <a:rPr dirty="0" err="1"/>
              <a:t>l’analisi</a:t>
            </a:r>
            <a:r>
              <a:rPr dirty="0"/>
              <a:t> </a:t>
            </a:r>
            <a:r>
              <a:rPr dirty="0" err="1"/>
              <a:t>fattoriale</a:t>
            </a:r>
            <a:r>
              <a:rPr dirty="0"/>
              <a:t> </a:t>
            </a:r>
            <a:r>
              <a:rPr dirty="0" err="1"/>
              <a:t>l’informazione</a:t>
            </a:r>
            <a:r>
              <a:rPr dirty="0"/>
              <a:t> </a:t>
            </a:r>
            <a:r>
              <a:rPr dirty="0" err="1"/>
              <a:t>contenuta</a:t>
            </a:r>
            <a:r>
              <a:rPr dirty="0"/>
              <a:t> in </a:t>
            </a:r>
            <a:r>
              <a:rPr dirty="0" err="1"/>
              <a:t>tali</a:t>
            </a:r>
            <a:r>
              <a:rPr dirty="0"/>
              <a:t> </a:t>
            </a:r>
            <a:r>
              <a:rPr dirty="0" err="1"/>
              <a:t>variabili</a:t>
            </a:r>
            <a:r>
              <a:rPr dirty="0"/>
              <a:t> è </a:t>
            </a:r>
            <a:r>
              <a:rPr dirty="0" err="1"/>
              <a:t>stata</a:t>
            </a:r>
            <a:r>
              <a:rPr dirty="0"/>
              <a:t> </a:t>
            </a:r>
            <a:r>
              <a:rPr dirty="0" err="1"/>
              <a:t>riassunta</a:t>
            </a:r>
            <a:r>
              <a:rPr dirty="0"/>
              <a:t> in un </a:t>
            </a:r>
            <a:r>
              <a:rPr dirty="0" err="1"/>
              <a:t>numero</a:t>
            </a:r>
            <a:r>
              <a:rPr dirty="0"/>
              <a:t> ridotto di </a:t>
            </a:r>
            <a:r>
              <a:rPr dirty="0" err="1"/>
              <a:t>nuove</a:t>
            </a:r>
            <a:r>
              <a:rPr dirty="0"/>
              <a:t> </a:t>
            </a:r>
            <a:r>
              <a:rPr dirty="0" err="1"/>
              <a:t>variabili</a:t>
            </a:r>
            <a:r>
              <a:rPr dirty="0"/>
              <a:t>, </a:t>
            </a:r>
            <a:r>
              <a:rPr dirty="0" err="1"/>
              <a:t>standardizzate</a:t>
            </a:r>
            <a:r>
              <a:rPr dirty="0"/>
              <a:t> e </a:t>
            </a:r>
            <a:r>
              <a:rPr dirty="0" err="1"/>
              <a:t>tra</a:t>
            </a:r>
            <a:r>
              <a:rPr dirty="0"/>
              <a:t> </a:t>
            </a:r>
            <a:r>
              <a:rPr dirty="0" err="1"/>
              <a:t>loro</a:t>
            </a:r>
            <a:r>
              <a:rPr dirty="0"/>
              <a:t> non correlate, </a:t>
            </a:r>
            <a:r>
              <a:rPr dirty="0" err="1"/>
              <a:t>dette</a:t>
            </a:r>
            <a:r>
              <a:rPr dirty="0"/>
              <a:t> </a:t>
            </a:r>
            <a:r>
              <a:rPr b="1" dirty="0" err="1"/>
              <a:t>fattori</a:t>
            </a:r>
            <a:r>
              <a:rPr b="1" dirty="0"/>
              <a:t>; </a:t>
            </a:r>
            <a:r>
              <a:rPr dirty="0"/>
              <a:t>in </a:t>
            </a:r>
            <a:r>
              <a:rPr dirty="0" err="1"/>
              <a:t>questo</a:t>
            </a:r>
            <a:r>
              <a:rPr dirty="0"/>
              <a:t> modo </a:t>
            </a:r>
            <a:r>
              <a:rPr dirty="0" err="1"/>
              <a:t>sono</a:t>
            </a:r>
            <a:r>
              <a:rPr dirty="0"/>
              <a:t> </a:t>
            </a:r>
            <a:r>
              <a:rPr dirty="0" err="1"/>
              <a:t>anche</a:t>
            </a:r>
            <a:r>
              <a:rPr dirty="0"/>
              <a:t> state </a:t>
            </a:r>
            <a:r>
              <a:rPr dirty="0" err="1"/>
              <a:t>esplicitate</a:t>
            </a:r>
            <a:r>
              <a:rPr dirty="0"/>
              <a:t> </a:t>
            </a:r>
            <a:r>
              <a:rPr dirty="0" err="1"/>
              <a:t>alcune</a:t>
            </a:r>
            <a:r>
              <a:rPr dirty="0"/>
              <a:t> </a:t>
            </a:r>
            <a:r>
              <a:rPr dirty="0" err="1"/>
              <a:t>informazioni</a:t>
            </a:r>
            <a:r>
              <a:rPr dirty="0"/>
              <a:t> non </a:t>
            </a:r>
            <a:r>
              <a:rPr dirty="0" err="1"/>
              <a:t>direttamente</a:t>
            </a:r>
            <a:r>
              <a:rPr dirty="0"/>
              <a:t> </a:t>
            </a:r>
            <a:r>
              <a:rPr dirty="0" err="1"/>
              <a:t>misurabili</a:t>
            </a:r>
            <a:r>
              <a:rPr dirty="0"/>
              <a:t> e </a:t>
            </a:r>
            <a:r>
              <a:rPr dirty="0" err="1"/>
              <a:t>quindi</a:t>
            </a:r>
            <a:r>
              <a:rPr dirty="0"/>
              <a:t> </a:t>
            </a:r>
            <a:r>
              <a:rPr dirty="0" err="1"/>
              <a:t>latenti</a:t>
            </a:r>
            <a:r>
              <a:rPr dirty="0"/>
              <a:t>. Per </a:t>
            </a:r>
            <a:r>
              <a:rPr dirty="0" err="1"/>
              <a:t>estrarre</a:t>
            </a:r>
            <a:r>
              <a:rPr dirty="0"/>
              <a:t> </a:t>
            </a:r>
            <a:r>
              <a:rPr dirty="0" err="1"/>
              <a:t>i</a:t>
            </a:r>
            <a:r>
              <a:rPr dirty="0"/>
              <a:t> </a:t>
            </a:r>
            <a:r>
              <a:rPr dirty="0" err="1"/>
              <a:t>fattori</a:t>
            </a:r>
            <a:r>
              <a:rPr dirty="0"/>
              <a:t> è </a:t>
            </a:r>
            <a:r>
              <a:rPr dirty="0" err="1"/>
              <a:t>stato</a:t>
            </a:r>
            <a:r>
              <a:rPr dirty="0"/>
              <a:t> </a:t>
            </a:r>
            <a:r>
              <a:rPr dirty="0" err="1"/>
              <a:t>utilizzato</a:t>
            </a:r>
            <a:r>
              <a:rPr dirty="0"/>
              <a:t> il </a:t>
            </a:r>
            <a:r>
              <a:rPr dirty="0" err="1"/>
              <a:t>metodo</a:t>
            </a:r>
            <a:r>
              <a:rPr dirty="0"/>
              <a:t> </a:t>
            </a:r>
            <a:r>
              <a:rPr dirty="0" err="1"/>
              <a:t>delle</a:t>
            </a:r>
            <a:r>
              <a:rPr dirty="0"/>
              <a:t> </a:t>
            </a:r>
            <a:r>
              <a:rPr dirty="0" err="1"/>
              <a:t>componenti</a:t>
            </a:r>
            <a:r>
              <a:rPr dirty="0"/>
              <a:t> </a:t>
            </a:r>
            <a:r>
              <a:rPr dirty="0" err="1"/>
              <a:t>principali</a:t>
            </a:r>
            <a:r>
              <a:rPr dirty="0"/>
              <a:t>. Per </a:t>
            </a:r>
            <a:r>
              <a:rPr dirty="0" err="1"/>
              <a:t>scegliere</a:t>
            </a:r>
            <a:r>
              <a:rPr dirty="0"/>
              <a:t> il </a:t>
            </a:r>
            <a:r>
              <a:rPr dirty="0" err="1"/>
              <a:t>corretto</a:t>
            </a:r>
            <a:r>
              <a:rPr dirty="0"/>
              <a:t> </a:t>
            </a:r>
            <a:r>
              <a:rPr dirty="0" err="1"/>
              <a:t>numero</a:t>
            </a:r>
            <a:r>
              <a:rPr dirty="0"/>
              <a:t> di </a:t>
            </a:r>
            <a:r>
              <a:rPr dirty="0" err="1"/>
              <a:t>fattori</a:t>
            </a:r>
            <a:r>
              <a:rPr dirty="0"/>
              <a:t> </a:t>
            </a:r>
            <a:r>
              <a:rPr dirty="0" err="1"/>
              <a:t>sono</a:t>
            </a:r>
            <a:r>
              <a:rPr dirty="0"/>
              <a:t> </a:t>
            </a:r>
            <a:r>
              <a:rPr dirty="0" err="1"/>
              <a:t>stati</a:t>
            </a:r>
            <a:r>
              <a:rPr dirty="0"/>
              <a:t> </a:t>
            </a:r>
            <a:r>
              <a:rPr dirty="0" err="1"/>
              <a:t>usati</a:t>
            </a:r>
            <a:r>
              <a:rPr dirty="0"/>
              <a:t> </a:t>
            </a:r>
            <a:r>
              <a:rPr dirty="0" err="1"/>
              <a:t>vari</a:t>
            </a:r>
            <a:r>
              <a:rPr dirty="0"/>
              <a:t> </a:t>
            </a:r>
            <a:r>
              <a:rPr dirty="0" err="1"/>
              <a:t>criteri</a:t>
            </a:r>
            <a:r>
              <a:rPr dirty="0"/>
              <a:t> (</a:t>
            </a:r>
            <a:r>
              <a:rPr dirty="0" err="1"/>
              <a:t>si</a:t>
            </a:r>
            <a:r>
              <a:rPr dirty="0"/>
              <a:t> </a:t>
            </a:r>
            <a:r>
              <a:rPr dirty="0" err="1"/>
              <a:t>vedranno</a:t>
            </a:r>
            <a:r>
              <a:rPr dirty="0"/>
              <a:t> in </a:t>
            </a:r>
            <a:r>
              <a:rPr dirty="0" err="1"/>
              <a:t>dettaglio</a:t>
            </a:r>
            <a:r>
              <a:rPr dirty="0"/>
              <a:t> </a:t>
            </a:r>
            <a:r>
              <a:rPr dirty="0" err="1"/>
              <a:t>successivamente</a:t>
            </a:r>
            <a:r>
              <a:rPr dirty="0"/>
              <a:t>). </a:t>
            </a:r>
            <a:r>
              <a:rPr dirty="0" err="1"/>
              <a:t>Tra</a:t>
            </a:r>
            <a:r>
              <a:rPr dirty="0"/>
              <a:t> </a:t>
            </a:r>
            <a:r>
              <a:rPr dirty="0" err="1"/>
              <a:t>tutte</a:t>
            </a:r>
            <a:r>
              <a:rPr dirty="0"/>
              <a:t> le </a:t>
            </a:r>
            <a:r>
              <a:rPr dirty="0" err="1"/>
              <a:t>possibili</a:t>
            </a:r>
            <a:r>
              <a:rPr dirty="0"/>
              <a:t> </a:t>
            </a:r>
            <a:r>
              <a:rPr dirty="0" err="1"/>
              <a:t>soluzioni</a:t>
            </a:r>
            <a:r>
              <a:rPr dirty="0"/>
              <a:t> è </a:t>
            </a:r>
            <a:r>
              <a:rPr dirty="0" err="1"/>
              <a:t>stata</a:t>
            </a:r>
            <a:r>
              <a:rPr dirty="0"/>
              <a:t> </a:t>
            </a:r>
            <a:r>
              <a:rPr dirty="0" err="1"/>
              <a:t>scelta</a:t>
            </a:r>
            <a:r>
              <a:rPr dirty="0"/>
              <a:t> </a:t>
            </a:r>
            <a:r>
              <a:rPr dirty="0" err="1"/>
              <a:t>quella</a:t>
            </a:r>
            <a:r>
              <a:rPr dirty="0"/>
              <a:t> </a:t>
            </a:r>
            <a:r>
              <a:rPr dirty="0" err="1"/>
              <a:t>migliore</a:t>
            </a:r>
            <a:r>
              <a:rPr dirty="0"/>
              <a:t> </a:t>
            </a:r>
            <a:r>
              <a:rPr dirty="0" err="1"/>
              <a:t>attraverso</a:t>
            </a:r>
            <a:r>
              <a:rPr dirty="0"/>
              <a:t> </a:t>
            </a:r>
            <a:r>
              <a:rPr dirty="0" err="1"/>
              <a:t>un’analisi</a:t>
            </a:r>
            <a:r>
              <a:rPr dirty="0"/>
              <a:t> </a:t>
            </a:r>
            <a:r>
              <a:rPr dirty="0" err="1"/>
              <a:t>delle</a:t>
            </a:r>
            <a:r>
              <a:rPr dirty="0"/>
              <a:t> </a:t>
            </a:r>
            <a:r>
              <a:rPr dirty="0" err="1"/>
              <a:t>comunalità</a:t>
            </a:r>
            <a:r>
              <a:rPr dirty="0"/>
              <a:t>. La </a:t>
            </a:r>
            <a:r>
              <a:rPr dirty="0" err="1"/>
              <a:t>soluzione</a:t>
            </a:r>
            <a:r>
              <a:rPr dirty="0"/>
              <a:t> </a:t>
            </a:r>
            <a:r>
              <a:rPr dirty="0" err="1"/>
              <a:t>scelta</a:t>
            </a:r>
            <a:r>
              <a:rPr dirty="0"/>
              <a:t> è </a:t>
            </a:r>
            <a:r>
              <a:rPr dirty="0" err="1"/>
              <a:t>stata</a:t>
            </a:r>
            <a:r>
              <a:rPr dirty="0"/>
              <a:t> poi </a:t>
            </a:r>
            <a:r>
              <a:rPr dirty="0" err="1"/>
              <a:t>opportunamente</a:t>
            </a:r>
            <a:r>
              <a:rPr dirty="0"/>
              <a:t> </a:t>
            </a:r>
            <a:r>
              <a:rPr dirty="0" err="1"/>
              <a:t>interpretata</a:t>
            </a:r>
            <a:r>
              <a:rPr dirty="0"/>
              <a:t>.  </a:t>
            </a:r>
            <a:endParaRPr dirty="0">
              <a:latin typeface="+mn-lt"/>
              <a:ea typeface="+mn-ea"/>
              <a:cs typeface="+mn-cs"/>
              <a:sym typeface="Calibri"/>
            </a:endParaRP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 name="Titolo 1"/>
          <p:cNvSpPr txBox="1">
            <a:spLocks noGrp="1"/>
          </p:cNvSpPr>
          <p:nvPr>
            <p:ph type="title"/>
          </p:nvPr>
        </p:nvSpPr>
        <p:spPr>
          <a:xfrm>
            <a:off x="499638" y="-261559"/>
            <a:ext cx="11192724" cy="1231109"/>
          </a:xfrm>
          <a:prstGeom prst="rect">
            <a:avLst/>
          </a:prstGeom>
          <a:effectLst>
            <a:outerShdw blurRad="50800" dist="38100" dir="2700000" algn="tl" rotWithShape="0">
              <a:prstClr val="black">
                <a:alpha val="40000"/>
              </a:prstClr>
            </a:outerShdw>
          </a:effectLst>
        </p:spPr>
        <p:txBody>
          <a:bodyPr/>
          <a:lstStyle>
            <a:lvl1pPr>
              <a:defRPr sz="5800">
                <a:latin typeface="Amasis MT Pro Black"/>
                <a:ea typeface="Amasis MT Pro Black"/>
                <a:cs typeface="Amasis MT Pro Black"/>
                <a:sym typeface="Amasis MT Pro Black"/>
              </a:defRPr>
            </a:lvl1pPr>
          </a:lstStyle>
          <a:p>
            <a:r>
              <a:rPr dirty="0"/>
              <a:t>4.2) LE VARIABILI SCELTE</a:t>
            </a:r>
          </a:p>
        </p:txBody>
      </p:sp>
      <p:sp>
        <p:nvSpPr>
          <p:cNvPr id="575" name="CasellaDiTesto 2"/>
          <p:cNvSpPr txBox="1"/>
          <p:nvPr/>
        </p:nvSpPr>
        <p:spPr>
          <a:xfrm>
            <a:off x="457491" y="2249301"/>
            <a:ext cx="3538211" cy="21689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defRPr sz="2000">
                <a:latin typeface="ABeeZee"/>
                <a:ea typeface="ABeeZee"/>
                <a:cs typeface="ABeeZee"/>
                <a:sym typeface="ABeeZee"/>
              </a:defRPr>
            </a:pPr>
            <a:r>
              <a:t>Sulla destra è indicata la lista delle </a:t>
            </a:r>
            <a:r>
              <a:rPr b="1"/>
              <a:t>14 variabili </a:t>
            </a:r>
            <a:r>
              <a:t>quantitative (o qualitative a scala di punteggio) il cui contenuto è stato sintetizzato tramite l’analisi fattoriale.</a:t>
            </a:r>
            <a:endParaRPr>
              <a:latin typeface="+mn-lt"/>
              <a:ea typeface="+mn-ea"/>
              <a:cs typeface="+mn-cs"/>
              <a:sym typeface="Calibri"/>
            </a:endParaRPr>
          </a:p>
        </p:txBody>
      </p:sp>
      <p:pic>
        <p:nvPicPr>
          <p:cNvPr id="576" name="table" descr="table"/>
          <p:cNvPicPr>
            <a:picLocks noChangeAspect="1"/>
          </p:cNvPicPr>
          <p:nvPr/>
        </p:nvPicPr>
        <p:blipFill>
          <a:blip r:embed="rId2"/>
          <a:stretch>
            <a:fillRect/>
          </a:stretch>
        </p:blipFill>
        <p:spPr>
          <a:xfrm>
            <a:off x="5100175" y="1302046"/>
            <a:ext cx="6592187" cy="5179597"/>
          </a:xfrm>
          <a:prstGeom prst="rect">
            <a:avLst/>
          </a:prstGeom>
          <a:ln w="12700">
            <a:miter lim="400000"/>
          </a:ln>
        </p:spPr>
      </p:pic>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 name="Titolo 1"/>
          <p:cNvSpPr txBox="1">
            <a:spLocks noGrp="1"/>
          </p:cNvSpPr>
          <p:nvPr>
            <p:ph type="title"/>
          </p:nvPr>
        </p:nvSpPr>
        <p:spPr>
          <a:xfrm>
            <a:off x="499638" y="466668"/>
            <a:ext cx="11192724" cy="1231109"/>
          </a:xfrm>
          <a:prstGeom prst="rect">
            <a:avLst/>
          </a:prstGeom>
          <a:effectLst>
            <a:outerShdw blurRad="50800" dist="38100" dir="2700000" algn="tl" rotWithShape="0">
              <a:prstClr val="black">
                <a:alpha val="40000"/>
              </a:prstClr>
            </a:outerShdw>
          </a:effectLst>
        </p:spPr>
        <p:txBody>
          <a:bodyPr>
            <a:noAutofit/>
          </a:bodyPr>
          <a:lstStyle>
            <a:lvl1pPr defTabSz="740663">
              <a:defRPr sz="4698">
                <a:latin typeface="Amasis MT Pro Black"/>
                <a:ea typeface="Amasis MT Pro Black"/>
                <a:cs typeface="Amasis MT Pro Black"/>
                <a:sym typeface="Amasis MT Pro Black"/>
              </a:defRPr>
            </a:lvl1pPr>
          </a:lstStyle>
          <a:p>
            <a:r>
              <a:rPr sz="5800" dirty="0"/>
              <a:t>4.3) CORRELAZIONE TRA LE VARIABILI</a:t>
            </a:r>
          </a:p>
        </p:txBody>
      </p:sp>
      <p:sp>
        <p:nvSpPr>
          <p:cNvPr id="579" name="CasellaDiTesto 2"/>
          <p:cNvSpPr txBox="1"/>
          <p:nvPr/>
        </p:nvSpPr>
        <p:spPr>
          <a:xfrm>
            <a:off x="1165119" y="2453550"/>
            <a:ext cx="4560041" cy="2834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defRPr sz="2000">
                <a:latin typeface="ABeeZee"/>
                <a:ea typeface="ABeeZee"/>
                <a:cs typeface="ABeeZee"/>
                <a:sym typeface="ABeeZee"/>
              </a:defRPr>
            </a:pPr>
            <a:r>
              <a:t>E’ stato effettuato uno studio della </a:t>
            </a:r>
            <a:r>
              <a:rPr b="1"/>
              <a:t>multicollinearità </a:t>
            </a:r>
            <a:r>
              <a:t>confermare che le variabili condividono effettivamente contenuto informativo.</a:t>
            </a:r>
            <a:endParaRPr>
              <a:latin typeface="+mn-lt"/>
              <a:ea typeface="+mn-ea"/>
              <a:cs typeface="+mn-cs"/>
              <a:sym typeface="Calibri"/>
            </a:endParaRPr>
          </a:p>
          <a:p>
            <a:pPr algn="just">
              <a:defRPr sz="2000">
                <a:latin typeface="ABeeZee"/>
                <a:ea typeface="ABeeZee"/>
                <a:cs typeface="ABeeZee"/>
                <a:sym typeface="ABeeZee"/>
              </a:defRPr>
            </a:pPr>
            <a:r>
              <a:t>L’output del </a:t>
            </a:r>
            <a:r>
              <a:rPr b="1"/>
              <a:t>Variance Inflation Index </a:t>
            </a:r>
            <a:r>
              <a:t>mostra valori superiori  alla soglia empirica fissata a 1.2 / 1.3 ; testimoniando la  presenza di multicollinearità.</a:t>
            </a:r>
          </a:p>
        </p:txBody>
      </p:sp>
      <p:pic>
        <p:nvPicPr>
          <p:cNvPr id="580" name="Immagine 3" descr="Immagine 3"/>
          <p:cNvPicPr>
            <a:picLocks noChangeAspect="1"/>
          </p:cNvPicPr>
          <p:nvPr/>
        </p:nvPicPr>
        <p:blipFill>
          <a:blip r:embed="rId2"/>
          <a:stretch>
            <a:fillRect/>
          </a:stretch>
        </p:blipFill>
        <p:spPr>
          <a:xfrm>
            <a:off x="7254240" y="1887115"/>
            <a:ext cx="3554851" cy="4504217"/>
          </a:xfrm>
          <a:prstGeom prst="rect">
            <a:avLst/>
          </a:prstGeom>
          <a:ln w="25400">
            <a:solidFill>
              <a:srgbClr val="000000"/>
            </a:solidFill>
          </a:ln>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 name="Titolo 1"/>
          <p:cNvSpPr txBox="1">
            <a:spLocks noGrp="1"/>
          </p:cNvSpPr>
          <p:nvPr>
            <p:ph type="title"/>
          </p:nvPr>
        </p:nvSpPr>
        <p:spPr>
          <a:xfrm>
            <a:off x="458810" y="-93244"/>
            <a:ext cx="11465221" cy="1816981"/>
          </a:xfrm>
          <a:prstGeom prst="rect">
            <a:avLst/>
          </a:prstGeom>
          <a:effectLst>
            <a:outerShdw blurRad="50800" dist="38100" dir="2700000" algn="tl" rotWithShape="0">
              <a:prstClr val="black">
                <a:alpha val="40000"/>
              </a:prstClr>
            </a:outerShdw>
          </a:effectLst>
        </p:spPr>
        <p:txBody>
          <a:bodyPr/>
          <a:lstStyle>
            <a:lvl1pPr>
              <a:defRPr sz="5800">
                <a:latin typeface="Amasis MT Pro Black"/>
                <a:ea typeface="Amasis MT Pro Black"/>
                <a:cs typeface="Amasis MT Pro Black"/>
                <a:sym typeface="Amasis MT Pro Black"/>
              </a:defRPr>
            </a:lvl1pPr>
          </a:lstStyle>
          <a:p>
            <a:r>
              <a:rPr dirty="0"/>
              <a:t>4.4) RICERCA DELLE POSSIBILI SOLUZIONI (1/3)</a:t>
            </a:r>
          </a:p>
        </p:txBody>
      </p:sp>
      <p:sp>
        <p:nvSpPr>
          <p:cNvPr id="583" name="CasellaDiTesto 2"/>
          <p:cNvSpPr txBox="1"/>
          <p:nvPr/>
        </p:nvSpPr>
        <p:spPr>
          <a:xfrm>
            <a:off x="1018278" y="2053283"/>
            <a:ext cx="10155443" cy="35840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defRPr sz="2000">
                <a:latin typeface="ABeeZee"/>
                <a:ea typeface="ABeeZee"/>
                <a:cs typeface="ABeeZee"/>
                <a:sym typeface="ABeeZee"/>
              </a:defRPr>
            </a:pPr>
            <a:r>
              <a:rPr dirty="0"/>
              <a:t>Per </a:t>
            </a:r>
            <a:r>
              <a:rPr dirty="0" err="1"/>
              <a:t>estrarre</a:t>
            </a:r>
            <a:r>
              <a:rPr dirty="0"/>
              <a:t> </a:t>
            </a:r>
            <a:r>
              <a:rPr dirty="0" err="1"/>
              <a:t>i</a:t>
            </a:r>
            <a:r>
              <a:rPr dirty="0"/>
              <a:t> </a:t>
            </a:r>
            <a:r>
              <a:rPr dirty="0" err="1"/>
              <a:t>fattori</a:t>
            </a:r>
            <a:r>
              <a:rPr dirty="0"/>
              <a:t> è </a:t>
            </a:r>
            <a:r>
              <a:rPr dirty="0" err="1"/>
              <a:t>stato</a:t>
            </a:r>
            <a:r>
              <a:rPr dirty="0"/>
              <a:t> </a:t>
            </a:r>
            <a:r>
              <a:rPr dirty="0" err="1"/>
              <a:t>utilizzato</a:t>
            </a:r>
            <a:r>
              <a:rPr dirty="0"/>
              <a:t> il </a:t>
            </a:r>
            <a:r>
              <a:rPr b="1" dirty="0" err="1"/>
              <a:t>metodo</a:t>
            </a:r>
            <a:r>
              <a:rPr b="1" dirty="0"/>
              <a:t> </a:t>
            </a:r>
            <a:r>
              <a:rPr b="1" dirty="0" err="1"/>
              <a:t>delle</a:t>
            </a:r>
            <a:r>
              <a:rPr b="1" dirty="0"/>
              <a:t> </a:t>
            </a:r>
            <a:r>
              <a:rPr b="1" dirty="0" err="1"/>
              <a:t>componenti</a:t>
            </a:r>
            <a:r>
              <a:rPr b="1" dirty="0"/>
              <a:t> </a:t>
            </a:r>
            <a:r>
              <a:rPr b="1" dirty="0" err="1"/>
              <a:t>principali</a:t>
            </a:r>
            <a:r>
              <a:rPr b="1" dirty="0"/>
              <a:t>. </a:t>
            </a:r>
            <a:r>
              <a:rPr dirty="0"/>
              <a:t>Prima di </a:t>
            </a:r>
            <a:r>
              <a:rPr dirty="0" err="1"/>
              <a:t>tutto</a:t>
            </a:r>
            <a:r>
              <a:rPr dirty="0"/>
              <a:t> è </a:t>
            </a:r>
            <a:r>
              <a:rPr dirty="0" err="1"/>
              <a:t>stato</a:t>
            </a:r>
            <a:r>
              <a:rPr dirty="0"/>
              <a:t> </a:t>
            </a:r>
            <a:r>
              <a:rPr dirty="0" err="1"/>
              <a:t>scelto</a:t>
            </a:r>
            <a:r>
              <a:rPr dirty="0"/>
              <a:t>, </a:t>
            </a:r>
            <a:r>
              <a:rPr dirty="0" err="1"/>
              <a:t>attraverso</a:t>
            </a:r>
            <a:r>
              <a:rPr dirty="0"/>
              <a:t> </a:t>
            </a:r>
            <a:r>
              <a:rPr dirty="0" err="1"/>
              <a:t>diversi</a:t>
            </a:r>
            <a:r>
              <a:rPr dirty="0"/>
              <a:t> </a:t>
            </a:r>
            <a:r>
              <a:rPr dirty="0" err="1"/>
              <a:t>criteri</a:t>
            </a:r>
            <a:r>
              <a:rPr dirty="0"/>
              <a:t>, il </a:t>
            </a:r>
            <a:r>
              <a:rPr dirty="0" err="1"/>
              <a:t>numero</a:t>
            </a:r>
            <a:r>
              <a:rPr dirty="0"/>
              <a:t> di </a:t>
            </a:r>
            <a:r>
              <a:rPr dirty="0" err="1"/>
              <a:t>componenti</a:t>
            </a:r>
            <a:r>
              <a:rPr dirty="0"/>
              <a:t> da </a:t>
            </a:r>
            <a:r>
              <a:rPr dirty="0" err="1"/>
              <a:t>considerare</a:t>
            </a:r>
            <a:r>
              <a:rPr dirty="0"/>
              <a:t>, con lo </a:t>
            </a:r>
            <a:r>
              <a:rPr dirty="0" err="1"/>
              <a:t>scopo</a:t>
            </a:r>
            <a:r>
              <a:rPr dirty="0"/>
              <a:t> di </a:t>
            </a:r>
            <a:r>
              <a:rPr dirty="0" err="1"/>
              <a:t>identificare</a:t>
            </a:r>
            <a:r>
              <a:rPr dirty="0"/>
              <a:t> </a:t>
            </a:r>
            <a:r>
              <a:rPr dirty="0" err="1"/>
              <a:t>più</a:t>
            </a:r>
            <a:r>
              <a:rPr dirty="0"/>
              <a:t> </a:t>
            </a:r>
            <a:r>
              <a:rPr dirty="0" err="1"/>
              <a:t>possibili</a:t>
            </a:r>
            <a:r>
              <a:rPr dirty="0"/>
              <a:t> </a:t>
            </a:r>
            <a:r>
              <a:rPr dirty="0" err="1"/>
              <a:t>soluzioni</a:t>
            </a:r>
            <a:r>
              <a:rPr dirty="0"/>
              <a:t> da </a:t>
            </a:r>
            <a:r>
              <a:rPr dirty="0" err="1"/>
              <a:t>confrontare</a:t>
            </a:r>
            <a:r>
              <a:rPr dirty="0"/>
              <a:t> </a:t>
            </a:r>
            <a:r>
              <a:rPr dirty="0" err="1"/>
              <a:t>tra</a:t>
            </a:r>
            <a:r>
              <a:rPr dirty="0"/>
              <a:t> </a:t>
            </a:r>
            <a:r>
              <a:rPr dirty="0" err="1"/>
              <a:t>loro</a:t>
            </a:r>
            <a:r>
              <a:rPr dirty="0"/>
              <a:t>.</a:t>
            </a:r>
            <a:endParaRPr dirty="0">
              <a:latin typeface="+mn-lt"/>
              <a:ea typeface="+mn-ea"/>
              <a:cs typeface="+mn-cs"/>
              <a:sym typeface="Calibri"/>
            </a:endParaRPr>
          </a:p>
          <a:p>
            <a:pPr algn="just">
              <a:defRPr sz="2000">
                <a:latin typeface="ABeeZee"/>
                <a:ea typeface="ABeeZee"/>
                <a:cs typeface="ABeeZee"/>
                <a:sym typeface="ABeeZee"/>
              </a:defRPr>
            </a:pPr>
            <a:endParaRPr dirty="0">
              <a:latin typeface="+mn-lt"/>
              <a:ea typeface="+mn-ea"/>
              <a:cs typeface="+mn-cs"/>
              <a:sym typeface="Calibri"/>
            </a:endParaRPr>
          </a:p>
          <a:p>
            <a:pPr algn="just">
              <a:lnSpc>
                <a:spcPct val="150000"/>
              </a:lnSpc>
              <a:defRPr sz="2000">
                <a:latin typeface="ABeeZee"/>
                <a:ea typeface="ABeeZee"/>
                <a:cs typeface="ABeeZee"/>
                <a:sym typeface="ABeeZee"/>
              </a:defRPr>
            </a:pPr>
            <a:r>
              <a:rPr dirty="0" err="1">
                <a:latin typeface="ABeeZee"/>
              </a:rPr>
              <a:t>Sono</a:t>
            </a:r>
            <a:r>
              <a:rPr dirty="0">
                <a:latin typeface="ABeeZee"/>
              </a:rPr>
              <a:t> </a:t>
            </a:r>
            <a:r>
              <a:rPr dirty="0" err="1">
                <a:latin typeface="ABeeZee"/>
              </a:rPr>
              <a:t>stati</a:t>
            </a:r>
            <a:r>
              <a:rPr dirty="0">
                <a:latin typeface="ABeeZee"/>
              </a:rPr>
              <a:t> </a:t>
            </a:r>
            <a:r>
              <a:rPr dirty="0" err="1">
                <a:latin typeface="ABeeZee"/>
              </a:rPr>
              <a:t>utilizzati</a:t>
            </a:r>
            <a:r>
              <a:rPr dirty="0">
                <a:latin typeface="ABeeZee"/>
              </a:rPr>
              <a:t> </a:t>
            </a:r>
            <a:r>
              <a:rPr dirty="0" err="1">
                <a:latin typeface="ABeeZee"/>
              </a:rPr>
              <a:t>i</a:t>
            </a:r>
            <a:r>
              <a:rPr dirty="0">
                <a:latin typeface="ABeeZee"/>
              </a:rPr>
              <a:t> </a:t>
            </a:r>
            <a:r>
              <a:rPr dirty="0" err="1">
                <a:latin typeface="ABeeZee"/>
              </a:rPr>
              <a:t>seguenti</a:t>
            </a:r>
            <a:r>
              <a:rPr dirty="0">
                <a:latin typeface="ABeeZee"/>
              </a:rPr>
              <a:t> </a:t>
            </a:r>
            <a:r>
              <a:rPr b="1" dirty="0" err="1">
                <a:latin typeface="ABeeZee"/>
              </a:rPr>
              <a:t>criteri</a:t>
            </a:r>
            <a:r>
              <a:rPr dirty="0">
                <a:latin typeface="ABeeZee"/>
              </a:rPr>
              <a:t>:</a:t>
            </a:r>
            <a:endParaRPr dirty="0">
              <a:latin typeface="ABeeZee"/>
              <a:ea typeface="+mn-ea"/>
              <a:cs typeface="+mn-cs"/>
              <a:sym typeface="Calibri"/>
            </a:endParaRPr>
          </a:p>
          <a:p>
            <a:pPr marL="342900" indent="-342900" algn="just">
              <a:lnSpc>
                <a:spcPct val="150000"/>
              </a:lnSpc>
              <a:buSzPct val="100000"/>
              <a:buFont typeface="Arial"/>
              <a:buChar char="•"/>
              <a:defRPr sz="2000">
                <a:latin typeface="ABeeZee"/>
                <a:ea typeface="ABeeZee"/>
                <a:cs typeface="ABeeZee"/>
                <a:sym typeface="ABeeZee"/>
              </a:defRPr>
            </a:pPr>
            <a:r>
              <a:rPr dirty="0" err="1">
                <a:latin typeface="ABeeZee"/>
              </a:rPr>
              <a:t>metodo</a:t>
            </a:r>
            <a:r>
              <a:rPr dirty="0">
                <a:latin typeface="ABeeZee"/>
              </a:rPr>
              <a:t> </a:t>
            </a:r>
            <a:r>
              <a:rPr dirty="0" err="1">
                <a:latin typeface="ABeeZee"/>
              </a:rPr>
              <a:t>degli</a:t>
            </a:r>
            <a:r>
              <a:rPr dirty="0">
                <a:latin typeface="ABeeZee"/>
              </a:rPr>
              <a:t> </a:t>
            </a:r>
            <a:r>
              <a:rPr dirty="0" err="1">
                <a:latin typeface="ABeeZee"/>
              </a:rPr>
              <a:t>autovalori</a:t>
            </a:r>
            <a:r>
              <a:rPr dirty="0">
                <a:latin typeface="ABeeZee"/>
              </a:rPr>
              <a:t> &gt; 1</a:t>
            </a:r>
            <a:endParaRPr dirty="0">
              <a:latin typeface="ABeeZee"/>
              <a:ea typeface="+mn-ea"/>
              <a:cs typeface="+mn-cs"/>
              <a:sym typeface="Calibri"/>
            </a:endParaRPr>
          </a:p>
          <a:p>
            <a:pPr marL="342900" indent="-342900" algn="just">
              <a:lnSpc>
                <a:spcPct val="150000"/>
              </a:lnSpc>
              <a:buSzPct val="100000"/>
              <a:buFont typeface="Arial"/>
              <a:buChar char="•"/>
              <a:defRPr sz="2000">
                <a:latin typeface="ABeeZee"/>
                <a:ea typeface="ABeeZee"/>
                <a:cs typeface="ABeeZee"/>
                <a:sym typeface="ABeeZee"/>
              </a:defRPr>
            </a:pPr>
            <a:r>
              <a:rPr dirty="0" err="1">
                <a:latin typeface="ABeeZee"/>
              </a:rPr>
              <a:t>percentuale</a:t>
            </a:r>
            <a:r>
              <a:rPr dirty="0">
                <a:latin typeface="ABeeZee"/>
              </a:rPr>
              <a:t> di </a:t>
            </a:r>
            <a:r>
              <a:rPr dirty="0" err="1">
                <a:latin typeface="ABeeZee"/>
              </a:rPr>
              <a:t>varianza</a:t>
            </a:r>
            <a:r>
              <a:rPr dirty="0">
                <a:latin typeface="ABeeZee"/>
              </a:rPr>
              <a:t> </a:t>
            </a:r>
            <a:r>
              <a:rPr dirty="0" err="1">
                <a:latin typeface="ABeeZee"/>
              </a:rPr>
              <a:t>spiegata</a:t>
            </a:r>
            <a:r>
              <a:rPr dirty="0">
                <a:latin typeface="ABeeZee"/>
              </a:rPr>
              <a:t> (</a:t>
            </a:r>
            <a:r>
              <a:rPr dirty="0" err="1">
                <a:latin typeface="ABeeZee"/>
              </a:rPr>
              <a:t>almeno</a:t>
            </a:r>
            <a:r>
              <a:rPr dirty="0">
                <a:latin typeface="ABeeZee"/>
              </a:rPr>
              <a:t> il 60-70 %)</a:t>
            </a:r>
            <a:endParaRPr dirty="0">
              <a:latin typeface="ABeeZee"/>
              <a:ea typeface="+mn-ea"/>
              <a:cs typeface="+mn-cs"/>
              <a:sym typeface="Calibri"/>
            </a:endParaRPr>
          </a:p>
          <a:p>
            <a:pPr marL="342900" indent="-342900" algn="just">
              <a:lnSpc>
                <a:spcPct val="150000"/>
              </a:lnSpc>
              <a:buSzPct val="100000"/>
              <a:buFont typeface="Arial"/>
              <a:buChar char="•"/>
              <a:defRPr sz="2000">
                <a:latin typeface="ABeeZee"/>
                <a:ea typeface="ABeeZee"/>
                <a:cs typeface="ABeeZee"/>
                <a:sym typeface="ABeeZee"/>
              </a:defRPr>
            </a:pPr>
            <a:r>
              <a:rPr dirty="0" err="1">
                <a:latin typeface="ABeeZee"/>
              </a:rPr>
              <a:t>rapporto</a:t>
            </a:r>
            <a:r>
              <a:rPr dirty="0">
                <a:latin typeface="ABeeZee"/>
              </a:rPr>
              <a:t> </a:t>
            </a:r>
            <a:r>
              <a:rPr dirty="0" err="1">
                <a:latin typeface="ABeeZee"/>
              </a:rPr>
              <a:t>tra</a:t>
            </a:r>
            <a:r>
              <a:rPr dirty="0">
                <a:latin typeface="ABeeZee"/>
              </a:rPr>
              <a:t> </a:t>
            </a:r>
            <a:r>
              <a:rPr dirty="0" err="1">
                <a:latin typeface="ABeeZee"/>
              </a:rPr>
              <a:t>numero</a:t>
            </a:r>
            <a:r>
              <a:rPr dirty="0">
                <a:latin typeface="ABeeZee"/>
              </a:rPr>
              <a:t> di </a:t>
            </a:r>
            <a:r>
              <a:rPr dirty="0" err="1">
                <a:latin typeface="ABeeZee"/>
              </a:rPr>
              <a:t>componenti</a:t>
            </a:r>
            <a:r>
              <a:rPr dirty="0">
                <a:latin typeface="ABeeZee"/>
              </a:rPr>
              <a:t> e </a:t>
            </a:r>
            <a:r>
              <a:rPr dirty="0" err="1">
                <a:latin typeface="ABeeZee"/>
              </a:rPr>
              <a:t>variabili</a:t>
            </a:r>
            <a:r>
              <a:rPr dirty="0">
                <a:latin typeface="ABeeZee"/>
              </a:rPr>
              <a:t> </a:t>
            </a:r>
            <a:r>
              <a:rPr dirty="0" err="1">
                <a:latin typeface="ABeeZee"/>
              </a:rPr>
              <a:t>iniziali</a:t>
            </a:r>
            <a:r>
              <a:rPr dirty="0">
                <a:latin typeface="ABeeZee"/>
              </a:rPr>
              <a:t> (circa 1/3)</a:t>
            </a:r>
            <a:endParaRPr dirty="0">
              <a:latin typeface="ABeeZee"/>
              <a:ea typeface="+mn-ea"/>
              <a:cs typeface="+mn-cs"/>
              <a:sym typeface="Calibri"/>
            </a:endParaRPr>
          </a:p>
          <a:p>
            <a:pPr marL="342900" indent="-342900" algn="just">
              <a:lnSpc>
                <a:spcPct val="150000"/>
              </a:lnSpc>
              <a:buSzPct val="100000"/>
              <a:buFont typeface="Arial"/>
              <a:buChar char="•"/>
              <a:defRPr sz="2000">
                <a:latin typeface="ABeeZee"/>
                <a:ea typeface="ABeeZee"/>
                <a:cs typeface="ABeeZee"/>
                <a:sym typeface="ABeeZee"/>
              </a:defRPr>
            </a:pPr>
            <a:r>
              <a:rPr dirty="0" err="1">
                <a:latin typeface="ABeeZee"/>
              </a:rPr>
              <a:t>interpretazione</a:t>
            </a:r>
            <a:r>
              <a:rPr dirty="0">
                <a:latin typeface="ABeeZee"/>
              </a:rPr>
              <a:t> </a:t>
            </a:r>
            <a:r>
              <a:rPr dirty="0" err="1">
                <a:latin typeface="ABeeZee"/>
              </a:rPr>
              <a:t>dello</a:t>
            </a:r>
            <a:r>
              <a:rPr dirty="0">
                <a:latin typeface="ABeeZee"/>
              </a:rPr>
              <a:t> Scree Plot (</a:t>
            </a:r>
            <a:r>
              <a:rPr dirty="0" err="1">
                <a:latin typeface="ABeeZee"/>
              </a:rPr>
              <a:t>ricerca</a:t>
            </a:r>
            <a:r>
              <a:rPr dirty="0">
                <a:latin typeface="ABeeZee"/>
              </a:rPr>
              <a:t> di </a:t>
            </a:r>
            <a:r>
              <a:rPr dirty="0" err="1">
                <a:latin typeface="ABeeZee"/>
              </a:rPr>
              <a:t>eventuali</a:t>
            </a:r>
            <a:r>
              <a:rPr dirty="0">
                <a:latin typeface="ABeeZee"/>
              </a:rPr>
              <a:t> «</a:t>
            </a:r>
            <a:r>
              <a:rPr dirty="0" err="1">
                <a:latin typeface="ABeeZee"/>
              </a:rPr>
              <a:t>gomiti</a:t>
            </a:r>
            <a:r>
              <a:rPr dirty="0">
                <a:latin typeface="ABeeZee"/>
              </a:rPr>
              <a:t>»)</a:t>
            </a:r>
            <a:endParaRPr dirty="0">
              <a:latin typeface="ABeeZee"/>
              <a:ea typeface="+mn-ea"/>
              <a:cs typeface="+mn-cs"/>
              <a:sym typeface="Calibri"/>
            </a:endParaRP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 name="Titolo 1"/>
          <p:cNvSpPr txBox="1">
            <a:spLocks noGrp="1"/>
          </p:cNvSpPr>
          <p:nvPr>
            <p:ph type="title"/>
          </p:nvPr>
        </p:nvSpPr>
        <p:spPr>
          <a:xfrm>
            <a:off x="550251" y="-93244"/>
            <a:ext cx="11274719" cy="1816981"/>
          </a:xfrm>
          <a:prstGeom prst="rect">
            <a:avLst/>
          </a:prstGeom>
          <a:effectLst>
            <a:outerShdw blurRad="50800" dist="38100" dir="2700000" algn="tl" rotWithShape="0">
              <a:prstClr val="black">
                <a:alpha val="40000"/>
              </a:prstClr>
            </a:outerShdw>
          </a:effectLst>
        </p:spPr>
        <p:txBody>
          <a:bodyPr/>
          <a:lstStyle>
            <a:lvl1pPr>
              <a:defRPr sz="5800">
                <a:latin typeface="Amasis MT Pro Black"/>
                <a:ea typeface="Amasis MT Pro Black"/>
                <a:cs typeface="Amasis MT Pro Black"/>
                <a:sym typeface="Amasis MT Pro Black"/>
              </a:defRPr>
            </a:lvl1pPr>
          </a:lstStyle>
          <a:p>
            <a:r>
              <a:rPr dirty="0"/>
              <a:t>4.4) RICERCA DELLE POSSIBILI SOLUZIONI (2/3)</a:t>
            </a:r>
          </a:p>
        </p:txBody>
      </p:sp>
      <p:sp>
        <p:nvSpPr>
          <p:cNvPr id="586" name="CasellaDiTesto 2"/>
          <p:cNvSpPr txBox="1"/>
          <p:nvPr/>
        </p:nvSpPr>
        <p:spPr>
          <a:xfrm>
            <a:off x="1018278" y="1957586"/>
            <a:ext cx="10155443" cy="18047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285750" indent="-285750" algn="just">
              <a:lnSpc>
                <a:spcPts val="2700"/>
              </a:lnSpc>
              <a:buSzPct val="100000"/>
              <a:buFont typeface="Arial"/>
              <a:buChar char="•"/>
              <a:defRPr sz="2000">
                <a:latin typeface="ABeeZee"/>
                <a:ea typeface="ABeeZee"/>
                <a:cs typeface="ABeeZee"/>
                <a:sym typeface="ABeeZee"/>
              </a:defRPr>
            </a:pPr>
            <a:r>
              <a:rPr dirty="0"/>
              <a:t>Il </a:t>
            </a:r>
            <a:r>
              <a:rPr b="1" dirty="0" err="1"/>
              <a:t>metodo</a:t>
            </a:r>
            <a:r>
              <a:rPr b="1" dirty="0"/>
              <a:t> </a:t>
            </a:r>
            <a:r>
              <a:rPr b="1" dirty="0" err="1"/>
              <a:t>degli</a:t>
            </a:r>
            <a:r>
              <a:rPr b="1" dirty="0"/>
              <a:t> </a:t>
            </a:r>
            <a:r>
              <a:rPr b="1" dirty="0" err="1"/>
              <a:t>autovalori</a:t>
            </a:r>
            <a:r>
              <a:rPr b="1" dirty="0"/>
              <a:t> </a:t>
            </a:r>
            <a:r>
              <a:rPr dirty="0" err="1"/>
              <a:t>suggerisce</a:t>
            </a:r>
            <a:r>
              <a:rPr dirty="0"/>
              <a:t> di </a:t>
            </a:r>
            <a:r>
              <a:rPr dirty="0" err="1"/>
              <a:t>utilizzare</a:t>
            </a:r>
            <a:r>
              <a:rPr dirty="0"/>
              <a:t> al </a:t>
            </a:r>
            <a:r>
              <a:rPr dirty="0" err="1"/>
              <a:t>massimo</a:t>
            </a:r>
            <a:r>
              <a:rPr dirty="0"/>
              <a:t> una </a:t>
            </a:r>
            <a:r>
              <a:rPr dirty="0" err="1"/>
              <a:t>soluzione</a:t>
            </a:r>
            <a:r>
              <a:rPr dirty="0"/>
              <a:t> a 4 </a:t>
            </a:r>
            <a:r>
              <a:rPr dirty="0" err="1"/>
              <a:t>fattori</a:t>
            </a:r>
            <a:endParaRPr dirty="0">
              <a:latin typeface="+mn-lt"/>
              <a:ea typeface="+mn-ea"/>
              <a:cs typeface="+mn-cs"/>
              <a:sym typeface="Calibri"/>
            </a:endParaRPr>
          </a:p>
          <a:p>
            <a:pPr marL="285750" indent="-285750" algn="just">
              <a:lnSpc>
                <a:spcPts val="2700"/>
              </a:lnSpc>
              <a:buSzPct val="100000"/>
              <a:buFont typeface="Arial"/>
              <a:buChar char="•"/>
              <a:defRPr sz="2000">
                <a:latin typeface="ABeeZee"/>
                <a:ea typeface="ABeeZee"/>
                <a:cs typeface="ABeeZee"/>
                <a:sym typeface="ABeeZee"/>
              </a:defRPr>
            </a:pPr>
            <a:r>
              <a:rPr dirty="0"/>
              <a:t>Il </a:t>
            </a:r>
            <a:r>
              <a:rPr b="1" dirty="0" err="1"/>
              <a:t>metodo</a:t>
            </a:r>
            <a:r>
              <a:rPr b="1" dirty="0"/>
              <a:t> </a:t>
            </a:r>
            <a:r>
              <a:rPr b="1" dirty="0" err="1"/>
              <a:t>della</a:t>
            </a:r>
            <a:r>
              <a:rPr b="1" dirty="0"/>
              <a:t> </a:t>
            </a:r>
            <a:r>
              <a:rPr b="1" dirty="0" err="1"/>
              <a:t>varianza</a:t>
            </a:r>
            <a:r>
              <a:rPr b="1" dirty="0"/>
              <a:t> </a:t>
            </a:r>
            <a:r>
              <a:rPr b="1" dirty="0" err="1"/>
              <a:t>spiegata</a:t>
            </a:r>
            <a:r>
              <a:rPr b="1" dirty="0"/>
              <a:t> </a:t>
            </a:r>
            <a:r>
              <a:rPr dirty="0" err="1"/>
              <a:t>suggerisce</a:t>
            </a:r>
            <a:r>
              <a:rPr dirty="0"/>
              <a:t> di </a:t>
            </a:r>
            <a:r>
              <a:rPr dirty="0" err="1"/>
              <a:t>utilizzare</a:t>
            </a:r>
            <a:r>
              <a:rPr dirty="0"/>
              <a:t> una </a:t>
            </a:r>
            <a:r>
              <a:rPr dirty="0" err="1"/>
              <a:t>soluzione</a:t>
            </a:r>
            <a:r>
              <a:rPr dirty="0"/>
              <a:t> a 4 o 5 </a:t>
            </a:r>
            <a:r>
              <a:rPr dirty="0" err="1"/>
              <a:t>fattori</a:t>
            </a:r>
            <a:endParaRPr dirty="0">
              <a:latin typeface="+mn-lt"/>
              <a:ea typeface="+mn-ea"/>
              <a:cs typeface="+mn-cs"/>
              <a:sym typeface="Calibri"/>
            </a:endParaRPr>
          </a:p>
          <a:p>
            <a:pPr marL="285750" indent="-285750" algn="just">
              <a:lnSpc>
                <a:spcPts val="2700"/>
              </a:lnSpc>
              <a:buSzPct val="100000"/>
              <a:buFont typeface="Arial"/>
              <a:buChar char="•"/>
              <a:defRPr sz="2000">
                <a:latin typeface="ABeeZee"/>
                <a:ea typeface="ABeeZee"/>
                <a:cs typeface="ABeeZee"/>
                <a:sym typeface="ABeeZee"/>
              </a:defRPr>
            </a:pPr>
            <a:r>
              <a:rPr dirty="0" err="1"/>
              <a:t>Assumendo</a:t>
            </a:r>
            <a:r>
              <a:rPr dirty="0"/>
              <a:t> </a:t>
            </a:r>
            <a:r>
              <a:rPr dirty="0" err="1"/>
              <a:t>che</a:t>
            </a:r>
            <a:r>
              <a:rPr dirty="0"/>
              <a:t> il </a:t>
            </a:r>
            <a:r>
              <a:rPr b="1" dirty="0" err="1"/>
              <a:t>rapporto</a:t>
            </a:r>
            <a:r>
              <a:rPr b="1" dirty="0"/>
              <a:t> </a:t>
            </a:r>
            <a:r>
              <a:rPr b="1" dirty="0" err="1"/>
              <a:t>tra</a:t>
            </a:r>
            <a:r>
              <a:rPr b="1" dirty="0"/>
              <a:t> il </a:t>
            </a:r>
            <a:r>
              <a:rPr b="1" dirty="0" err="1"/>
              <a:t>numero</a:t>
            </a:r>
            <a:r>
              <a:rPr b="1" dirty="0"/>
              <a:t> di </a:t>
            </a:r>
            <a:r>
              <a:rPr b="1" dirty="0" err="1"/>
              <a:t>componenti</a:t>
            </a:r>
            <a:r>
              <a:rPr b="1" dirty="0"/>
              <a:t> e il </a:t>
            </a:r>
            <a:r>
              <a:rPr b="1" dirty="0" err="1"/>
              <a:t>numero</a:t>
            </a:r>
            <a:r>
              <a:rPr b="1" dirty="0"/>
              <a:t> di </a:t>
            </a:r>
            <a:r>
              <a:rPr b="1" dirty="0" err="1"/>
              <a:t>variabili</a:t>
            </a:r>
            <a:r>
              <a:rPr b="1" dirty="0"/>
              <a:t> </a:t>
            </a:r>
            <a:r>
              <a:rPr dirty="0" err="1"/>
              <a:t>deve</a:t>
            </a:r>
            <a:r>
              <a:rPr dirty="0"/>
              <a:t> </a:t>
            </a:r>
            <a:r>
              <a:rPr dirty="0" err="1"/>
              <a:t>essere</a:t>
            </a:r>
            <a:r>
              <a:rPr dirty="0"/>
              <a:t> di circa 1/3, le </a:t>
            </a:r>
            <a:r>
              <a:rPr dirty="0" err="1"/>
              <a:t>soluzioni</a:t>
            </a:r>
            <a:r>
              <a:rPr dirty="0"/>
              <a:t> </a:t>
            </a:r>
            <a:r>
              <a:rPr dirty="0" err="1"/>
              <a:t>preferibili</a:t>
            </a:r>
            <a:r>
              <a:rPr dirty="0"/>
              <a:t> </a:t>
            </a:r>
            <a:r>
              <a:rPr dirty="0" err="1"/>
              <a:t>sono</a:t>
            </a:r>
            <a:r>
              <a:rPr dirty="0"/>
              <a:t> </a:t>
            </a:r>
            <a:r>
              <a:rPr dirty="0" err="1"/>
              <a:t>quella</a:t>
            </a:r>
            <a:r>
              <a:rPr dirty="0"/>
              <a:t> a 4 </a:t>
            </a:r>
            <a:r>
              <a:rPr dirty="0" err="1"/>
              <a:t>fattori</a:t>
            </a:r>
            <a:r>
              <a:rPr dirty="0"/>
              <a:t> o, </a:t>
            </a:r>
            <a:r>
              <a:rPr dirty="0" err="1"/>
              <a:t>ancora</a:t>
            </a:r>
            <a:r>
              <a:rPr dirty="0"/>
              <a:t> </a:t>
            </a:r>
            <a:r>
              <a:rPr dirty="0" err="1"/>
              <a:t>meglio</a:t>
            </a:r>
            <a:r>
              <a:rPr dirty="0"/>
              <a:t>, </a:t>
            </a:r>
            <a:r>
              <a:rPr dirty="0" err="1"/>
              <a:t>quella</a:t>
            </a:r>
            <a:r>
              <a:rPr dirty="0"/>
              <a:t> a 5 </a:t>
            </a:r>
            <a:r>
              <a:rPr dirty="0" err="1"/>
              <a:t>fattori</a:t>
            </a:r>
            <a:r>
              <a:rPr dirty="0"/>
              <a:t> (14 / 3 = 4.67)</a:t>
            </a:r>
            <a:endParaRPr dirty="0">
              <a:latin typeface="+mn-lt"/>
              <a:ea typeface="+mn-ea"/>
              <a:cs typeface="+mn-cs"/>
              <a:sym typeface="Calibri"/>
            </a:endParaRPr>
          </a:p>
        </p:txBody>
      </p:sp>
      <p:pic>
        <p:nvPicPr>
          <p:cNvPr id="587" name="Immagine 3" descr="Immagine 3"/>
          <p:cNvPicPr>
            <a:picLocks noChangeAspect="1"/>
          </p:cNvPicPr>
          <p:nvPr/>
        </p:nvPicPr>
        <p:blipFill>
          <a:blip r:embed="rId2"/>
          <a:srcRect t="1586"/>
          <a:stretch>
            <a:fillRect/>
          </a:stretch>
        </p:blipFill>
        <p:spPr>
          <a:xfrm>
            <a:off x="3491326" y="3771931"/>
            <a:ext cx="5267326" cy="2793394"/>
          </a:xfrm>
          <a:prstGeom prst="rect">
            <a:avLst/>
          </a:prstGeom>
          <a:ln w="25400">
            <a:solidFill>
              <a:srgbClr val="000000"/>
            </a:solidFill>
          </a:ln>
        </p:spPr>
      </p:pic>
      <p:sp>
        <p:nvSpPr>
          <p:cNvPr id="588" name="Rettangolo 1"/>
          <p:cNvSpPr/>
          <p:nvPr/>
        </p:nvSpPr>
        <p:spPr>
          <a:xfrm>
            <a:off x="4064000" y="4095160"/>
            <a:ext cx="965200" cy="690201"/>
          </a:xfrm>
          <a:prstGeom prst="rect">
            <a:avLst/>
          </a:prstGeom>
          <a:ln w="38100">
            <a:solidFill>
              <a:srgbClr val="00B050"/>
            </a:solidFill>
            <a:miter/>
          </a:ln>
        </p:spPr>
        <p:txBody>
          <a:bodyPr lIns="45718" tIns="45718" rIns="45718" bIns="45718" anchor="ctr"/>
          <a:lstStyle/>
          <a:p>
            <a:pPr algn="ctr">
              <a:defRPr>
                <a:solidFill>
                  <a:srgbClr val="FFFFFF"/>
                </a:solidFill>
                <a:latin typeface="+mn-lt"/>
                <a:ea typeface="+mn-ea"/>
                <a:cs typeface="+mn-cs"/>
                <a:sym typeface="Calibri"/>
              </a:defRPr>
            </a:pPr>
            <a:endParaRPr/>
          </a:p>
        </p:txBody>
      </p:sp>
      <p:sp>
        <p:nvSpPr>
          <p:cNvPr id="589" name="Rettangolo 7"/>
          <p:cNvSpPr/>
          <p:nvPr/>
        </p:nvSpPr>
        <p:spPr>
          <a:xfrm>
            <a:off x="7764632" y="4601219"/>
            <a:ext cx="810409" cy="345442"/>
          </a:xfrm>
          <a:prstGeom prst="rect">
            <a:avLst/>
          </a:prstGeom>
          <a:ln w="38100">
            <a:solidFill>
              <a:srgbClr val="FF0000"/>
            </a:solidFill>
            <a:miter/>
          </a:ln>
        </p:spPr>
        <p:txBody>
          <a:bodyPr lIns="45718" tIns="45718" rIns="45718" bIns="45718" anchor="ctr"/>
          <a:lstStyle/>
          <a:p>
            <a:pPr algn="ctr">
              <a:defRPr>
                <a:solidFill>
                  <a:srgbClr val="FFFFFF"/>
                </a:solidFill>
                <a:latin typeface="+mn-lt"/>
                <a:ea typeface="+mn-ea"/>
                <a:cs typeface="+mn-cs"/>
                <a:sym typeface="Calibri"/>
              </a:defRPr>
            </a:pPr>
            <a:endParaRPr/>
          </a:p>
        </p:txBody>
      </p:sp>
      <p:sp>
        <p:nvSpPr>
          <p:cNvPr id="590" name="Freccia a destra 4"/>
          <p:cNvSpPr/>
          <p:nvPr/>
        </p:nvSpPr>
        <p:spPr>
          <a:xfrm rot="10800000">
            <a:off x="2544398" y="4342143"/>
            <a:ext cx="863601" cy="345441"/>
          </a:xfrm>
          <a:prstGeom prst="rightArrow">
            <a:avLst>
              <a:gd name="adj1" fmla="val 50000"/>
              <a:gd name="adj2" fmla="val 50000"/>
            </a:avLst>
          </a:prstGeom>
          <a:ln w="38100">
            <a:solidFill>
              <a:srgbClr val="00B050"/>
            </a:solidFill>
            <a:miter/>
          </a:ln>
        </p:spPr>
        <p:txBody>
          <a:bodyPr lIns="45718" tIns="45718" rIns="45718" bIns="45718" anchor="ctr"/>
          <a:lstStyle/>
          <a:p>
            <a:pPr algn="ctr">
              <a:defRPr>
                <a:solidFill>
                  <a:srgbClr val="FFFFFF"/>
                </a:solidFill>
                <a:latin typeface="+mn-lt"/>
                <a:ea typeface="+mn-ea"/>
                <a:cs typeface="+mn-cs"/>
                <a:sym typeface="Calibri"/>
              </a:defRPr>
            </a:pPr>
            <a:endParaRPr/>
          </a:p>
        </p:txBody>
      </p:sp>
      <p:sp>
        <p:nvSpPr>
          <p:cNvPr id="591" name="Freccia a destra 8"/>
          <p:cNvSpPr/>
          <p:nvPr/>
        </p:nvSpPr>
        <p:spPr>
          <a:xfrm>
            <a:off x="8821273" y="4601221"/>
            <a:ext cx="863601" cy="345441"/>
          </a:xfrm>
          <a:prstGeom prst="rightArrow">
            <a:avLst>
              <a:gd name="adj1" fmla="val 50000"/>
              <a:gd name="adj2" fmla="val 50000"/>
            </a:avLst>
          </a:prstGeom>
          <a:ln w="38100">
            <a:solidFill>
              <a:srgbClr val="FF0000"/>
            </a:solidFill>
            <a:miter/>
          </a:ln>
        </p:spPr>
        <p:txBody>
          <a:bodyPr lIns="45718" tIns="45718" rIns="45718" bIns="45718" anchor="ctr"/>
          <a:lstStyle/>
          <a:p>
            <a:pPr algn="ctr">
              <a:defRPr>
                <a:solidFill>
                  <a:srgbClr val="FFFFFF"/>
                </a:solidFill>
                <a:latin typeface="+mn-lt"/>
                <a:ea typeface="+mn-ea"/>
                <a:cs typeface="+mn-cs"/>
                <a:sym typeface="Calibri"/>
              </a:defRPr>
            </a:pPr>
            <a:endParaRPr/>
          </a:p>
        </p:txBody>
      </p:sp>
      <p:sp>
        <p:nvSpPr>
          <p:cNvPr id="592" name="CasellaDiTesto 9"/>
          <p:cNvSpPr txBox="1"/>
          <p:nvPr/>
        </p:nvSpPr>
        <p:spPr>
          <a:xfrm>
            <a:off x="9827114" y="4417128"/>
            <a:ext cx="2068977" cy="1043941"/>
          </a:xfrm>
          <a:prstGeom prst="rect">
            <a:avLst/>
          </a:prstGeom>
          <a:ln w="38100">
            <a:solidFill>
              <a:srgbClr val="FF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000">
                <a:latin typeface="ABeeZee"/>
                <a:ea typeface="ABeeZee"/>
                <a:cs typeface="ABeeZee"/>
                <a:sym typeface="ABeeZee"/>
              </a:defRPr>
            </a:lvl1pPr>
          </a:lstStyle>
          <a:p>
            <a:r>
              <a:t>Metodo della varianza spiegata</a:t>
            </a:r>
          </a:p>
        </p:txBody>
      </p:sp>
      <p:sp>
        <p:nvSpPr>
          <p:cNvPr id="593" name="CasellaDiTesto 10"/>
          <p:cNvSpPr txBox="1"/>
          <p:nvPr/>
        </p:nvSpPr>
        <p:spPr>
          <a:xfrm>
            <a:off x="334548" y="4179982"/>
            <a:ext cx="2068978" cy="739141"/>
          </a:xfrm>
          <a:prstGeom prst="rect">
            <a:avLst/>
          </a:prstGeom>
          <a:ln w="38100">
            <a:solidFill>
              <a:srgbClr val="00B05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000">
                <a:latin typeface="ABeeZee"/>
                <a:ea typeface="ABeeZee"/>
                <a:cs typeface="ABeeZee"/>
                <a:sym typeface="ABeeZee"/>
              </a:defRPr>
            </a:lvl1pPr>
          </a:lstStyle>
          <a:p>
            <a:r>
              <a:t>Metodo degli autovalori</a:t>
            </a: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 name="Titolo 1"/>
          <p:cNvSpPr txBox="1">
            <a:spLocks noGrp="1"/>
          </p:cNvSpPr>
          <p:nvPr>
            <p:ph type="title"/>
          </p:nvPr>
        </p:nvSpPr>
        <p:spPr>
          <a:xfrm>
            <a:off x="601050" y="-93244"/>
            <a:ext cx="11174912" cy="1816981"/>
          </a:xfrm>
          <a:prstGeom prst="rect">
            <a:avLst/>
          </a:prstGeom>
          <a:effectLst>
            <a:outerShdw blurRad="50800" dist="38100" dir="2700000" algn="tl" rotWithShape="0">
              <a:prstClr val="black">
                <a:alpha val="40000"/>
              </a:prstClr>
            </a:outerShdw>
          </a:effectLst>
        </p:spPr>
        <p:txBody>
          <a:bodyPr/>
          <a:lstStyle>
            <a:lvl1pPr>
              <a:defRPr sz="5800">
                <a:latin typeface="Amasis MT Pro Black"/>
                <a:ea typeface="Amasis MT Pro Black"/>
                <a:cs typeface="Amasis MT Pro Black"/>
                <a:sym typeface="Amasis MT Pro Black"/>
              </a:defRPr>
            </a:lvl1pPr>
          </a:lstStyle>
          <a:p>
            <a:r>
              <a:rPr dirty="0"/>
              <a:t>4.4) RICERCA DELLE POSSIBILI SOLUZIONI (3/3)</a:t>
            </a:r>
          </a:p>
        </p:txBody>
      </p:sp>
      <p:sp>
        <p:nvSpPr>
          <p:cNvPr id="596" name="CasellaDiTesto 2"/>
          <p:cNvSpPr txBox="1"/>
          <p:nvPr/>
        </p:nvSpPr>
        <p:spPr>
          <a:xfrm>
            <a:off x="1018278" y="1961844"/>
            <a:ext cx="10155443" cy="12545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defRPr sz="2000">
                <a:latin typeface="ABeeZee"/>
                <a:ea typeface="ABeeZee"/>
                <a:cs typeface="ABeeZee"/>
                <a:sym typeface="ABeeZee"/>
              </a:defRPr>
            </a:pPr>
            <a:r>
              <a:t>Analizzando lo </a:t>
            </a:r>
            <a:r>
              <a:rPr b="1"/>
              <a:t>Screen Plot</a:t>
            </a:r>
            <a:r>
              <a:t> e i «</a:t>
            </a:r>
            <a:r>
              <a:rPr b="1"/>
              <a:t>gomiti</a:t>
            </a:r>
            <a:r>
              <a:t>» presenti in esso, le soluzioni possibili (escludendo quelle con moltissimi fattori in quanto poco sensate e sicuramente non compatibili con gli altri metodi) sono quelle a 2,  3 e 5 fattori.</a:t>
            </a:r>
            <a:endParaRPr>
              <a:latin typeface="+mn-lt"/>
              <a:ea typeface="+mn-ea"/>
              <a:cs typeface="+mn-cs"/>
              <a:sym typeface="Calibri"/>
            </a:endParaRPr>
          </a:p>
        </p:txBody>
      </p:sp>
      <p:pic>
        <p:nvPicPr>
          <p:cNvPr id="597" name="Immagine 7" descr="Immagine 7"/>
          <p:cNvPicPr>
            <a:picLocks noChangeAspect="1"/>
          </p:cNvPicPr>
          <p:nvPr/>
        </p:nvPicPr>
        <p:blipFill>
          <a:blip r:embed="rId2"/>
          <a:srcRect l="26512" t="12248" r="27616" b="24341"/>
          <a:stretch>
            <a:fillRect/>
          </a:stretch>
        </p:blipFill>
        <p:spPr>
          <a:xfrm>
            <a:off x="3689511" y="3000273"/>
            <a:ext cx="4812976" cy="3675412"/>
          </a:xfrm>
          <a:prstGeom prst="rect">
            <a:avLst/>
          </a:prstGeom>
          <a:ln w="25400">
            <a:solidFill>
              <a:srgbClr val="000000"/>
            </a:solidFill>
          </a:ln>
        </p:spPr>
      </p:pic>
      <p:sp>
        <p:nvSpPr>
          <p:cNvPr id="598" name="Ovale 3"/>
          <p:cNvSpPr/>
          <p:nvPr/>
        </p:nvSpPr>
        <p:spPr>
          <a:xfrm>
            <a:off x="4687820" y="5307240"/>
            <a:ext cx="360001" cy="360001"/>
          </a:xfrm>
          <a:prstGeom prst="ellipse">
            <a:avLst/>
          </a:prstGeom>
          <a:ln w="50800">
            <a:solidFill>
              <a:srgbClr val="00B050"/>
            </a:solidFill>
            <a:miter/>
          </a:ln>
        </p:spPr>
        <p:txBody>
          <a:bodyPr lIns="45718" tIns="45718" rIns="45718" bIns="45718" anchor="ctr"/>
          <a:lstStyle/>
          <a:p>
            <a:pPr algn="ctr">
              <a:defRPr>
                <a:latin typeface="+mn-lt"/>
                <a:ea typeface="+mn-ea"/>
                <a:cs typeface="+mn-cs"/>
                <a:sym typeface="Calibri"/>
              </a:defRPr>
            </a:pPr>
            <a:endParaRPr/>
          </a:p>
        </p:txBody>
      </p:sp>
      <p:sp>
        <p:nvSpPr>
          <p:cNvPr id="599" name="Ovale 8"/>
          <p:cNvSpPr/>
          <p:nvPr/>
        </p:nvSpPr>
        <p:spPr>
          <a:xfrm>
            <a:off x="5107080" y="5436439"/>
            <a:ext cx="360001" cy="360001"/>
          </a:xfrm>
          <a:prstGeom prst="ellipse">
            <a:avLst/>
          </a:prstGeom>
          <a:ln w="50800">
            <a:solidFill>
              <a:srgbClr val="00B050"/>
            </a:solidFill>
            <a:miter/>
          </a:ln>
        </p:spPr>
        <p:txBody>
          <a:bodyPr lIns="45718" tIns="45718" rIns="45718" bIns="45718" anchor="ctr"/>
          <a:lstStyle/>
          <a:p>
            <a:pPr algn="ctr">
              <a:defRPr>
                <a:latin typeface="+mn-lt"/>
                <a:ea typeface="+mn-ea"/>
                <a:cs typeface="+mn-cs"/>
                <a:sym typeface="Calibri"/>
              </a:defRPr>
            </a:pPr>
            <a:endParaRPr/>
          </a:p>
        </p:txBody>
      </p:sp>
      <p:sp>
        <p:nvSpPr>
          <p:cNvPr id="600" name="Ovale 9"/>
          <p:cNvSpPr/>
          <p:nvPr/>
        </p:nvSpPr>
        <p:spPr>
          <a:xfrm>
            <a:off x="5917953" y="5547697"/>
            <a:ext cx="360001" cy="360001"/>
          </a:xfrm>
          <a:prstGeom prst="ellipse">
            <a:avLst/>
          </a:prstGeom>
          <a:ln w="50800">
            <a:solidFill>
              <a:srgbClr val="00B050"/>
            </a:solidFill>
            <a:miter/>
          </a:ln>
        </p:spPr>
        <p:txBody>
          <a:bodyPr lIns="45718" tIns="45718" rIns="45718" bIns="45718" anchor="ctr"/>
          <a:lstStyle/>
          <a:p>
            <a:pPr algn="ctr">
              <a:defRPr>
                <a:latin typeface="+mn-lt"/>
                <a:ea typeface="+mn-ea"/>
                <a:cs typeface="+mn-cs"/>
                <a:sym typeface="Calibri"/>
              </a:defRPr>
            </a:pPr>
            <a:endParaRP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 name="Titolo 1"/>
          <p:cNvSpPr txBox="1">
            <a:spLocks noGrp="1"/>
          </p:cNvSpPr>
          <p:nvPr>
            <p:ph type="title"/>
          </p:nvPr>
        </p:nvSpPr>
        <p:spPr>
          <a:xfrm>
            <a:off x="479130" y="-113564"/>
            <a:ext cx="10841911" cy="1816981"/>
          </a:xfrm>
          <a:prstGeom prst="rect">
            <a:avLst/>
          </a:prstGeom>
          <a:effectLst>
            <a:outerShdw blurRad="50800" dist="38100" dir="2700000" algn="tl" rotWithShape="0">
              <a:prstClr val="black">
                <a:alpha val="40000"/>
              </a:prstClr>
            </a:outerShdw>
          </a:effectLst>
        </p:spPr>
        <p:txBody>
          <a:bodyPr/>
          <a:lstStyle>
            <a:lvl1pPr>
              <a:defRPr sz="5800">
                <a:latin typeface="Amasis MT Pro Black"/>
                <a:ea typeface="Amasis MT Pro Black"/>
                <a:cs typeface="Amasis MT Pro Black"/>
                <a:sym typeface="Amasis MT Pro Black"/>
              </a:defRPr>
            </a:lvl1pPr>
          </a:lstStyle>
          <a:p>
            <a:r>
              <a:rPr dirty="0"/>
              <a:t>4.5) CONFRONTO TRA LE VARIE SOLUZIONI</a:t>
            </a:r>
          </a:p>
        </p:txBody>
      </p:sp>
      <p:sp>
        <p:nvSpPr>
          <p:cNvPr id="603" name="CasellaDiTesto 2"/>
          <p:cNvSpPr txBox="1"/>
          <p:nvPr/>
        </p:nvSpPr>
        <p:spPr>
          <a:xfrm>
            <a:off x="442545" y="1974348"/>
            <a:ext cx="6409245" cy="52169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defRPr sz="2000">
                <a:latin typeface="ABeeZee"/>
                <a:ea typeface="ABeeZee"/>
                <a:cs typeface="ABeeZee"/>
                <a:sym typeface="ABeeZee"/>
              </a:defRPr>
            </a:pPr>
            <a:r>
              <a:t>Unendo le considerazioni derivanti dall’applicazione dei quattro criteri, è stato scelto di concentrarsi sulle soluzioni a 4 e a 5 fattori. Esse sono state confrontate attraverso il </a:t>
            </a:r>
            <a:r>
              <a:rPr b="1"/>
              <a:t>metodo delle comunalità</a:t>
            </a:r>
            <a:r>
              <a:t>. Essendo in entrambi i casi tutte le comunalità &gt; 0.3-0.4, nessuna delle due soluzioni risulta inaccettabile. La soluzione a 5 fattori è però preferibile, in quanto, specialmente per alcune variabili, le comunalità risultano molto maggiori. Anche basandosi sui risultati dei quattro metodi svolti in precedenza la soluzione a 5 fattore sembra essere la migliore (in particolare estraendo un quinto fattore la varianza spiegata aumenta di circa 6 punti percentuali). Successivamente ai fattori è stata applicata una rotazione ortogonale nello spazio attraverso il metodo </a:t>
            </a:r>
            <a:r>
              <a:rPr b="1"/>
              <a:t>Varimax</a:t>
            </a:r>
            <a:r>
              <a:t>. La soluzione è stata poi </a:t>
            </a:r>
            <a:r>
              <a:rPr b="1"/>
              <a:t>interpretata</a:t>
            </a:r>
            <a:r>
              <a:t>, per verificare definitivamente la sua validità.</a:t>
            </a:r>
            <a:endParaRPr>
              <a:latin typeface="+mn-lt"/>
              <a:ea typeface="+mn-ea"/>
              <a:cs typeface="+mn-cs"/>
              <a:sym typeface="Calibri"/>
            </a:endParaRPr>
          </a:p>
        </p:txBody>
      </p:sp>
      <p:pic>
        <p:nvPicPr>
          <p:cNvPr id="604" name="Immagine 8" descr="Immagine 8"/>
          <p:cNvPicPr>
            <a:picLocks noChangeAspect="1"/>
          </p:cNvPicPr>
          <p:nvPr/>
        </p:nvPicPr>
        <p:blipFill>
          <a:blip r:embed="rId2"/>
          <a:stretch>
            <a:fillRect/>
          </a:stretch>
        </p:blipFill>
        <p:spPr>
          <a:xfrm>
            <a:off x="7432395" y="2704813"/>
            <a:ext cx="4586886" cy="3209785"/>
          </a:xfrm>
          <a:prstGeom prst="rect">
            <a:avLst/>
          </a:prstGeom>
          <a:ln w="25400">
            <a:solidFill>
              <a:srgbClr val="000000"/>
            </a:solidFill>
          </a:ln>
        </p:spPr>
      </p:pic>
      <p:sp>
        <p:nvSpPr>
          <p:cNvPr id="605" name="Freccia a destra 6"/>
          <p:cNvSpPr/>
          <p:nvPr/>
        </p:nvSpPr>
        <p:spPr>
          <a:xfrm rot="10800000">
            <a:off x="10160000" y="3121025"/>
            <a:ext cx="325121" cy="160655"/>
          </a:xfrm>
          <a:prstGeom prst="rightArrow">
            <a:avLst>
              <a:gd name="adj1" fmla="val 50000"/>
              <a:gd name="adj2" fmla="val 50000"/>
            </a:avLst>
          </a:prstGeom>
          <a:ln w="38100">
            <a:solidFill>
              <a:srgbClr val="92D050"/>
            </a:solidFill>
            <a:miter/>
          </a:ln>
        </p:spPr>
        <p:txBody>
          <a:bodyPr lIns="45718" tIns="45718" rIns="45718" bIns="45718" anchor="ctr"/>
          <a:lstStyle/>
          <a:p>
            <a:pPr algn="ctr">
              <a:defRPr>
                <a:solidFill>
                  <a:srgbClr val="FFFFFF"/>
                </a:solidFill>
                <a:latin typeface="+mn-lt"/>
                <a:ea typeface="+mn-ea"/>
                <a:cs typeface="+mn-cs"/>
                <a:sym typeface="Calibri"/>
              </a:defRPr>
            </a:pPr>
            <a:endParaRPr/>
          </a:p>
        </p:txBody>
      </p:sp>
      <p:sp>
        <p:nvSpPr>
          <p:cNvPr id="606" name="Freccia a destra 7"/>
          <p:cNvSpPr/>
          <p:nvPr/>
        </p:nvSpPr>
        <p:spPr>
          <a:xfrm rot="10800000">
            <a:off x="10160000" y="5149527"/>
            <a:ext cx="325121" cy="160656"/>
          </a:xfrm>
          <a:prstGeom prst="rightArrow">
            <a:avLst>
              <a:gd name="adj1" fmla="val 50000"/>
              <a:gd name="adj2" fmla="val 50000"/>
            </a:avLst>
          </a:prstGeom>
          <a:ln w="38100">
            <a:solidFill>
              <a:srgbClr val="92D050"/>
            </a:solidFill>
            <a:miter/>
          </a:ln>
        </p:spPr>
        <p:txBody>
          <a:bodyPr lIns="45718" tIns="45718" rIns="45718" bIns="45718" anchor="ctr"/>
          <a:lstStyle/>
          <a:p>
            <a:pPr algn="ctr">
              <a:defRPr>
                <a:solidFill>
                  <a:srgbClr val="FFFFFF"/>
                </a:solidFill>
                <a:latin typeface="+mn-lt"/>
                <a:ea typeface="+mn-ea"/>
                <a:cs typeface="+mn-cs"/>
                <a:sym typeface="Calibri"/>
              </a:defRPr>
            </a:pPr>
            <a:endParaRPr/>
          </a:p>
        </p:txBody>
      </p:sp>
      <p:sp>
        <p:nvSpPr>
          <p:cNvPr id="607" name="Freccia a destra 10"/>
          <p:cNvSpPr/>
          <p:nvPr/>
        </p:nvSpPr>
        <p:spPr>
          <a:xfrm rot="10800000">
            <a:off x="10160000" y="5370462"/>
            <a:ext cx="325121" cy="160656"/>
          </a:xfrm>
          <a:prstGeom prst="rightArrow">
            <a:avLst>
              <a:gd name="adj1" fmla="val 50000"/>
              <a:gd name="adj2" fmla="val 50000"/>
            </a:avLst>
          </a:prstGeom>
          <a:ln w="38100">
            <a:solidFill>
              <a:srgbClr val="92D050"/>
            </a:solidFill>
            <a:miter/>
          </a:ln>
        </p:spPr>
        <p:txBody>
          <a:bodyPr lIns="45718" tIns="45718" rIns="45718" bIns="45718" anchor="ctr"/>
          <a:lstStyle/>
          <a:p>
            <a:pPr algn="ctr">
              <a:defRPr>
                <a:solidFill>
                  <a:srgbClr val="FFFFFF"/>
                </a:solidFill>
                <a:latin typeface="+mn-lt"/>
                <a:ea typeface="+mn-ea"/>
                <a:cs typeface="+mn-cs"/>
                <a:sym typeface="Calibri"/>
              </a:defRPr>
            </a:pPr>
            <a:endParaRPr/>
          </a:p>
        </p:txBody>
      </p:sp>
      <p:sp>
        <p:nvSpPr>
          <p:cNvPr id="608" name="Freccia a destra 11"/>
          <p:cNvSpPr/>
          <p:nvPr/>
        </p:nvSpPr>
        <p:spPr>
          <a:xfrm rot="10800000">
            <a:off x="10160000" y="3664482"/>
            <a:ext cx="325121" cy="160656"/>
          </a:xfrm>
          <a:prstGeom prst="rightArrow">
            <a:avLst>
              <a:gd name="adj1" fmla="val 50000"/>
              <a:gd name="adj2" fmla="val 50000"/>
            </a:avLst>
          </a:prstGeom>
          <a:ln w="38100">
            <a:solidFill>
              <a:srgbClr val="92D050"/>
            </a:solidFill>
            <a:miter/>
          </a:ln>
        </p:spPr>
        <p:txBody>
          <a:bodyPr lIns="45718" tIns="45718" rIns="45718" bIns="45718" anchor="ctr"/>
          <a:lstStyle/>
          <a:p>
            <a:pPr algn="ctr">
              <a:defRPr>
                <a:solidFill>
                  <a:srgbClr val="FFFFFF"/>
                </a:solidFill>
                <a:latin typeface="+mn-lt"/>
                <a:ea typeface="+mn-ea"/>
                <a:cs typeface="+mn-cs"/>
                <a:sym typeface="Calibri"/>
              </a:defRPr>
            </a:pPr>
            <a:endParaRPr/>
          </a:p>
        </p:txBody>
      </p:sp>
      <p:sp>
        <p:nvSpPr>
          <p:cNvPr id="609" name="Freccia a destra 12"/>
          <p:cNvSpPr/>
          <p:nvPr/>
        </p:nvSpPr>
        <p:spPr>
          <a:xfrm rot="10800000">
            <a:off x="10160000" y="4421768"/>
            <a:ext cx="325121" cy="160656"/>
          </a:xfrm>
          <a:prstGeom prst="rightArrow">
            <a:avLst>
              <a:gd name="adj1" fmla="val 50000"/>
              <a:gd name="adj2" fmla="val 50000"/>
            </a:avLst>
          </a:prstGeom>
          <a:ln w="38100">
            <a:solidFill>
              <a:srgbClr val="92D050"/>
            </a:solidFill>
            <a:miter/>
          </a:ln>
        </p:spPr>
        <p:txBody>
          <a:bodyPr lIns="45718" tIns="45718" rIns="45718" bIns="45718" anchor="ctr"/>
          <a:lstStyle/>
          <a:p>
            <a:pPr algn="ctr">
              <a:defRPr>
                <a:solidFill>
                  <a:srgbClr val="FFFFFF"/>
                </a:solidFill>
                <a:latin typeface="+mn-lt"/>
                <a:ea typeface="+mn-ea"/>
                <a:cs typeface="+mn-cs"/>
                <a:sym typeface="Calibri"/>
              </a:defRPr>
            </a:pPr>
            <a:endParaRPr/>
          </a:p>
        </p:txBody>
      </p:sp>
      <p:sp>
        <p:nvSpPr>
          <p:cNvPr id="610" name="Freccia a destra 13"/>
          <p:cNvSpPr/>
          <p:nvPr/>
        </p:nvSpPr>
        <p:spPr>
          <a:xfrm rot="10800000">
            <a:off x="10160000" y="5567281"/>
            <a:ext cx="325121" cy="160656"/>
          </a:xfrm>
          <a:prstGeom prst="rightArrow">
            <a:avLst>
              <a:gd name="adj1" fmla="val 50000"/>
              <a:gd name="adj2" fmla="val 50000"/>
            </a:avLst>
          </a:prstGeom>
          <a:ln w="38100">
            <a:solidFill>
              <a:srgbClr val="92D050"/>
            </a:solidFill>
            <a:miter/>
          </a:ln>
        </p:spPr>
        <p:txBody>
          <a:bodyPr lIns="45718" tIns="45718" rIns="45718" bIns="45718" anchor="ctr"/>
          <a:lstStyle/>
          <a:p>
            <a:pPr algn="ctr">
              <a:defRPr>
                <a:solidFill>
                  <a:srgbClr val="FFFFFF"/>
                </a:solidFill>
                <a:latin typeface="+mn-lt"/>
                <a:ea typeface="+mn-ea"/>
                <a:cs typeface="+mn-cs"/>
                <a:sym typeface="Calibri"/>
              </a:defRPr>
            </a:pPr>
            <a:endParaRP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Titolo 1"/>
          <p:cNvSpPr txBox="1">
            <a:spLocks noGrp="1"/>
          </p:cNvSpPr>
          <p:nvPr>
            <p:ph type="title"/>
          </p:nvPr>
        </p:nvSpPr>
        <p:spPr>
          <a:xfrm>
            <a:off x="479130" y="-113564"/>
            <a:ext cx="10841911" cy="1816981"/>
          </a:xfrm>
          <a:prstGeom prst="rect">
            <a:avLst/>
          </a:prstGeom>
          <a:effectLst>
            <a:outerShdw blurRad="50800" dist="38100" dir="2700000" algn="tl" rotWithShape="0">
              <a:prstClr val="black">
                <a:alpha val="40000"/>
              </a:prstClr>
            </a:outerShdw>
          </a:effectLst>
        </p:spPr>
        <p:txBody>
          <a:bodyPr/>
          <a:lstStyle>
            <a:lvl1pPr>
              <a:defRPr sz="5800">
                <a:latin typeface="Amasis MT Pro Black"/>
                <a:ea typeface="Amasis MT Pro Black"/>
                <a:cs typeface="Amasis MT Pro Black"/>
                <a:sym typeface="Amasis MT Pro Black"/>
              </a:defRPr>
            </a:lvl1pPr>
          </a:lstStyle>
          <a:p>
            <a:r>
              <a:rPr dirty="0"/>
              <a:t>4.6) INTERPRETAZIONE E CONCLUSIONI</a:t>
            </a:r>
          </a:p>
        </p:txBody>
      </p:sp>
      <p:sp>
        <p:nvSpPr>
          <p:cNvPr id="613" name="CasellaDiTesto 2"/>
          <p:cNvSpPr txBox="1"/>
          <p:nvPr/>
        </p:nvSpPr>
        <p:spPr>
          <a:xfrm>
            <a:off x="152049" y="1703415"/>
            <a:ext cx="7801104" cy="50167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lgn="just">
              <a:defRPr sz="2000">
                <a:latin typeface="ABeeZee"/>
                <a:ea typeface="ABeeZee"/>
                <a:cs typeface="ABeeZee"/>
                <a:sym typeface="ABeeZee"/>
              </a:defRPr>
            </a:pPr>
            <a:r>
              <a:rPr dirty="0"/>
              <a:t>Come </a:t>
            </a:r>
            <a:r>
              <a:rPr dirty="0" err="1"/>
              <a:t>si</a:t>
            </a:r>
            <a:r>
              <a:rPr dirty="0"/>
              <a:t> nota dal </a:t>
            </a:r>
            <a:r>
              <a:rPr dirty="0" err="1"/>
              <a:t>grafico</a:t>
            </a:r>
            <a:r>
              <a:rPr dirty="0"/>
              <a:t> </a:t>
            </a:r>
            <a:r>
              <a:rPr dirty="0" err="1"/>
              <a:t>sulla</a:t>
            </a:r>
            <a:r>
              <a:rPr dirty="0"/>
              <a:t> </a:t>
            </a:r>
            <a:r>
              <a:rPr dirty="0" err="1"/>
              <a:t>destra</a:t>
            </a:r>
            <a:r>
              <a:rPr dirty="0"/>
              <a:t>, </a:t>
            </a:r>
            <a:r>
              <a:rPr dirty="0" err="1"/>
              <a:t>i</a:t>
            </a:r>
            <a:r>
              <a:rPr dirty="0"/>
              <a:t> 5 </a:t>
            </a:r>
            <a:r>
              <a:rPr b="1" dirty="0" err="1"/>
              <a:t>raggruppamenti</a:t>
            </a:r>
            <a:r>
              <a:rPr dirty="0"/>
              <a:t> </a:t>
            </a:r>
            <a:r>
              <a:rPr dirty="0" err="1"/>
              <a:t>ottenuti</a:t>
            </a:r>
            <a:r>
              <a:rPr dirty="0"/>
              <a:t> </a:t>
            </a:r>
            <a:r>
              <a:rPr dirty="0" err="1"/>
              <a:t>risultano</a:t>
            </a:r>
            <a:r>
              <a:rPr dirty="0"/>
              <a:t> </a:t>
            </a:r>
            <a:r>
              <a:rPr b="1" dirty="0" err="1"/>
              <a:t>sensati</a:t>
            </a:r>
            <a:r>
              <a:rPr dirty="0"/>
              <a:t> e </a:t>
            </a:r>
            <a:r>
              <a:rPr b="1" dirty="0" err="1"/>
              <a:t>logici</a:t>
            </a:r>
            <a:r>
              <a:rPr dirty="0"/>
              <a:t>.</a:t>
            </a:r>
            <a:endParaRPr dirty="0">
              <a:latin typeface="+mn-lt"/>
              <a:ea typeface="+mn-ea"/>
              <a:cs typeface="+mn-cs"/>
              <a:sym typeface="Calibri"/>
            </a:endParaRPr>
          </a:p>
          <a:p>
            <a:pPr algn="just">
              <a:defRPr sz="2000">
                <a:latin typeface="ABeeZee"/>
                <a:ea typeface="ABeeZee"/>
                <a:cs typeface="ABeeZee"/>
                <a:sym typeface="ABeeZee"/>
              </a:defRPr>
            </a:pPr>
            <a:r>
              <a:rPr dirty="0"/>
              <a:t>Di </a:t>
            </a:r>
            <a:r>
              <a:rPr dirty="0" err="1"/>
              <a:t>seguito</a:t>
            </a:r>
            <a:r>
              <a:rPr dirty="0"/>
              <a:t> </a:t>
            </a:r>
            <a:r>
              <a:rPr dirty="0" err="1"/>
              <a:t>sono</a:t>
            </a:r>
            <a:r>
              <a:rPr dirty="0"/>
              <a:t> </a:t>
            </a:r>
            <a:r>
              <a:rPr dirty="0" err="1"/>
              <a:t>elencati</a:t>
            </a:r>
            <a:r>
              <a:rPr dirty="0"/>
              <a:t> </a:t>
            </a:r>
            <a:r>
              <a:rPr dirty="0" err="1"/>
              <a:t>i</a:t>
            </a:r>
            <a:r>
              <a:rPr dirty="0"/>
              <a:t> </a:t>
            </a:r>
            <a:r>
              <a:rPr dirty="0" err="1"/>
              <a:t>nomi</a:t>
            </a:r>
            <a:r>
              <a:rPr dirty="0"/>
              <a:t> </a:t>
            </a:r>
            <a:r>
              <a:rPr dirty="0" err="1"/>
              <a:t>dati</a:t>
            </a:r>
            <a:r>
              <a:rPr dirty="0"/>
              <a:t> ai 5 </a:t>
            </a:r>
            <a:r>
              <a:rPr dirty="0" err="1"/>
              <a:t>fattori</a:t>
            </a:r>
            <a:r>
              <a:rPr dirty="0"/>
              <a:t> e la </a:t>
            </a:r>
            <a:r>
              <a:rPr dirty="0" err="1"/>
              <a:t>loro</a:t>
            </a:r>
            <a:r>
              <a:rPr dirty="0"/>
              <a:t> </a:t>
            </a:r>
            <a:r>
              <a:rPr dirty="0" err="1"/>
              <a:t>interpretazione</a:t>
            </a:r>
            <a:r>
              <a:rPr dirty="0"/>
              <a:t>:</a:t>
            </a:r>
            <a:endParaRPr dirty="0">
              <a:latin typeface="+mn-lt"/>
              <a:ea typeface="+mn-ea"/>
              <a:cs typeface="+mn-cs"/>
              <a:sym typeface="Calibri"/>
            </a:endParaRPr>
          </a:p>
          <a:p>
            <a:pPr algn="just">
              <a:defRPr sz="2000">
                <a:latin typeface="ABeeZee"/>
                <a:ea typeface="ABeeZee"/>
                <a:cs typeface="ABeeZee"/>
                <a:sym typeface="ABeeZee"/>
              </a:defRPr>
            </a:pPr>
            <a:endParaRPr dirty="0">
              <a:latin typeface="+mn-lt"/>
              <a:ea typeface="+mn-ea"/>
              <a:cs typeface="+mn-cs"/>
              <a:sym typeface="Calibri"/>
            </a:endParaRPr>
          </a:p>
          <a:p>
            <a:pPr marL="285750" indent="-285750" algn="just">
              <a:buSzPct val="100000"/>
              <a:buFont typeface="Arial"/>
              <a:buChar char="•"/>
              <a:defRPr sz="2000">
                <a:latin typeface="ABeeZee"/>
                <a:ea typeface="ABeeZee"/>
                <a:cs typeface="ABeeZee"/>
                <a:sym typeface="ABeeZee"/>
              </a:defRPr>
            </a:pPr>
            <a:r>
              <a:rPr dirty="0"/>
              <a:t>RC1 -&gt; </a:t>
            </a:r>
            <a:r>
              <a:rPr b="1" i="1" dirty="0"/>
              <a:t>FORTE</a:t>
            </a:r>
            <a:r>
              <a:rPr dirty="0"/>
              <a:t> -&gt; </a:t>
            </a:r>
            <a:r>
              <a:rPr dirty="0" err="1"/>
              <a:t>importanza</a:t>
            </a:r>
            <a:r>
              <a:rPr dirty="0"/>
              <a:t> </a:t>
            </a:r>
            <a:r>
              <a:rPr dirty="0" err="1"/>
              <a:t>punti</a:t>
            </a:r>
            <a:r>
              <a:rPr dirty="0"/>
              <a:t> </a:t>
            </a:r>
            <a:r>
              <a:rPr dirty="0" err="1"/>
              <a:t>forti</a:t>
            </a:r>
            <a:r>
              <a:rPr dirty="0"/>
              <a:t> </a:t>
            </a:r>
            <a:r>
              <a:rPr dirty="0" err="1"/>
              <a:t>dei</a:t>
            </a:r>
            <a:r>
              <a:rPr dirty="0"/>
              <a:t> Capsule Hotel</a:t>
            </a:r>
            <a:endParaRPr dirty="0">
              <a:latin typeface="+mn-lt"/>
              <a:ea typeface="+mn-ea"/>
              <a:cs typeface="+mn-cs"/>
              <a:sym typeface="Calibri"/>
            </a:endParaRPr>
          </a:p>
          <a:p>
            <a:pPr marL="285750" indent="-285750" algn="just">
              <a:buSzPct val="100000"/>
              <a:buFont typeface="Arial"/>
              <a:buChar char="•"/>
              <a:defRPr sz="2000">
                <a:latin typeface="ABeeZee"/>
                <a:ea typeface="ABeeZee"/>
                <a:cs typeface="ABeeZee"/>
                <a:sym typeface="ABeeZee"/>
              </a:defRPr>
            </a:pPr>
            <a:r>
              <a:rPr dirty="0"/>
              <a:t>RC2 -&gt; </a:t>
            </a:r>
            <a:r>
              <a:rPr b="1" i="1" dirty="0"/>
              <a:t>DEBOLE</a:t>
            </a:r>
            <a:r>
              <a:rPr dirty="0"/>
              <a:t> -&gt; </a:t>
            </a:r>
            <a:r>
              <a:rPr dirty="0" err="1"/>
              <a:t>importanza</a:t>
            </a:r>
            <a:r>
              <a:rPr dirty="0"/>
              <a:t> </a:t>
            </a:r>
            <a:r>
              <a:rPr dirty="0" err="1"/>
              <a:t>punti</a:t>
            </a:r>
            <a:r>
              <a:rPr dirty="0"/>
              <a:t> </a:t>
            </a:r>
            <a:r>
              <a:rPr dirty="0" err="1"/>
              <a:t>deboli</a:t>
            </a:r>
            <a:r>
              <a:rPr dirty="0"/>
              <a:t> </a:t>
            </a:r>
            <a:r>
              <a:rPr dirty="0" err="1"/>
              <a:t>dei</a:t>
            </a:r>
            <a:r>
              <a:rPr dirty="0"/>
              <a:t> Capsule Hotel</a:t>
            </a:r>
            <a:endParaRPr dirty="0">
              <a:latin typeface="+mn-lt"/>
              <a:ea typeface="+mn-ea"/>
              <a:cs typeface="+mn-cs"/>
              <a:sym typeface="Calibri"/>
            </a:endParaRPr>
          </a:p>
          <a:p>
            <a:pPr marL="285750" indent="-285750" algn="just">
              <a:buSzPct val="100000"/>
              <a:buFont typeface="Arial"/>
              <a:buChar char="•"/>
              <a:defRPr sz="2000">
                <a:latin typeface="ABeeZee"/>
                <a:ea typeface="ABeeZee"/>
                <a:cs typeface="ABeeZee"/>
                <a:sym typeface="ABeeZee"/>
              </a:defRPr>
            </a:pPr>
            <a:r>
              <a:rPr dirty="0"/>
              <a:t>RC3</a:t>
            </a:r>
            <a:r>
              <a:rPr lang="it-IT" dirty="0"/>
              <a:t> </a:t>
            </a:r>
            <a:r>
              <a:rPr dirty="0"/>
              <a:t>-&gt; </a:t>
            </a:r>
            <a:r>
              <a:rPr b="1" i="1" dirty="0"/>
              <a:t>EXTRA</a:t>
            </a:r>
            <a:r>
              <a:rPr lang="it-IT" b="1" i="1" dirty="0"/>
              <a:t> </a:t>
            </a:r>
            <a:r>
              <a:rPr dirty="0"/>
              <a:t>-&gt; </a:t>
            </a:r>
            <a:r>
              <a:rPr dirty="0" err="1"/>
              <a:t>importanza</a:t>
            </a:r>
            <a:r>
              <a:rPr dirty="0"/>
              <a:t> </a:t>
            </a:r>
            <a:r>
              <a:rPr dirty="0" err="1"/>
              <a:t>servizi</a:t>
            </a:r>
            <a:r>
              <a:rPr dirty="0"/>
              <a:t> extra (</a:t>
            </a:r>
            <a:r>
              <a:rPr dirty="0" err="1"/>
              <a:t>propri</a:t>
            </a:r>
            <a:r>
              <a:rPr dirty="0"/>
              <a:t> di un </a:t>
            </a:r>
            <a:r>
              <a:rPr dirty="0" err="1"/>
              <a:t>pacchetto</a:t>
            </a:r>
            <a:r>
              <a:rPr dirty="0"/>
              <a:t> premium)</a:t>
            </a:r>
            <a:endParaRPr dirty="0">
              <a:latin typeface="+mn-lt"/>
              <a:ea typeface="+mn-ea"/>
              <a:cs typeface="+mn-cs"/>
              <a:sym typeface="Calibri"/>
            </a:endParaRPr>
          </a:p>
          <a:p>
            <a:pPr marL="285750" indent="-285750" algn="just">
              <a:buSzPct val="100000"/>
              <a:buFont typeface="Arial"/>
              <a:buChar char="•"/>
              <a:defRPr sz="2000">
                <a:latin typeface="ABeeZee"/>
                <a:ea typeface="ABeeZee"/>
                <a:cs typeface="ABeeZee"/>
                <a:sym typeface="ABeeZee"/>
              </a:defRPr>
            </a:pPr>
            <a:r>
              <a:rPr dirty="0"/>
              <a:t>RC4 -&gt; </a:t>
            </a:r>
            <a:r>
              <a:rPr b="1" i="1" dirty="0"/>
              <a:t>QUANTITA</a:t>
            </a:r>
            <a:r>
              <a:rPr dirty="0"/>
              <a:t> -&gt; </a:t>
            </a:r>
            <a:r>
              <a:rPr dirty="0" err="1"/>
              <a:t>numero</a:t>
            </a:r>
            <a:r>
              <a:rPr dirty="0"/>
              <a:t> di </a:t>
            </a:r>
            <a:r>
              <a:rPr dirty="0" err="1"/>
              <a:t>viaggi</a:t>
            </a:r>
            <a:r>
              <a:rPr dirty="0"/>
              <a:t> </a:t>
            </a:r>
            <a:r>
              <a:rPr dirty="0" err="1"/>
              <a:t>all’anno</a:t>
            </a:r>
            <a:endParaRPr dirty="0">
              <a:latin typeface="+mn-lt"/>
              <a:ea typeface="+mn-ea"/>
              <a:cs typeface="+mn-cs"/>
              <a:sym typeface="Calibri"/>
            </a:endParaRPr>
          </a:p>
          <a:p>
            <a:pPr marL="285750" indent="-285750" algn="just">
              <a:buSzPct val="100000"/>
              <a:buFont typeface="Arial"/>
              <a:buChar char="•"/>
              <a:defRPr sz="2000">
                <a:latin typeface="ABeeZee"/>
                <a:ea typeface="ABeeZee"/>
                <a:cs typeface="ABeeZee"/>
                <a:sym typeface="ABeeZee"/>
              </a:defRPr>
            </a:pPr>
            <a:r>
              <a:rPr dirty="0"/>
              <a:t>RC5 -&gt; </a:t>
            </a:r>
            <a:r>
              <a:rPr b="1" i="1" dirty="0"/>
              <a:t>CLASSICO</a:t>
            </a:r>
            <a:r>
              <a:rPr dirty="0"/>
              <a:t> -&gt; </a:t>
            </a:r>
            <a:r>
              <a:rPr dirty="0" err="1"/>
              <a:t>importanza</a:t>
            </a:r>
            <a:r>
              <a:rPr dirty="0"/>
              <a:t> </a:t>
            </a:r>
            <a:r>
              <a:rPr dirty="0" err="1"/>
              <a:t>caratteristiche</a:t>
            </a:r>
            <a:r>
              <a:rPr dirty="0"/>
              <a:t> </a:t>
            </a:r>
            <a:r>
              <a:rPr dirty="0" err="1"/>
              <a:t>classiche</a:t>
            </a:r>
            <a:r>
              <a:rPr dirty="0"/>
              <a:t> di un </a:t>
            </a:r>
            <a:r>
              <a:rPr dirty="0" err="1"/>
              <a:t>qualsiasi</a:t>
            </a:r>
            <a:r>
              <a:rPr dirty="0"/>
              <a:t> hotel</a:t>
            </a:r>
            <a:endParaRPr dirty="0">
              <a:latin typeface="+mn-lt"/>
              <a:ea typeface="+mn-ea"/>
              <a:cs typeface="+mn-cs"/>
              <a:sym typeface="Calibri"/>
            </a:endParaRPr>
          </a:p>
          <a:p>
            <a:pPr algn="just">
              <a:defRPr sz="2000">
                <a:latin typeface="ABeeZee"/>
                <a:ea typeface="ABeeZee"/>
                <a:cs typeface="ABeeZee"/>
                <a:sym typeface="ABeeZee"/>
              </a:defRPr>
            </a:pPr>
            <a:endParaRPr dirty="0">
              <a:latin typeface="+mn-lt"/>
              <a:ea typeface="+mn-ea"/>
              <a:cs typeface="+mn-cs"/>
              <a:sym typeface="Calibri"/>
            </a:endParaRPr>
          </a:p>
          <a:p>
            <a:pPr algn="just">
              <a:defRPr sz="2000">
                <a:latin typeface="ABeeZee"/>
                <a:ea typeface="ABeeZee"/>
                <a:cs typeface="ABeeZee"/>
                <a:sym typeface="ABeeZee"/>
              </a:defRPr>
            </a:pPr>
            <a:r>
              <a:rPr dirty="0"/>
              <a:t>I 5 </a:t>
            </a:r>
            <a:r>
              <a:rPr dirty="0" err="1"/>
              <a:t>fattori</a:t>
            </a:r>
            <a:r>
              <a:rPr dirty="0"/>
              <a:t> </a:t>
            </a:r>
            <a:r>
              <a:rPr dirty="0" err="1"/>
              <a:t>ottenuti</a:t>
            </a:r>
            <a:r>
              <a:rPr dirty="0"/>
              <a:t> </a:t>
            </a:r>
            <a:r>
              <a:rPr dirty="0" err="1"/>
              <a:t>verranno</a:t>
            </a:r>
            <a:r>
              <a:rPr dirty="0"/>
              <a:t> </a:t>
            </a:r>
            <a:r>
              <a:rPr dirty="0" err="1"/>
              <a:t>dunque</a:t>
            </a:r>
            <a:r>
              <a:rPr dirty="0"/>
              <a:t> da qui in avanti </a:t>
            </a:r>
            <a:r>
              <a:rPr dirty="0" err="1"/>
              <a:t>utilizzati</a:t>
            </a:r>
            <a:r>
              <a:rPr dirty="0"/>
              <a:t> come </a:t>
            </a:r>
            <a:r>
              <a:rPr dirty="0" err="1"/>
              <a:t>nuove</a:t>
            </a:r>
            <a:r>
              <a:rPr dirty="0"/>
              <a:t> macro-</a:t>
            </a:r>
            <a:r>
              <a:rPr dirty="0" err="1"/>
              <a:t>variabili</a:t>
            </a:r>
            <a:r>
              <a:rPr dirty="0"/>
              <a:t> in </a:t>
            </a:r>
            <a:r>
              <a:rPr dirty="0" err="1"/>
              <a:t>sostituzione</a:t>
            </a:r>
            <a:r>
              <a:rPr dirty="0"/>
              <a:t> di </a:t>
            </a:r>
            <a:r>
              <a:rPr dirty="0" err="1"/>
              <a:t>delle</a:t>
            </a:r>
            <a:r>
              <a:rPr dirty="0"/>
              <a:t> 14 </a:t>
            </a:r>
            <a:r>
              <a:rPr dirty="0" err="1"/>
              <a:t>variabili</a:t>
            </a:r>
            <a:r>
              <a:rPr dirty="0"/>
              <a:t> </a:t>
            </a:r>
            <a:r>
              <a:rPr dirty="0" err="1"/>
              <a:t>originarie</a:t>
            </a:r>
            <a:r>
              <a:rPr dirty="0"/>
              <a:t>. In </a:t>
            </a:r>
            <a:r>
              <a:rPr dirty="0" err="1"/>
              <a:t>particolare</a:t>
            </a:r>
            <a:r>
              <a:rPr dirty="0"/>
              <a:t> </a:t>
            </a:r>
            <a:r>
              <a:rPr dirty="0" err="1"/>
              <a:t>essi</a:t>
            </a:r>
            <a:r>
              <a:rPr dirty="0"/>
              <a:t> </a:t>
            </a:r>
            <a:r>
              <a:rPr dirty="0" err="1"/>
              <a:t>verranno</a:t>
            </a:r>
            <a:r>
              <a:rPr dirty="0"/>
              <a:t> </a:t>
            </a:r>
            <a:r>
              <a:rPr dirty="0" err="1"/>
              <a:t>usati</a:t>
            </a:r>
            <a:r>
              <a:rPr dirty="0"/>
              <a:t> come </a:t>
            </a:r>
            <a:r>
              <a:rPr b="1" dirty="0" err="1"/>
              <a:t>variabili</a:t>
            </a:r>
            <a:r>
              <a:rPr b="1" dirty="0"/>
              <a:t> </a:t>
            </a:r>
            <a:r>
              <a:rPr b="1" dirty="0" err="1"/>
              <a:t>indipendenti</a:t>
            </a:r>
            <a:r>
              <a:rPr b="1" dirty="0"/>
              <a:t> </a:t>
            </a:r>
            <a:r>
              <a:rPr dirty="0" err="1"/>
              <a:t>nella</a:t>
            </a:r>
            <a:r>
              <a:rPr dirty="0"/>
              <a:t> </a:t>
            </a:r>
            <a:r>
              <a:rPr dirty="0" err="1"/>
              <a:t>regressione</a:t>
            </a:r>
            <a:r>
              <a:rPr dirty="0"/>
              <a:t> </a:t>
            </a:r>
            <a:r>
              <a:rPr dirty="0" err="1"/>
              <a:t>lineare</a:t>
            </a:r>
            <a:r>
              <a:rPr dirty="0"/>
              <a:t> e in </a:t>
            </a:r>
            <a:r>
              <a:rPr dirty="0" err="1"/>
              <a:t>quella</a:t>
            </a:r>
            <a:r>
              <a:rPr dirty="0"/>
              <a:t> </a:t>
            </a:r>
            <a:r>
              <a:rPr dirty="0" err="1"/>
              <a:t>logistica</a:t>
            </a:r>
            <a:r>
              <a:rPr dirty="0"/>
              <a:t>.</a:t>
            </a:r>
            <a:endParaRPr dirty="0">
              <a:latin typeface="+mn-lt"/>
              <a:ea typeface="+mn-ea"/>
              <a:cs typeface="+mn-cs"/>
              <a:sym typeface="Calibri"/>
            </a:endParaRPr>
          </a:p>
        </p:txBody>
      </p:sp>
      <p:pic>
        <p:nvPicPr>
          <p:cNvPr id="614" name="Immagine 7" descr="Immagine 7"/>
          <p:cNvPicPr>
            <a:picLocks noChangeAspect="1"/>
          </p:cNvPicPr>
          <p:nvPr/>
        </p:nvPicPr>
        <p:blipFill>
          <a:blip r:embed="rId2"/>
          <a:srcRect r="30635"/>
          <a:stretch>
            <a:fillRect/>
          </a:stretch>
        </p:blipFill>
        <p:spPr>
          <a:xfrm>
            <a:off x="8219790" y="1973011"/>
            <a:ext cx="3820161" cy="4305302"/>
          </a:xfrm>
          <a:prstGeom prst="rect">
            <a:avLst/>
          </a:prstGeom>
          <a:solidFill>
            <a:schemeClr val="bg1"/>
          </a:solidFill>
          <a:ln w="25400">
            <a:solidFill>
              <a:srgbClr val="000000"/>
            </a:solidFill>
          </a:ln>
        </p:spPr>
      </p:pic>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 name="Rettangolo 1"/>
          <p:cNvSpPr/>
          <p:nvPr/>
        </p:nvSpPr>
        <p:spPr>
          <a:xfrm>
            <a:off x="3371672" y="2247425"/>
            <a:ext cx="5448654" cy="2990851"/>
          </a:xfrm>
          <a:prstGeom prst="rect">
            <a:avLst/>
          </a:prstGeom>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path path="circle">
              <a:fillToRect l="50000" t="50000" r="50000" b="50000"/>
            </a:path>
            <a:tileRect/>
          </a:gradFill>
          <a:ln w="25400">
            <a:solidFill>
              <a:srgbClr val="FAD9C2"/>
            </a:solidFill>
            <a:miter/>
          </a:ln>
          <a:effectLst>
            <a:glow rad="228600">
              <a:schemeClr val="accent3">
                <a:satMod val="175000"/>
                <a:alpha val="40000"/>
              </a:schemeClr>
            </a:glow>
          </a:effectLst>
          <a:scene3d>
            <a:camera prst="orthographicFront"/>
            <a:lightRig rig="threePt" dir="t"/>
          </a:scene3d>
          <a:sp3d>
            <a:bevelT prst="angle"/>
          </a:sp3d>
        </p:spPr>
        <p:txBody>
          <a:bodyPr lIns="45718" tIns="45718" rIns="45718" bIns="45718" anchor="ctr"/>
          <a:lstStyle/>
          <a:p>
            <a:pPr algn="ctr">
              <a:defRPr>
                <a:solidFill>
                  <a:srgbClr val="FFFFFF"/>
                </a:solidFill>
                <a:latin typeface="+mn-lt"/>
                <a:ea typeface="+mn-ea"/>
                <a:cs typeface="+mn-cs"/>
                <a:sym typeface="Calibri"/>
              </a:defRPr>
            </a:pPr>
            <a:endParaRPr/>
          </a:p>
        </p:txBody>
      </p:sp>
      <p:sp>
        <p:nvSpPr>
          <p:cNvPr id="617" name="Titolo 1"/>
          <p:cNvSpPr txBox="1">
            <a:spLocks noGrp="1"/>
          </p:cNvSpPr>
          <p:nvPr>
            <p:ph type="title"/>
          </p:nvPr>
        </p:nvSpPr>
        <p:spPr>
          <a:xfrm>
            <a:off x="838200" y="141832"/>
            <a:ext cx="10515600" cy="1325563"/>
          </a:xfrm>
          <a:prstGeom prst="rect">
            <a:avLst/>
          </a:prstGeom>
          <a:effectLst>
            <a:outerShdw blurRad="50800" dist="38100" dir="2700000" algn="tl" rotWithShape="0">
              <a:prstClr val="black">
                <a:alpha val="40000"/>
              </a:prstClr>
            </a:outerShdw>
          </a:effectLst>
        </p:spPr>
        <p:txBody>
          <a:bodyPr/>
          <a:lstStyle>
            <a:lvl1pPr algn="ctr">
              <a:defRPr sz="5800">
                <a:latin typeface="Amasis MT Pro Black"/>
                <a:ea typeface="Amasis MT Pro Black"/>
                <a:cs typeface="Amasis MT Pro Black"/>
                <a:sym typeface="Amasis MT Pro Black"/>
              </a:defRPr>
            </a:lvl1pPr>
          </a:lstStyle>
          <a:p>
            <a:r>
              <a:rPr dirty="0"/>
              <a:t>5) REGRESSIONE LINEARE</a:t>
            </a:r>
          </a:p>
        </p:txBody>
      </p:sp>
      <p:sp>
        <p:nvSpPr>
          <p:cNvPr id="618" name="CasellaDiTesto 2"/>
          <p:cNvSpPr txBox="1"/>
          <p:nvPr/>
        </p:nvSpPr>
        <p:spPr>
          <a:xfrm>
            <a:off x="3846226" y="2346754"/>
            <a:ext cx="5938595" cy="2529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defRPr sz="2000">
                <a:latin typeface="ABeeZee"/>
                <a:ea typeface="ABeeZee"/>
                <a:cs typeface="ABeeZee"/>
                <a:sym typeface="ABeeZee"/>
              </a:defRPr>
            </a:pPr>
            <a:endParaRPr/>
          </a:p>
          <a:p>
            <a:pPr>
              <a:defRPr sz="2000" b="1">
                <a:latin typeface="ABeeZee"/>
                <a:ea typeface="ABeeZee"/>
                <a:cs typeface="ABeeZee"/>
                <a:sym typeface="ABeeZee"/>
              </a:defRPr>
            </a:pPr>
            <a:r>
              <a:t>5.1) OBIETTIVI DELLA REGRESSIONE LINEARE </a:t>
            </a:r>
          </a:p>
          <a:p>
            <a:pPr>
              <a:defRPr sz="2000" b="1">
                <a:latin typeface="ABeeZee"/>
                <a:ea typeface="ABeeZee"/>
                <a:cs typeface="ABeeZee"/>
                <a:sym typeface="ABeeZee"/>
              </a:defRPr>
            </a:pPr>
            <a:r>
              <a:t>5.2) MULTICOLLINEARITA’</a:t>
            </a:r>
          </a:p>
          <a:p>
            <a:pPr>
              <a:defRPr sz="2000" b="1">
                <a:latin typeface="ABeeZee"/>
                <a:ea typeface="ABeeZee"/>
                <a:cs typeface="ABeeZee"/>
                <a:sym typeface="ABeeZee"/>
              </a:defRPr>
            </a:pPr>
            <a:r>
              <a:t>5.3) BONTA’ DEL MODELLO</a:t>
            </a:r>
          </a:p>
          <a:p>
            <a:pPr>
              <a:defRPr sz="2000" b="1">
                <a:latin typeface="ABeeZee"/>
                <a:ea typeface="ABeeZee"/>
                <a:cs typeface="ABeeZee"/>
                <a:sym typeface="ABeeZee"/>
              </a:defRPr>
            </a:pPr>
            <a:r>
              <a:t>5.4) METODO STEPWISE E SUA VALUTAZIONE </a:t>
            </a:r>
          </a:p>
          <a:p>
            <a:pPr>
              <a:defRPr sz="2000" b="1">
                <a:latin typeface="ABeeZee"/>
                <a:ea typeface="ABeeZee"/>
                <a:cs typeface="ABeeZee"/>
                <a:sym typeface="ABeeZee"/>
              </a:defRPr>
            </a:pPr>
            <a:r>
              <a:t>5.5) METODI BACKWORD E FORWARD</a:t>
            </a:r>
            <a:endParaRPr>
              <a:latin typeface="Amasis MT Pro Black"/>
              <a:ea typeface="Amasis MT Pro Black"/>
              <a:cs typeface="Amasis MT Pro Black"/>
              <a:sym typeface="Amasis MT Pro Black"/>
            </a:endParaRPr>
          </a:p>
          <a:p>
            <a:pPr>
              <a:defRPr sz="2000" b="1">
                <a:latin typeface="ABeeZee"/>
                <a:ea typeface="ABeeZee"/>
                <a:cs typeface="ABeeZee"/>
                <a:sym typeface="ABeeZee"/>
              </a:defRPr>
            </a:pPr>
            <a:r>
              <a:t>5.6) INTERPRETAZIONE DEI COEFFICIENTI </a:t>
            </a:r>
          </a:p>
          <a:p>
            <a:pPr>
              <a:defRPr sz="2000" b="1">
                <a:latin typeface="ABeeZee"/>
                <a:ea typeface="ABeeZee"/>
                <a:cs typeface="ABeeZee"/>
                <a:sym typeface="ABeeZee"/>
              </a:defRPr>
            </a:pPr>
            <a:r>
              <a:t>5.7) CONCLUSIONI </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Titolo 1"/>
          <p:cNvSpPr txBox="1">
            <a:spLocks noGrp="1"/>
          </p:cNvSpPr>
          <p:nvPr>
            <p:ph type="title"/>
          </p:nvPr>
        </p:nvSpPr>
        <p:spPr>
          <a:xfrm>
            <a:off x="1523999" y="0"/>
            <a:ext cx="9144001" cy="1108286"/>
          </a:xfrm>
          <a:prstGeom prst="rect">
            <a:avLst/>
          </a:prstGeom>
          <a:effectLst>
            <a:outerShdw blurRad="50800" dist="38100" dir="2700000" algn="tl" rotWithShape="0">
              <a:prstClr val="black">
                <a:alpha val="40000"/>
              </a:prstClr>
            </a:outerShdw>
          </a:effectLst>
        </p:spPr>
        <p:txBody>
          <a:bodyPr/>
          <a:lstStyle>
            <a:lvl1pPr>
              <a:defRPr sz="5800" b="1">
                <a:latin typeface="Amasis MT Pro Black"/>
                <a:ea typeface="Amasis MT Pro Black"/>
                <a:cs typeface="Amasis MT Pro Black"/>
                <a:sym typeface="Amasis MT Pro Black"/>
              </a:defRPr>
            </a:lvl1pPr>
          </a:lstStyle>
          <a:p>
            <a:r>
              <a:rPr dirty="0"/>
              <a:t>1.1) CHI SIAMO</a:t>
            </a:r>
          </a:p>
        </p:txBody>
      </p:sp>
      <p:sp>
        <p:nvSpPr>
          <p:cNvPr id="288" name="Sottotitolo 2"/>
          <p:cNvSpPr txBox="1">
            <a:spLocks noGrp="1"/>
          </p:cNvSpPr>
          <p:nvPr>
            <p:ph type="body" sz="half" idx="1"/>
          </p:nvPr>
        </p:nvSpPr>
        <p:spPr>
          <a:xfrm>
            <a:off x="484646" y="2362063"/>
            <a:ext cx="5611354" cy="3781779"/>
          </a:xfrm>
          <a:prstGeom prst="rect">
            <a:avLst/>
          </a:prstGeom>
        </p:spPr>
        <p:txBody>
          <a:bodyPr/>
          <a:lstStyle/>
          <a:p>
            <a:pPr algn="just">
              <a:defRPr sz="2000">
                <a:latin typeface="ABeeZee"/>
                <a:ea typeface="ABeeZee"/>
                <a:cs typeface="ABeeZee"/>
                <a:sym typeface="ABeeZee"/>
              </a:defRPr>
            </a:pPr>
            <a:r>
              <a:rPr dirty="0" err="1"/>
              <a:t>Siamo</a:t>
            </a:r>
            <a:r>
              <a:rPr dirty="0"/>
              <a:t> 5 </a:t>
            </a:r>
            <a:r>
              <a:rPr dirty="0" err="1"/>
              <a:t>giovani</a:t>
            </a:r>
            <a:r>
              <a:rPr dirty="0"/>
              <a:t> </a:t>
            </a:r>
            <a:r>
              <a:rPr dirty="0" err="1"/>
              <a:t>dipendenti</a:t>
            </a:r>
            <a:r>
              <a:rPr dirty="0"/>
              <a:t> </a:t>
            </a:r>
            <a:r>
              <a:rPr dirty="0" err="1"/>
              <a:t>dell’</a:t>
            </a:r>
            <a:r>
              <a:rPr b="1" dirty="0" err="1"/>
              <a:t>agenzia</a:t>
            </a:r>
            <a:r>
              <a:rPr b="1" dirty="0"/>
              <a:t> di </a:t>
            </a:r>
            <a:r>
              <a:rPr b="1" dirty="0" err="1"/>
              <a:t>viaggi</a:t>
            </a:r>
            <a:r>
              <a:rPr b="1" dirty="0"/>
              <a:t> </a:t>
            </a:r>
            <a:r>
              <a:rPr dirty="0"/>
              <a:t>“Superviaggi Milano” ai </a:t>
            </a:r>
            <a:r>
              <a:rPr dirty="0" err="1"/>
              <a:t>quali</a:t>
            </a:r>
            <a:r>
              <a:rPr dirty="0"/>
              <a:t> </a:t>
            </a:r>
            <a:r>
              <a:rPr dirty="0" err="1"/>
              <a:t>è</a:t>
            </a:r>
            <a:r>
              <a:rPr dirty="0"/>
              <a:t> </a:t>
            </a:r>
            <a:r>
              <a:rPr dirty="0" err="1"/>
              <a:t>stato</a:t>
            </a:r>
            <a:r>
              <a:rPr dirty="0"/>
              <a:t> </a:t>
            </a:r>
            <a:r>
              <a:rPr dirty="0" err="1"/>
              <a:t>affidato</a:t>
            </a:r>
            <a:r>
              <a:rPr dirty="0"/>
              <a:t> il </a:t>
            </a:r>
            <a:r>
              <a:rPr dirty="0" err="1"/>
              <a:t>compito</a:t>
            </a:r>
            <a:r>
              <a:rPr dirty="0"/>
              <a:t> di </a:t>
            </a:r>
            <a:r>
              <a:rPr dirty="0" err="1"/>
              <a:t>testare</a:t>
            </a:r>
            <a:r>
              <a:rPr dirty="0"/>
              <a:t> la </a:t>
            </a:r>
            <a:r>
              <a:rPr dirty="0" err="1"/>
              <a:t>realizzabilità</a:t>
            </a:r>
            <a:r>
              <a:rPr dirty="0"/>
              <a:t> </a:t>
            </a:r>
            <a:r>
              <a:rPr lang="it-IT" dirty="0"/>
              <a:t>di un nuovo pacchetto viaggio contenente i </a:t>
            </a:r>
            <a:r>
              <a:rPr b="1" dirty="0"/>
              <a:t>Capsule Hotel</a:t>
            </a:r>
            <a:r>
              <a:rPr dirty="0"/>
              <a:t>. Con tale </a:t>
            </a:r>
            <a:r>
              <a:rPr dirty="0" err="1"/>
              <a:t>obiettivo</a:t>
            </a:r>
            <a:r>
              <a:rPr dirty="0"/>
              <a:t> </a:t>
            </a:r>
            <a:r>
              <a:rPr dirty="0" err="1"/>
              <a:t>è</a:t>
            </a:r>
            <a:r>
              <a:rPr dirty="0"/>
              <a:t> </a:t>
            </a:r>
            <a:r>
              <a:rPr dirty="0" err="1"/>
              <a:t>stata</a:t>
            </a:r>
            <a:r>
              <a:rPr dirty="0"/>
              <a:t> </a:t>
            </a:r>
            <a:r>
              <a:rPr lang="it-IT" dirty="0"/>
              <a:t>quindi </a:t>
            </a:r>
            <a:r>
              <a:rPr dirty="0" err="1"/>
              <a:t>svolta</a:t>
            </a:r>
            <a:r>
              <a:rPr dirty="0"/>
              <a:t> la survey qui </a:t>
            </a:r>
            <a:r>
              <a:rPr dirty="0" err="1"/>
              <a:t>proposta</a:t>
            </a:r>
            <a:r>
              <a:rPr dirty="0"/>
              <a:t>, </a:t>
            </a:r>
            <a:r>
              <a:rPr dirty="0" err="1"/>
              <a:t>partendo</a:t>
            </a:r>
            <a:r>
              <a:rPr dirty="0"/>
              <a:t> </a:t>
            </a:r>
            <a:r>
              <a:rPr lang="it-IT" dirty="0"/>
              <a:t>da un analisi</a:t>
            </a:r>
            <a:r>
              <a:rPr dirty="0"/>
              <a:t> del </a:t>
            </a:r>
            <a:r>
              <a:rPr dirty="0" err="1"/>
              <a:t>mercato</a:t>
            </a:r>
            <a:r>
              <a:rPr dirty="0"/>
              <a:t> di </a:t>
            </a:r>
            <a:r>
              <a:rPr dirty="0" err="1"/>
              <a:t>riferimento</a:t>
            </a:r>
            <a:r>
              <a:rPr dirty="0"/>
              <a:t>.</a:t>
            </a:r>
          </a:p>
        </p:txBody>
      </p:sp>
      <p:pic>
        <p:nvPicPr>
          <p:cNvPr id="3" name="Immagine 2">
            <a:extLst>
              <a:ext uri="{FF2B5EF4-FFF2-40B4-BE49-F238E27FC236}">
                <a16:creationId xmlns:a16="http://schemas.microsoft.com/office/drawing/2014/main" id="{88F70F40-3D33-D649-83DC-2269DF584F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2654" y="2362063"/>
            <a:ext cx="4584700" cy="1714500"/>
          </a:xfrm>
          <a:prstGeom prst="rect">
            <a:avLst/>
          </a:prstGeom>
          <a:ln>
            <a:solidFill>
              <a:schemeClr val="tx1"/>
            </a:solidFill>
          </a:ln>
          <a:effectLst>
            <a:glow rad="228600">
              <a:schemeClr val="accent3">
                <a:satMod val="175000"/>
                <a:alpha val="40000"/>
              </a:schemeClr>
            </a:glow>
          </a:effectLst>
        </p:spPr>
      </p:pic>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 name="Google Shape;525;g10a60743e3c_0_34"/>
          <p:cNvSpPr txBox="1">
            <a:spLocks noGrp="1"/>
          </p:cNvSpPr>
          <p:nvPr>
            <p:ph type="title"/>
          </p:nvPr>
        </p:nvSpPr>
        <p:spPr>
          <a:xfrm>
            <a:off x="838200" y="365125"/>
            <a:ext cx="10515600" cy="1325700"/>
          </a:xfrm>
          <a:prstGeom prst="rect">
            <a:avLst/>
          </a:prstGeom>
          <a:effectLst>
            <a:outerShdw blurRad="50800" dist="38100" dir="2700000" algn="tl" rotWithShape="0">
              <a:prstClr val="black">
                <a:alpha val="40000"/>
              </a:prstClr>
            </a:outerShdw>
          </a:effectLst>
        </p:spPr>
        <p:txBody>
          <a:bodyPr lIns="45699" tIns="45699" rIns="45699" bIns="45699">
            <a:noAutofit/>
          </a:bodyPr>
          <a:lstStyle>
            <a:lvl1pPr algn="ctr" defTabSz="658368">
              <a:defRPr sz="4100" b="1">
                <a:latin typeface="Amasis MT Pro Black"/>
                <a:ea typeface="Amasis MT Pro Black"/>
                <a:cs typeface="Amasis MT Pro Black"/>
                <a:sym typeface="Amasis MT Pro Black"/>
              </a:defRPr>
            </a:lvl1pPr>
          </a:lstStyle>
          <a:p>
            <a:r>
              <a:rPr sz="5800" dirty="0"/>
              <a:t>5.1) OBIETTIVI DELLA REGRESSIONE LINEARE</a:t>
            </a:r>
          </a:p>
        </p:txBody>
      </p:sp>
      <p:sp>
        <p:nvSpPr>
          <p:cNvPr id="618" name="CasellaDiTesto 3"/>
          <p:cNvSpPr txBox="1"/>
          <p:nvPr/>
        </p:nvSpPr>
        <p:spPr>
          <a:xfrm>
            <a:off x="2017641" y="2366278"/>
            <a:ext cx="8156717" cy="28346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just">
              <a:defRPr sz="2000">
                <a:latin typeface="ABeeZee"/>
                <a:ea typeface="ABeeZee"/>
                <a:cs typeface="ABeeZee"/>
                <a:sym typeface="ABeeZee"/>
              </a:defRPr>
            </a:pPr>
            <a:r>
              <a:rPr dirty="0"/>
              <a:t>I 5 </a:t>
            </a:r>
            <a:r>
              <a:rPr dirty="0" err="1"/>
              <a:t>fattori</a:t>
            </a:r>
            <a:r>
              <a:rPr dirty="0"/>
              <a:t> </a:t>
            </a:r>
            <a:r>
              <a:rPr dirty="0" err="1"/>
              <a:t>trovati</a:t>
            </a:r>
            <a:r>
              <a:rPr dirty="0"/>
              <a:t> </a:t>
            </a:r>
            <a:r>
              <a:rPr dirty="0" err="1"/>
              <a:t>tramite</a:t>
            </a:r>
            <a:r>
              <a:rPr dirty="0"/>
              <a:t> </a:t>
            </a:r>
            <a:r>
              <a:rPr dirty="0" err="1"/>
              <a:t>l’analisi</a:t>
            </a:r>
            <a:r>
              <a:rPr dirty="0"/>
              <a:t> </a:t>
            </a:r>
            <a:r>
              <a:rPr dirty="0" err="1"/>
              <a:t>fattoriale</a:t>
            </a:r>
            <a:r>
              <a:rPr dirty="0"/>
              <a:t> </a:t>
            </a:r>
            <a:r>
              <a:rPr dirty="0" err="1"/>
              <a:t>saranno</a:t>
            </a:r>
            <a:r>
              <a:rPr dirty="0"/>
              <a:t> </a:t>
            </a:r>
            <a:r>
              <a:rPr dirty="0" err="1"/>
              <a:t>quindi</a:t>
            </a:r>
            <a:r>
              <a:rPr dirty="0"/>
              <a:t> </a:t>
            </a:r>
            <a:r>
              <a:rPr dirty="0" err="1"/>
              <a:t>utilizzati</a:t>
            </a:r>
            <a:r>
              <a:rPr dirty="0"/>
              <a:t> come </a:t>
            </a:r>
            <a:r>
              <a:rPr dirty="0" err="1"/>
              <a:t>regressori</a:t>
            </a:r>
            <a:r>
              <a:rPr dirty="0"/>
              <a:t> (al </a:t>
            </a:r>
            <a:r>
              <a:rPr dirty="0" err="1"/>
              <a:t>posto</a:t>
            </a:r>
            <a:r>
              <a:rPr dirty="0"/>
              <a:t> </a:t>
            </a:r>
            <a:r>
              <a:rPr dirty="0" err="1"/>
              <a:t>delle</a:t>
            </a:r>
            <a:r>
              <a:rPr dirty="0"/>
              <a:t> 14 </a:t>
            </a:r>
            <a:r>
              <a:rPr dirty="0" err="1"/>
              <a:t>variabili</a:t>
            </a:r>
            <a:r>
              <a:rPr dirty="0"/>
              <a:t> </a:t>
            </a:r>
            <a:r>
              <a:rPr dirty="0" err="1"/>
              <a:t>originarie</a:t>
            </a:r>
            <a:r>
              <a:rPr dirty="0"/>
              <a:t>) per la </a:t>
            </a:r>
            <a:r>
              <a:rPr b="1" dirty="0" err="1"/>
              <a:t>regressione</a:t>
            </a:r>
            <a:r>
              <a:rPr b="1" dirty="0"/>
              <a:t> </a:t>
            </a:r>
            <a:r>
              <a:rPr b="1" dirty="0" err="1"/>
              <a:t>lineare</a:t>
            </a:r>
            <a:r>
              <a:rPr b="1" dirty="0"/>
              <a:t> </a:t>
            </a:r>
            <a:r>
              <a:rPr b="1" dirty="0" err="1"/>
              <a:t>multipla</a:t>
            </a:r>
            <a:r>
              <a:rPr b="1" dirty="0"/>
              <a:t>, </a:t>
            </a:r>
            <a:r>
              <a:rPr dirty="0" err="1"/>
              <a:t>superando</a:t>
            </a:r>
            <a:r>
              <a:rPr dirty="0"/>
              <a:t> in </a:t>
            </a:r>
            <a:r>
              <a:rPr dirty="0" err="1"/>
              <a:t>questo</a:t>
            </a:r>
            <a:r>
              <a:rPr dirty="0"/>
              <a:t> modo il </a:t>
            </a:r>
            <a:r>
              <a:rPr dirty="0" err="1"/>
              <a:t>problema</a:t>
            </a:r>
            <a:r>
              <a:rPr dirty="0"/>
              <a:t> </a:t>
            </a:r>
            <a:r>
              <a:rPr dirty="0" err="1"/>
              <a:t>della</a:t>
            </a:r>
            <a:r>
              <a:rPr dirty="0"/>
              <a:t> </a:t>
            </a:r>
            <a:r>
              <a:rPr dirty="0" err="1"/>
              <a:t>multicollinearità</a:t>
            </a:r>
            <a:r>
              <a:rPr b="1" dirty="0"/>
              <a:t>. </a:t>
            </a:r>
            <a:r>
              <a:rPr dirty="0" err="1"/>
              <a:t>L’obiettivo</a:t>
            </a:r>
            <a:r>
              <a:rPr dirty="0"/>
              <a:t> di tale </a:t>
            </a:r>
            <a:r>
              <a:rPr dirty="0" err="1"/>
              <a:t>analisi</a:t>
            </a:r>
            <a:r>
              <a:rPr dirty="0"/>
              <a:t> è </a:t>
            </a:r>
            <a:r>
              <a:rPr dirty="0" err="1"/>
              <a:t>quello</a:t>
            </a:r>
            <a:r>
              <a:rPr dirty="0"/>
              <a:t> </a:t>
            </a:r>
            <a:r>
              <a:rPr dirty="0" err="1"/>
              <a:t>stimare</a:t>
            </a:r>
            <a:r>
              <a:rPr dirty="0"/>
              <a:t> una </a:t>
            </a:r>
            <a:r>
              <a:rPr dirty="0" err="1"/>
              <a:t>retta</a:t>
            </a:r>
            <a:r>
              <a:rPr dirty="0"/>
              <a:t> di </a:t>
            </a:r>
            <a:r>
              <a:rPr dirty="0" err="1"/>
              <a:t>regressione</a:t>
            </a:r>
            <a:r>
              <a:rPr dirty="0"/>
              <a:t>, </a:t>
            </a:r>
            <a:r>
              <a:rPr dirty="0" err="1"/>
              <a:t>cercando</a:t>
            </a:r>
            <a:r>
              <a:rPr dirty="0"/>
              <a:t> di </a:t>
            </a:r>
            <a:r>
              <a:rPr dirty="0" err="1"/>
              <a:t>capire</a:t>
            </a:r>
            <a:r>
              <a:rPr dirty="0"/>
              <a:t> come una </a:t>
            </a:r>
            <a:r>
              <a:rPr dirty="0" err="1"/>
              <a:t>serie</a:t>
            </a:r>
            <a:r>
              <a:rPr dirty="0"/>
              <a:t> di </a:t>
            </a:r>
            <a:r>
              <a:rPr b="1" dirty="0" err="1"/>
              <a:t>variabili</a:t>
            </a:r>
            <a:r>
              <a:rPr b="1" dirty="0"/>
              <a:t> </a:t>
            </a:r>
            <a:r>
              <a:rPr b="1" dirty="0" err="1"/>
              <a:t>indipendenti</a:t>
            </a:r>
            <a:r>
              <a:rPr b="1" dirty="0"/>
              <a:t> </a:t>
            </a:r>
            <a:r>
              <a:rPr dirty="0"/>
              <a:t>(5 </a:t>
            </a:r>
            <a:r>
              <a:rPr dirty="0" err="1"/>
              <a:t>fattori</a:t>
            </a:r>
            <a:r>
              <a:rPr dirty="0"/>
              <a:t>) </a:t>
            </a:r>
            <a:r>
              <a:rPr dirty="0" err="1"/>
              <a:t>influenzi</a:t>
            </a:r>
            <a:r>
              <a:rPr dirty="0"/>
              <a:t> una </a:t>
            </a:r>
            <a:r>
              <a:rPr b="1" dirty="0" err="1"/>
              <a:t>variabile</a:t>
            </a:r>
            <a:r>
              <a:rPr b="1" dirty="0"/>
              <a:t> </a:t>
            </a:r>
            <a:r>
              <a:rPr b="1" dirty="0" err="1"/>
              <a:t>dipendente</a:t>
            </a:r>
            <a:r>
              <a:rPr dirty="0"/>
              <a:t>. Come </a:t>
            </a:r>
            <a:r>
              <a:rPr dirty="0" err="1"/>
              <a:t>variabile</a:t>
            </a:r>
            <a:r>
              <a:rPr dirty="0"/>
              <a:t> </a:t>
            </a:r>
            <a:r>
              <a:rPr dirty="0" err="1"/>
              <a:t>dipendente</a:t>
            </a:r>
            <a:r>
              <a:rPr dirty="0"/>
              <a:t> è </a:t>
            </a:r>
            <a:r>
              <a:rPr dirty="0" err="1"/>
              <a:t>stata</a:t>
            </a:r>
            <a:r>
              <a:rPr dirty="0"/>
              <a:t> </a:t>
            </a:r>
            <a:r>
              <a:rPr dirty="0" err="1"/>
              <a:t>scelta</a:t>
            </a:r>
            <a:r>
              <a:rPr dirty="0"/>
              <a:t> la </a:t>
            </a:r>
            <a:r>
              <a:rPr dirty="0" err="1"/>
              <a:t>variabile</a:t>
            </a:r>
            <a:r>
              <a:rPr dirty="0"/>
              <a:t> «SPESA», la quale indica la </a:t>
            </a:r>
            <a:r>
              <a:rPr dirty="0" err="1"/>
              <a:t>disponibilità</a:t>
            </a:r>
            <a:r>
              <a:rPr dirty="0"/>
              <a:t> a </a:t>
            </a:r>
            <a:r>
              <a:rPr dirty="0" err="1"/>
              <a:t>pagare</a:t>
            </a:r>
            <a:r>
              <a:rPr dirty="0"/>
              <a:t> (willingness to pay) </a:t>
            </a:r>
            <a:r>
              <a:rPr dirty="0" err="1"/>
              <a:t>dei</a:t>
            </a:r>
            <a:r>
              <a:rPr dirty="0"/>
              <a:t> </a:t>
            </a:r>
            <a:r>
              <a:rPr dirty="0" err="1"/>
              <a:t>rispondenti</a:t>
            </a:r>
            <a:r>
              <a:rPr dirty="0"/>
              <a:t> per </a:t>
            </a:r>
            <a:r>
              <a:rPr dirty="0" err="1"/>
              <a:t>alloggiare</a:t>
            </a:r>
            <a:r>
              <a:rPr dirty="0"/>
              <a:t> una </a:t>
            </a:r>
            <a:r>
              <a:rPr dirty="0" err="1"/>
              <a:t>notte</a:t>
            </a:r>
            <a:r>
              <a:rPr dirty="0"/>
              <a:t> in un Capsule Hotel.</a:t>
            </a: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0" name="Immagine 3" descr="Immagine 3"/>
          <p:cNvPicPr>
            <a:picLocks noChangeAspect="1"/>
          </p:cNvPicPr>
          <p:nvPr/>
        </p:nvPicPr>
        <p:blipFill>
          <a:blip r:embed="rId2"/>
          <a:stretch>
            <a:fillRect/>
          </a:stretch>
        </p:blipFill>
        <p:spPr>
          <a:xfrm>
            <a:off x="969429" y="1554786"/>
            <a:ext cx="3835730" cy="4860110"/>
          </a:xfrm>
          <a:prstGeom prst="rect">
            <a:avLst/>
          </a:prstGeom>
          <a:ln w="25400">
            <a:solidFill>
              <a:srgbClr val="000000"/>
            </a:solidFill>
          </a:ln>
        </p:spPr>
      </p:pic>
      <p:pic>
        <p:nvPicPr>
          <p:cNvPr id="621" name="Immagine 5" descr="Immagine 5"/>
          <p:cNvPicPr>
            <a:picLocks noChangeAspect="1"/>
          </p:cNvPicPr>
          <p:nvPr/>
        </p:nvPicPr>
        <p:blipFill>
          <a:blip r:embed="rId3"/>
          <a:stretch>
            <a:fillRect/>
          </a:stretch>
        </p:blipFill>
        <p:spPr>
          <a:xfrm>
            <a:off x="7971790" y="1554786"/>
            <a:ext cx="3076578" cy="3195323"/>
          </a:xfrm>
          <a:prstGeom prst="rect">
            <a:avLst/>
          </a:prstGeom>
          <a:ln w="25400">
            <a:solidFill>
              <a:srgbClr val="000000"/>
            </a:solidFill>
          </a:ln>
        </p:spPr>
      </p:pic>
      <p:sp>
        <p:nvSpPr>
          <p:cNvPr id="622" name="CasellaDiTesto 7"/>
          <p:cNvSpPr txBox="1"/>
          <p:nvPr/>
        </p:nvSpPr>
        <p:spPr>
          <a:xfrm>
            <a:off x="5146973" y="5091453"/>
            <a:ext cx="6584665" cy="13106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just">
              <a:defRPr sz="2000">
                <a:latin typeface="ABeeZee"/>
                <a:ea typeface="ABeeZee"/>
                <a:cs typeface="ABeeZee"/>
                <a:sym typeface="ABeeZee"/>
              </a:defRPr>
            </a:pPr>
            <a:r>
              <a:rPr dirty="0"/>
              <a:t>I </a:t>
            </a:r>
            <a:r>
              <a:rPr b="1" dirty="0"/>
              <a:t>VIF</a:t>
            </a:r>
            <a:r>
              <a:rPr dirty="0"/>
              <a:t> (Variance Inflation Index) </a:t>
            </a:r>
            <a:r>
              <a:rPr dirty="0" err="1"/>
              <a:t>delle</a:t>
            </a:r>
            <a:r>
              <a:rPr dirty="0"/>
              <a:t> </a:t>
            </a:r>
            <a:r>
              <a:rPr dirty="0" err="1"/>
              <a:t>variabili</a:t>
            </a:r>
            <a:r>
              <a:rPr dirty="0"/>
              <a:t> prese in </a:t>
            </a:r>
            <a:r>
              <a:rPr dirty="0" err="1"/>
              <a:t>considerazione</a:t>
            </a:r>
            <a:r>
              <a:rPr dirty="0"/>
              <a:t> </a:t>
            </a:r>
            <a:r>
              <a:rPr dirty="0" err="1"/>
              <a:t>sono</a:t>
            </a:r>
            <a:r>
              <a:rPr dirty="0"/>
              <a:t> </a:t>
            </a:r>
            <a:r>
              <a:rPr dirty="0" err="1"/>
              <a:t>pari</a:t>
            </a:r>
            <a:r>
              <a:rPr dirty="0"/>
              <a:t> a 1. </a:t>
            </a:r>
            <a:r>
              <a:rPr dirty="0" err="1"/>
              <a:t>Essi</a:t>
            </a:r>
            <a:r>
              <a:rPr dirty="0"/>
              <a:t> </a:t>
            </a:r>
            <a:r>
              <a:rPr dirty="0" err="1"/>
              <a:t>sono</a:t>
            </a:r>
            <a:r>
              <a:rPr dirty="0"/>
              <a:t> </a:t>
            </a:r>
            <a:r>
              <a:rPr dirty="0" err="1"/>
              <a:t>pertanto</a:t>
            </a:r>
            <a:r>
              <a:rPr dirty="0"/>
              <a:t> </a:t>
            </a:r>
            <a:r>
              <a:rPr dirty="0" err="1"/>
              <a:t>inferiori</a:t>
            </a:r>
            <a:r>
              <a:rPr dirty="0"/>
              <a:t> al </a:t>
            </a:r>
            <a:r>
              <a:rPr dirty="0" err="1"/>
              <a:t>valore</a:t>
            </a:r>
            <a:r>
              <a:rPr dirty="0"/>
              <a:t> </a:t>
            </a:r>
            <a:r>
              <a:rPr dirty="0" err="1"/>
              <a:t>soglia</a:t>
            </a:r>
            <a:r>
              <a:rPr dirty="0"/>
              <a:t> di 1.2-1.3 e </a:t>
            </a:r>
            <a:r>
              <a:rPr dirty="0" err="1"/>
              <a:t>dunque</a:t>
            </a:r>
            <a:r>
              <a:rPr dirty="0"/>
              <a:t> </a:t>
            </a:r>
            <a:r>
              <a:rPr dirty="0" err="1"/>
              <a:t>si</a:t>
            </a:r>
            <a:r>
              <a:rPr dirty="0"/>
              <a:t> </a:t>
            </a:r>
            <a:r>
              <a:rPr dirty="0" err="1"/>
              <a:t>può</a:t>
            </a:r>
            <a:r>
              <a:rPr dirty="0"/>
              <a:t> </a:t>
            </a:r>
            <a:r>
              <a:rPr dirty="0" err="1"/>
              <a:t>affermare</a:t>
            </a:r>
            <a:r>
              <a:rPr dirty="0"/>
              <a:t> </a:t>
            </a:r>
            <a:r>
              <a:rPr dirty="0" err="1"/>
              <a:t>che</a:t>
            </a:r>
            <a:r>
              <a:rPr dirty="0"/>
              <a:t> non </a:t>
            </a:r>
            <a:r>
              <a:rPr dirty="0" err="1"/>
              <a:t>sono</a:t>
            </a:r>
            <a:r>
              <a:rPr dirty="0"/>
              <a:t> </a:t>
            </a:r>
            <a:r>
              <a:rPr dirty="0" err="1"/>
              <a:t>presenti</a:t>
            </a:r>
            <a:r>
              <a:rPr dirty="0"/>
              <a:t> </a:t>
            </a:r>
            <a:r>
              <a:rPr dirty="0" err="1"/>
              <a:t>problemi</a:t>
            </a:r>
            <a:r>
              <a:rPr dirty="0"/>
              <a:t> di </a:t>
            </a:r>
            <a:r>
              <a:rPr dirty="0" err="1"/>
              <a:t>multicollinearità</a:t>
            </a:r>
            <a:r>
              <a:rPr dirty="0"/>
              <a:t>.</a:t>
            </a:r>
          </a:p>
        </p:txBody>
      </p:sp>
      <p:sp>
        <p:nvSpPr>
          <p:cNvPr id="623" name="Freccia destra 8"/>
          <p:cNvSpPr/>
          <p:nvPr/>
        </p:nvSpPr>
        <p:spPr>
          <a:xfrm>
            <a:off x="5182534" y="2919870"/>
            <a:ext cx="2285590" cy="412958"/>
          </a:xfrm>
          <a:prstGeom prst="rightArrow">
            <a:avLst>
              <a:gd name="adj1" fmla="val 50000"/>
              <a:gd name="adj2" fmla="val 50000"/>
            </a:avLst>
          </a:prstGeom>
          <a:solidFill>
            <a:srgbClr val="000000"/>
          </a:solidFill>
          <a:ln w="12700">
            <a:solidFill>
              <a:srgbClr val="000000"/>
            </a:solidFill>
            <a:miter/>
          </a:ln>
        </p:spPr>
        <p:txBody>
          <a:bodyPr lIns="45718" tIns="45718" rIns="45718" bIns="45718" anchor="ctr"/>
          <a:lstStyle/>
          <a:p>
            <a:pPr algn="ctr">
              <a:defRPr>
                <a:solidFill>
                  <a:srgbClr val="FFFFFF"/>
                </a:solidFill>
                <a:latin typeface="+mn-lt"/>
                <a:ea typeface="+mn-ea"/>
                <a:cs typeface="+mn-cs"/>
                <a:sym typeface="Calibri"/>
              </a:defRPr>
            </a:pPr>
            <a:endParaRPr/>
          </a:p>
        </p:txBody>
      </p:sp>
      <p:sp>
        <p:nvSpPr>
          <p:cNvPr id="624" name="Google Shape;525;g10a60743e3c_0_34"/>
          <p:cNvSpPr txBox="1">
            <a:spLocks noGrp="1"/>
          </p:cNvSpPr>
          <p:nvPr>
            <p:ph type="title"/>
          </p:nvPr>
        </p:nvSpPr>
        <p:spPr>
          <a:xfrm>
            <a:off x="657716" y="169681"/>
            <a:ext cx="10744200" cy="870693"/>
          </a:xfrm>
          <a:prstGeom prst="rect">
            <a:avLst/>
          </a:prstGeom>
          <a:effectLst>
            <a:outerShdw blurRad="50800" dist="38100" dir="2700000" algn="tl" rotWithShape="0">
              <a:prstClr val="black">
                <a:alpha val="40000"/>
              </a:prstClr>
            </a:outerShdw>
          </a:effectLst>
        </p:spPr>
        <p:txBody>
          <a:bodyPr lIns="45699" tIns="45699" rIns="45699" bIns="45699">
            <a:noAutofit/>
          </a:bodyPr>
          <a:lstStyle>
            <a:lvl1pPr algn="ctr">
              <a:defRPr sz="5800" b="1">
                <a:latin typeface="Amasis MT Pro Black"/>
                <a:ea typeface="Amasis MT Pro Black"/>
                <a:cs typeface="Amasis MT Pro Black"/>
                <a:sym typeface="Amasis MT Pro Black"/>
              </a:defRPr>
            </a:lvl1pPr>
          </a:lstStyle>
          <a:p>
            <a:r>
              <a:rPr dirty="0"/>
              <a:t>5.2) MULTICOLLINEARITA’</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 name="Google Shape;530;g10a60743e3c_0_38"/>
          <p:cNvSpPr txBox="1">
            <a:spLocks noGrp="1"/>
          </p:cNvSpPr>
          <p:nvPr>
            <p:ph type="title"/>
          </p:nvPr>
        </p:nvSpPr>
        <p:spPr>
          <a:xfrm>
            <a:off x="639907" y="179109"/>
            <a:ext cx="10912186" cy="1391603"/>
          </a:xfrm>
          <a:prstGeom prst="rect">
            <a:avLst/>
          </a:prstGeom>
          <a:effectLst>
            <a:outerShdw blurRad="50800" dist="38100" dir="2700000" algn="tl" rotWithShape="0">
              <a:prstClr val="black">
                <a:alpha val="40000"/>
              </a:prstClr>
            </a:outerShdw>
          </a:effectLst>
        </p:spPr>
        <p:txBody>
          <a:bodyPr lIns="45699" tIns="45699" rIns="45699" bIns="45699">
            <a:noAutofit/>
          </a:bodyPr>
          <a:lstStyle>
            <a:lvl1pPr algn="ctr">
              <a:defRPr sz="5700" b="1">
                <a:latin typeface="Amasis MT Pro Black"/>
                <a:ea typeface="Amasis MT Pro Black"/>
                <a:cs typeface="Amasis MT Pro Black"/>
                <a:sym typeface="Amasis MT Pro Black"/>
              </a:defRPr>
            </a:lvl1pPr>
          </a:lstStyle>
          <a:p>
            <a:r>
              <a:rPr sz="5800" dirty="0"/>
              <a:t>5.3) BONTA’ DEL MODELLO(1/2)</a:t>
            </a:r>
          </a:p>
        </p:txBody>
      </p:sp>
      <p:sp>
        <p:nvSpPr>
          <p:cNvPr id="627" name="CasellaDiTesto 3"/>
          <p:cNvSpPr txBox="1"/>
          <p:nvPr/>
        </p:nvSpPr>
        <p:spPr>
          <a:xfrm>
            <a:off x="730394" y="2313912"/>
            <a:ext cx="10912186" cy="3139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just">
              <a:defRPr sz="2000">
                <a:latin typeface="ABeeZee"/>
                <a:ea typeface="ABeeZee"/>
                <a:cs typeface="ABeeZee"/>
                <a:sym typeface="ABeeZee"/>
              </a:defRPr>
            </a:pPr>
            <a:r>
              <a:rPr dirty="0"/>
              <a:t>La </a:t>
            </a:r>
            <a:r>
              <a:rPr b="1" dirty="0" err="1"/>
              <a:t>bontà</a:t>
            </a:r>
            <a:r>
              <a:rPr b="1" dirty="0"/>
              <a:t> del </a:t>
            </a:r>
            <a:r>
              <a:rPr b="1" dirty="0" err="1"/>
              <a:t>modello</a:t>
            </a:r>
            <a:r>
              <a:rPr b="1" dirty="0"/>
              <a:t> </a:t>
            </a:r>
            <a:r>
              <a:rPr dirty="0"/>
              <a:t>è </a:t>
            </a:r>
            <a:r>
              <a:rPr dirty="0" err="1"/>
              <a:t>stata</a:t>
            </a:r>
            <a:r>
              <a:rPr dirty="0"/>
              <a:t> </a:t>
            </a:r>
            <a:r>
              <a:rPr dirty="0" err="1"/>
              <a:t>valutata</a:t>
            </a:r>
            <a:r>
              <a:rPr dirty="0"/>
              <a:t> </a:t>
            </a:r>
            <a:r>
              <a:rPr dirty="0" err="1"/>
              <a:t>attraverso</a:t>
            </a:r>
            <a:r>
              <a:rPr dirty="0"/>
              <a:t> </a:t>
            </a:r>
            <a:r>
              <a:rPr b="1" dirty="0"/>
              <a:t>quattro </a:t>
            </a:r>
            <a:r>
              <a:rPr b="1" dirty="0" err="1"/>
              <a:t>differenti</a:t>
            </a:r>
            <a:r>
              <a:rPr b="1" dirty="0"/>
              <a:t> </a:t>
            </a:r>
            <a:r>
              <a:rPr b="1" dirty="0" err="1"/>
              <a:t>approcci</a:t>
            </a:r>
            <a:r>
              <a:rPr dirty="0"/>
              <a:t>:</a:t>
            </a:r>
          </a:p>
          <a:p>
            <a:pPr marL="285750" indent="-285750" algn="just">
              <a:buSzPct val="100000"/>
              <a:buFont typeface="Arial"/>
              <a:buChar char="•"/>
              <a:defRPr sz="2000" b="1">
                <a:latin typeface="ABeeZee"/>
                <a:ea typeface="ABeeZee"/>
                <a:cs typeface="ABeeZee"/>
                <a:sym typeface="ABeeZee"/>
              </a:defRPr>
            </a:pPr>
            <a:r>
              <a:rPr dirty="0"/>
              <a:t>Test F</a:t>
            </a:r>
            <a:r>
              <a:rPr b="0" dirty="0"/>
              <a:t>, per </a:t>
            </a:r>
            <a:r>
              <a:rPr b="0" dirty="0" err="1"/>
              <a:t>valutare</a:t>
            </a:r>
            <a:r>
              <a:rPr b="0" dirty="0"/>
              <a:t> la </a:t>
            </a:r>
            <a:r>
              <a:rPr b="0" dirty="0" err="1"/>
              <a:t>significatività</a:t>
            </a:r>
            <a:r>
              <a:rPr b="0" dirty="0"/>
              <a:t> </a:t>
            </a:r>
            <a:r>
              <a:rPr b="0" dirty="0" err="1"/>
              <a:t>congiunta</a:t>
            </a:r>
            <a:r>
              <a:rPr b="0" dirty="0"/>
              <a:t> </a:t>
            </a:r>
            <a:r>
              <a:rPr b="0" dirty="0" err="1"/>
              <a:t>dei</a:t>
            </a:r>
            <a:r>
              <a:rPr b="0" dirty="0"/>
              <a:t> </a:t>
            </a:r>
            <a:r>
              <a:rPr b="0" dirty="0" err="1"/>
              <a:t>coefficienti</a:t>
            </a:r>
            <a:r>
              <a:rPr b="0" dirty="0"/>
              <a:t> e </a:t>
            </a:r>
            <a:r>
              <a:rPr b="0" dirty="0" err="1"/>
              <a:t>verificare</a:t>
            </a:r>
            <a:r>
              <a:rPr b="0" dirty="0"/>
              <a:t> </a:t>
            </a:r>
            <a:r>
              <a:rPr b="0" dirty="0" err="1"/>
              <a:t>che</a:t>
            </a:r>
            <a:r>
              <a:rPr b="0" dirty="0"/>
              <a:t> il </a:t>
            </a:r>
            <a:r>
              <a:rPr b="0" dirty="0" err="1"/>
              <a:t>modello</a:t>
            </a:r>
            <a:r>
              <a:rPr b="0" dirty="0"/>
              <a:t> </a:t>
            </a:r>
            <a:r>
              <a:rPr b="0" dirty="0" err="1"/>
              <a:t>abbia</a:t>
            </a:r>
            <a:r>
              <a:rPr b="0" dirty="0"/>
              <a:t> </a:t>
            </a:r>
            <a:r>
              <a:rPr b="0" dirty="0" err="1"/>
              <a:t>nel</a:t>
            </a:r>
            <a:r>
              <a:rPr b="0" dirty="0"/>
              <a:t> </a:t>
            </a:r>
            <a:r>
              <a:rPr b="0" dirty="0" err="1"/>
              <a:t>suo</a:t>
            </a:r>
            <a:r>
              <a:rPr b="0" dirty="0"/>
              <a:t> </a:t>
            </a:r>
            <a:r>
              <a:rPr b="0" dirty="0" err="1"/>
              <a:t>complesso</a:t>
            </a:r>
            <a:r>
              <a:rPr b="0" dirty="0"/>
              <a:t> </a:t>
            </a:r>
            <a:r>
              <a:rPr b="0" dirty="0" err="1"/>
              <a:t>capacità</a:t>
            </a:r>
            <a:r>
              <a:rPr b="0" dirty="0"/>
              <a:t> </a:t>
            </a:r>
            <a:r>
              <a:rPr b="0" dirty="0" err="1"/>
              <a:t>esplicativa</a:t>
            </a:r>
            <a:r>
              <a:rPr b="0" dirty="0"/>
              <a:t>(</a:t>
            </a:r>
            <a:r>
              <a:rPr b="0" dirty="0" err="1"/>
              <a:t>livello</a:t>
            </a:r>
            <a:r>
              <a:rPr b="0" dirty="0"/>
              <a:t> di </a:t>
            </a:r>
            <a:r>
              <a:rPr b="0" dirty="0" err="1"/>
              <a:t>significatività</a:t>
            </a:r>
            <a:r>
              <a:rPr b="0" dirty="0"/>
              <a:t> </a:t>
            </a:r>
            <a:r>
              <a:rPr b="0" dirty="0">
                <a:solidFill>
                  <a:srgbClr val="202122"/>
                </a:solidFill>
              </a:rPr>
              <a:t>α </a:t>
            </a:r>
            <a:r>
              <a:rPr b="0" dirty="0" err="1">
                <a:solidFill>
                  <a:srgbClr val="202122"/>
                </a:solidFill>
              </a:rPr>
              <a:t>fissato</a:t>
            </a:r>
            <a:r>
              <a:rPr b="0" dirty="0">
                <a:solidFill>
                  <a:srgbClr val="202122"/>
                </a:solidFill>
              </a:rPr>
              <a:t> = 0.05</a:t>
            </a:r>
            <a:r>
              <a:rPr b="0" dirty="0"/>
              <a:t>)</a:t>
            </a:r>
            <a:endParaRPr dirty="0">
              <a:latin typeface="+mn-lt"/>
              <a:ea typeface="+mn-ea"/>
              <a:cs typeface="+mn-cs"/>
              <a:sym typeface="Calibri"/>
            </a:endParaRPr>
          </a:p>
          <a:p>
            <a:pPr marL="285750" indent="-285750" algn="just">
              <a:buSzPct val="100000"/>
              <a:buFont typeface="Arial"/>
              <a:buChar char="•"/>
              <a:defRPr sz="2000" b="1">
                <a:latin typeface="ABeeZee"/>
                <a:ea typeface="ABeeZee"/>
                <a:cs typeface="ABeeZee"/>
                <a:sym typeface="ABeeZee"/>
              </a:defRPr>
            </a:pPr>
            <a:r>
              <a:rPr dirty="0"/>
              <a:t>R-</a:t>
            </a:r>
            <a:r>
              <a:rPr dirty="0" err="1"/>
              <a:t>quadro</a:t>
            </a:r>
            <a:r>
              <a:rPr b="0" dirty="0"/>
              <a:t>, sempre per </a:t>
            </a:r>
            <a:r>
              <a:rPr b="0" dirty="0" err="1"/>
              <a:t>verificare</a:t>
            </a:r>
            <a:r>
              <a:rPr b="0" dirty="0"/>
              <a:t> se il </a:t>
            </a:r>
            <a:r>
              <a:rPr b="0" dirty="0" err="1"/>
              <a:t>modello</a:t>
            </a:r>
            <a:r>
              <a:rPr b="0" dirty="0"/>
              <a:t> ha </a:t>
            </a:r>
            <a:r>
              <a:rPr b="0" dirty="0" err="1"/>
              <a:t>globalmente</a:t>
            </a:r>
            <a:r>
              <a:rPr b="0" dirty="0"/>
              <a:t> </a:t>
            </a:r>
            <a:r>
              <a:rPr b="0" dirty="0" err="1"/>
              <a:t>capacità</a:t>
            </a:r>
            <a:r>
              <a:rPr b="0" dirty="0"/>
              <a:t> </a:t>
            </a:r>
            <a:r>
              <a:rPr b="0" dirty="0" err="1"/>
              <a:t>esplicativa</a:t>
            </a:r>
            <a:r>
              <a:rPr b="0" dirty="0"/>
              <a:t> e in </a:t>
            </a:r>
            <a:r>
              <a:rPr b="0" dirty="0" err="1"/>
              <a:t>particolare</a:t>
            </a:r>
            <a:r>
              <a:rPr b="0" dirty="0"/>
              <a:t> </a:t>
            </a:r>
            <a:r>
              <a:rPr b="0" dirty="0" err="1"/>
              <a:t>stabilire</a:t>
            </a:r>
            <a:r>
              <a:rPr b="0" dirty="0"/>
              <a:t> la </a:t>
            </a:r>
            <a:r>
              <a:rPr b="0" dirty="0" err="1"/>
              <a:t>percentuale</a:t>
            </a:r>
            <a:r>
              <a:rPr b="0" dirty="0"/>
              <a:t> </a:t>
            </a:r>
            <a:r>
              <a:rPr b="0" dirty="0" err="1"/>
              <a:t>della</a:t>
            </a:r>
            <a:r>
              <a:rPr b="0" dirty="0"/>
              <a:t> </a:t>
            </a:r>
            <a:r>
              <a:rPr b="0" dirty="0" err="1"/>
              <a:t>variabilità</a:t>
            </a:r>
            <a:r>
              <a:rPr b="0" dirty="0"/>
              <a:t> </a:t>
            </a:r>
            <a:r>
              <a:rPr b="0" dirty="0" err="1"/>
              <a:t>della</a:t>
            </a:r>
            <a:r>
              <a:rPr b="0" dirty="0"/>
              <a:t> </a:t>
            </a:r>
            <a:r>
              <a:rPr b="0" dirty="0" err="1"/>
              <a:t>variabile</a:t>
            </a:r>
            <a:r>
              <a:rPr b="0" dirty="0"/>
              <a:t> target </a:t>
            </a:r>
            <a:r>
              <a:rPr b="0" dirty="0" err="1"/>
              <a:t>che</a:t>
            </a:r>
            <a:r>
              <a:rPr b="0" dirty="0"/>
              <a:t> </a:t>
            </a:r>
            <a:r>
              <a:rPr b="0" dirty="0" err="1"/>
              <a:t>esso</a:t>
            </a:r>
            <a:r>
              <a:rPr b="0" dirty="0"/>
              <a:t> è in </a:t>
            </a:r>
            <a:r>
              <a:rPr b="0" dirty="0" err="1"/>
              <a:t>grado</a:t>
            </a:r>
            <a:r>
              <a:rPr b="0" dirty="0"/>
              <a:t> di </a:t>
            </a:r>
            <a:r>
              <a:rPr b="0" dirty="0" err="1"/>
              <a:t>spiegare</a:t>
            </a:r>
            <a:endParaRPr dirty="0">
              <a:latin typeface="+mn-lt"/>
              <a:ea typeface="+mn-ea"/>
              <a:cs typeface="+mn-cs"/>
              <a:sym typeface="Calibri"/>
            </a:endParaRPr>
          </a:p>
          <a:p>
            <a:pPr marL="285750" indent="-285750" algn="just">
              <a:buSzPct val="100000"/>
              <a:buFont typeface="Arial"/>
              <a:buChar char="•"/>
              <a:defRPr sz="2000" b="1">
                <a:latin typeface="ABeeZee"/>
                <a:ea typeface="ABeeZee"/>
                <a:cs typeface="ABeeZee"/>
                <a:sym typeface="ABeeZee"/>
              </a:defRPr>
            </a:pPr>
            <a:r>
              <a:rPr dirty="0"/>
              <a:t>R-</a:t>
            </a:r>
            <a:r>
              <a:rPr dirty="0" err="1"/>
              <a:t>quadro</a:t>
            </a:r>
            <a:r>
              <a:rPr dirty="0"/>
              <a:t> adjusted</a:t>
            </a:r>
            <a:r>
              <a:rPr b="0" dirty="0"/>
              <a:t>, con le </a:t>
            </a:r>
            <a:r>
              <a:rPr b="0" dirty="0" err="1"/>
              <a:t>stesse</a:t>
            </a:r>
            <a:r>
              <a:rPr b="0" dirty="0"/>
              <a:t> </a:t>
            </a:r>
            <a:r>
              <a:rPr b="0" dirty="0" err="1"/>
              <a:t>finalità</a:t>
            </a:r>
            <a:r>
              <a:rPr b="0" dirty="0"/>
              <a:t> </a:t>
            </a:r>
            <a:r>
              <a:rPr b="0" dirty="0" err="1"/>
              <a:t>dell’indicatore</a:t>
            </a:r>
            <a:r>
              <a:rPr b="0" dirty="0"/>
              <a:t> </a:t>
            </a:r>
            <a:r>
              <a:rPr b="0" dirty="0" err="1"/>
              <a:t>precedente</a:t>
            </a:r>
            <a:r>
              <a:rPr b="0" dirty="0"/>
              <a:t> ma </a:t>
            </a:r>
            <a:r>
              <a:rPr b="0" dirty="0" err="1"/>
              <a:t>tenendo</a:t>
            </a:r>
            <a:r>
              <a:rPr b="0" dirty="0"/>
              <a:t> in </a:t>
            </a:r>
            <a:r>
              <a:rPr b="0" dirty="0" err="1"/>
              <a:t>considerazione</a:t>
            </a:r>
            <a:r>
              <a:rPr b="0" dirty="0"/>
              <a:t> il </a:t>
            </a:r>
            <a:r>
              <a:rPr b="0" dirty="0" err="1"/>
              <a:t>numero</a:t>
            </a:r>
            <a:r>
              <a:rPr b="0" dirty="0"/>
              <a:t> </a:t>
            </a:r>
            <a:r>
              <a:rPr b="0" dirty="0" err="1"/>
              <a:t>dei</a:t>
            </a:r>
            <a:r>
              <a:rPr b="0" dirty="0"/>
              <a:t> </a:t>
            </a:r>
            <a:r>
              <a:rPr b="0" dirty="0" err="1"/>
              <a:t>regressori</a:t>
            </a:r>
            <a:r>
              <a:rPr b="0" dirty="0"/>
              <a:t> e </a:t>
            </a:r>
            <a:r>
              <a:rPr b="0" dirty="0" err="1"/>
              <a:t>l’ampiezza</a:t>
            </a:r>
            <a:r>
              <a:rPr b="0" dirty="0"/>
              <a:t> </a:t>
            </a:r>
            <a:r>
              <a:rPr b="0" dirty="0" err="1"/>
              <a:t>campionaria</a:t>
            </a:r>
            <a:endParaRPr dirty="0">
              <a:latin typeface="+mn-lt"/>
              <a:ea typeface="+mn-ea"/>
              <a:cs typeface="+mn-cs"/>
              <a:sym typeface="Calibri"/>
            </a:endParaRPr>
          </a:p>
          <a:p>
            <a:pPr marL="285750" indent="-285750" algn="just">
              <a:buSzPct val="100000"/>
              <a:buFont typeface="Arial"/>
              <a:buChar char="•"/>
              <a:defRPr sz="2000" b="1">
                <a:latin typeface="ABeeZee"/>
                <a:ea typeface="ABeeZee"/>
                <a:cs typeface="ABeeZee"/>
                <a:sym typeface="ABeeZee"/>
              </a:defRPr>
            </a:pPr>
            <a:r>
              <a:rPr dirty="0"/>
              <a:t>Test t</a:t>
            </a:r>
            <a:r>
              <a:rPr b="0" dirty="0"/>
              <a:t>, da </a:t>
            </a:r>
            <a:r>
              <a:rPr b="0" dirty="0" err="1"/>
              <a:t>applicare</a:t>
            </a:r>
            <a:r>
              <a:rPr b="0" dirty="0"/>
              <a:t> ai </a:t>
            </a:r>
            <a:r>
              <a:rPr b="0" dirty="0" err="1"/>
              <a:t>vari</a:t>
            </a:r>
            <a:r>
              <a:rPr b="0" dirty="0"/>
              <a:t> </a:t>
            </a:r>
            <a:r>
              <a:rPr b="0" dirty="0" err="1"/>
              <a:t>regressori</a:t>
            </a:r>
            <a:r>
              <a:rPr b="0" dirty="0"/>
              <a:t> </a:t>
            </a:r>
            <a:r>
              <a:rPr b="0" dirty="0" err="1"/>
              <a:t>singolarmente</a:t>
            </a:r>
            <a:r>
              <a:rPr b="0" dirty="0"/>
              <a:t> per </a:t>
            </a:r>
            <a:r>
              <a:rPr b="0" dirty="0" err="1"/>
              <a:t>capire</a:t>
            </a:r>
            <a:r>
              <a:rPr b="0" dirty="0"/>
              <a:t> </a:t>
            </a:r>
            <a:r>
              <a:rPr b="0" dirty="0" err="1"/>
              <a:t>quali</a:t>
            </a:r>
            <a:r>
              <a:rPr b="0" dirty="0"/>
              <a:t> di </a:t>
            </a:r>
            <a:r>
              <a:rPr b="0" dirty="0" err="1"/>
              <a:t>essi</a:t>
            </a:r>
            <a:r>
              <a:rPr b="0" dirty="0"/>
              <a:t> </a:t>
            </a:r>
            <a:r>
              <a:rPr b="0" dirty="0" err="1"/>
              <a:t>sono</a:t>
            </a:r>
            <a:r>
              <a:rPr b="0" dirty="0"/>
              <a:t> </a:t>
            </a:r>
            <a:r>
              <a:rPr b="0" dirty="0" err="1"/>
              <a:t>rilevanti</a:t>
            </a:r>
            <a:r>
              <a:rPr b="0" dirty="0"/>
              <a:t> per la </a:t>
            </a:r>
            <a:r>
              <a:rPr b="0" dirty="0" err="1"/>
              <a:t>spiegazione</a:t>
            </a:r>
            <a:r>
              <a:rPr b="0" dirty="0"/>
              <a:t> </a:t>
            </a:r>
            <a:r>
              <a:rPr b="0" dirty="0" err="1"/>
              <a:t>della</a:t>
            </a:r>
            <a:r>
              <a:rPr b="0" dirty="0"/>
              <a:t> </a:t>
            </a:r>
            <a:r>
              <a:rPr b="0" dirty="0" err="1"/>
              <a:t>variabile</a:t>
            </a:r>
            <a:r>
              <a:rPr b="0" dirty="0"/>
              <a:t> </a:t>
            </a:r>
            <a:r>
              <a:rPr b="0" dirty="0" err="1"/>
              <a:t>dipendente</a:t>
            </a:r>
            <a:r>
              <a:rPr b="0" dirty="0"/>
              <a:t> (</a:t>
            </a:r>
            <a:r>
              <a:rPr b="0" dirty="0" err="1"/>
              <a:t>livello</a:t>
            </a:r>
            <a:r>
              <a:rPr b="0" dirty="0"/>
              <a:t> di </a:t>
            </a:r>
            <a:r>
              <a:rPr b="0" dirty="0" err="1"/>
              <a:t>significatività</a:t>
            </a:r>
            <a:r>
              <a:rPr b="0" dirty="0"/>
              <a:t> </a:t>
            </a:r>
            <a:r>
              <a:rPr b="0" dirty="0">
                <a:solidFill>
                  <a:srgbClr val="202122"/>
                </a:solidFill>
              </a:rPr>
              <a:t>α </a:t>
            </a:r>
            <a:r>
              <a:rPr b="0" dirty="0" err="1">
                <a:solidFill>
                  <a:srgbClr val="202122"/>
                </a:solidFill>
              </a:rPr>
              <a:t>fissato</a:t>
            </a:r>
            <a:r>
              <a:rPr b="0" dirty="0">
                <a:solidFill>
                  <a:srgbClr val="202122"/>
                </a:solidFill>
              </a:rPr>
              <a:t> = 0.05</a:t>
            </a:r>
            <a:r>
              <a:rPr b="0" dirty="0"/>
              <a:t>)</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0" name="Immagine 5" descr="Immagine 5"/>
          <p:cNvPicPr>
            <a:picLocks noChangeAspect="1"/>
          </p:cNvPicPr>
          <p:nvPr/>
        </p:nvPicPr>
        <p:blipFill>
          <a:blip r:embed="rId2"/>
          <a:stretch>
            <a:fillRect/>
          </a:stretch>
        </p:blipFill>
        <p:spPr>
          <a:xfrm>
            <a:off x="7169808" y="2067559"/>
            <a:ext cx="4900882" cy="4009812"/>
          </a:xfrm>
          <a:prstGeom prst="rect">
            <a:avLst/>
          </a:prstGeom>
          <a:ln w="25400">
            <a:solidFill>
              <a:srgbClr val="000000"/>
            </a:solidFill>
          </a:ln>
        </p:spPr>
      </p:pic>
      <p:sp>
        <p:nvSpPr>
          <p:cNvPr id="631" name="CasellaDiTesto 7"/>
          <p:cNvSpPr txBox="1"/>
          <p:nvPr/>
        </p:nvSpPr>
        <p:spPr>
          <a:xfrm>
            <a:off x="288873" y="1605100"/>
            <a:ext cx="6590080" cy="5400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just">
              <a:defRPr>
                <a:latin typeface="ABeeZee"/>
                <a:ea typeface="ABeeZee"/>
                <a:cs typeface="ABeeZee"/>
                <a:sym typeface="ABeeZee"/>
              </a:defRPr>
            </a:pPr>
            <a:r>
              <a:rPr dirty="0" err="1"/>
              <a:t>Innanzitutto</a:t>
            </a:r>
            <a:r>
              <a:rPr dirty="0"/>
              <a:t> il </a:t>
            </a:r>
            <a:r>
              <a:rPr b="1" dirty="0"/>
              <a:t>test F</a:t>
            </a:r>
            <a:r>
              <a:rPr dirty="0"/>
              <a:t> ha </a:t>
            </a:r>
            <a:r>
              <a:rPr dirty="0" err="1"/>
              <a:t>associato</a:t>
            </a:r>
            <a:r>
              <a:rPr dirty="0"/>
              <a:t> un p-value molto basso, </a:t>
            </a:r>
            <a:r>
              <a:rPr dirty="0" err="1"/>
              <a:t>inferiore</a:t>
            </a:r>
            <a:r>
              <a:rPr dirty="0"/>
              <a:t> a </a:t>
            </a:r>
            <a:r>
              <a:rPr dirty="0">
                <a:solidFill>
                  <a:srgbClr val="202122"/>
                </a:solidFill>
              </a:rPr>
              <a:t>α (0.05), </a:t>
            </a:r>
            <a:r>
              <a:rPr dirty="0" err="1">
                <a:solidFill>
                  <a:srgbClr val="202122"/>
                </a:solidFill>
              </a:rPr>
              <a:t>quindi</a:t>
            </a:r>
            <a:r>
              <a:rPr dirty="0">
                <a:solidFill>
                  <a:srgbClr val="202122"/>
                </a:solidFill>
              </a:rPr>
              <a:t> il </a:t>
            </a:r>
            <a:r>
              <a:rPr dirty="0" err="1">
                <a:solidFill>
                  <a:srgbClr val="202122"/>
                </a:solidFill>
              </a:rPr>
              <a:t>modello</a:t>
            </a:r>
            <a:r>
              <a:rPr dirty="0">
                <a:solidFill>
                  <a:srgbClr val="202122"/>
                </a:solidFill>
              </a:rPr>
              <a:t> ha </a:t>
            </a:r>
            <a:r>
              <a:rPr dirty="0" err="1">
                <a:solidFill>
                  <a:srgbClr val="202122"/>
                </a:solidFill>
              </a:rPr>
              <a:t>globalmente</a:t>
            </a:r>
            <a:r>
              <a:rPr dirty="0">
                <a:solidFill>
                  <a:srgbClr val="202122"/>
                </a:solidFill>
              </a:rPr>
              <a:t> </a:t>
            </a:r>
            <a:r>
              <a:rPr dirty="0" err="1">
                <a:solidFill>
                  <a:srgbClr val="202122"/>
                </a:solidFill>
              </a:rPr>
              <a:t>capacità</a:t>
            </a:r>
            <a:r>
              <a:rPr dirty="0">
                <a:solidFill>
                  <a:srgbClr val="202122"/>
                </a:solidFill>
              </a:rPr>
              <a:t> </a:t>
            </a:r>
            <a:r>
              <a:rPr dirty="0" err="1">
                <a:solidFill>
                  <a:srgbClr val="202122"/>
                </a:solidFill>
              </a:rPr>
              <a:t>esplicativa</a:t>
            </a:r>
            <a:r>
              <a:rPr dirty="0">
                <a:solidFill>
                  <a:srgbClr val="202122"/>
                </a:solidFill>
              </a:rPr>
              <a:t>. </a:t>
            </a:r>
            <a:r>
              <a:rPr dirty="0" err="1">
                <a:solidFill>
                  <a:srgbClr val="202122"/>
                </a:solidFill>
              </a:rPr>
              <a:t>L’ipotesi</a:t>
            </a:r>
            <a:r>
              <a:rPr dirty="0">
                <a:solidFill>
                  <a:srgbClr val="202122"/>
                </a:solidFill>
              </a:rPr>
              <a:t> </a:t>
            </a:r>
            <a:r>
              <a:rPr dirty="0" err="1">
                <a:solidFill>
                  <a:srgbClr val="202122"/>
                </a:solidFill>
              </a:rPr>
              <a:t>nulla</a:t>
            </a:r>
            <a:r>
              <a:rPr dirty="0">
                <a:solidFill>
                  <a:srgbClr val="202122"/>
                </a:solidFill>
              </a:rPr>
              <a:t> del test è </a:t>
            </a:r>
            <a:r>
              <a:rPr dirty="0" err="1">
                <a:solidFill>
                  <a:srgbClr val="202122"/>
                </a:solidFill>
              </a:rPr>
              <a:t>rifiutata</a:t>
            </a:r>
            <a:r>
              <a:rPr dirty="0">
                <a:solidFill>
                  <a:srgbClr val="202122"/>
                </a:solidFill>
              </a:rPr>
              <a:t> ed </a:t>
            </a:r>
            <a:r>
              <a:rPr dirty="0" err="1">
                <a:solidFill>
                  <a:srgbClr val="202122"/>
                </a:solidFill>
              </a:rPr>
              <a:t>esiste</a:t>
            </a:r>
            <a:r>
              <a:rPr dirty="0">
                <a:solidFill>
                  <a:srgbClr val="202122"/>
                </a:solidFill>
              </a:rPr>
              <a:t> </a:t>
            </a:r>
            <a:r>
              <a:rPr dirty="0" err="1">
                <a:solidFill>
                  <a:srgbClr val="202122"/>
                </a:solidFill>
              </a:rPr>
              <a:t>almeno</a:t>
            </a:r>
            <a:r>
              <a:rPr dirty="0">
                <a:solidFill>
                  <a:srgbClr val="202122"/>
                </a:solidFill>
              </a:rPr>
              <a:t> un </a:t>
            </a:r>
            <a:r>
              <a:rPr dirty="0" err="1">
                <a:solidFill>
                  <a:srgbClr val="202122"/>
                </a:solidFill>
              </a:rPr>
              <a:t>coefficiente</a:t>
            </a:r>
            <a:r>
              <a:rPr dirty="0">
                <a:solidFill>
                  <a:srgbClr val="202122"/>
                </a:solidFill>
              </a:rPr>
              <a:t> non </a:t>
            </a:r>
            <a:r>
              <a:rPr dirty="0" err="1">
                <a:solidFill>
                  <a:srgbClr val="202122"/>
                </a:solidFill>
              </a:rPr>
              <a:t>nullo</a:t>
            </a:r>
            <a:r>
              <a:rPr dirty="0">
                <a:solidFill>
                  <a:srgbClr val="202122"/>
                </a:solidFill>
              </a:rPr>
              <a:t>.</a:t>
            </a:r>
          </a:p>
          <a:p>
            <a:pPr algn="just">
              <a:defRPr>
                <a:latin typeface="ABeeZee"/>
                <a:ea typeface="ABeeZee"/>
                <a:cs typeface="ABeeZee"/>
                <a:sym typeface="ABeeZee"/>
              </a:defRPr>
            </a:pPr>
            <a:r>
              <a:rPr dirty="0"/>
              <a:t>Se </a:t>
            </a:r>
            <a:r>
              <a:rPr dirty="0" err="1"/>
              <a:t>si</a:t>
            </a:r>
            <a:r>
              <a:rPr dirty="0"/>
              <a:t> </a:t>
            </a:r>
            <a:r>
              <a:rPr dirty="0" err="1"/>
              <a:t>osserva</a:t>
            </a:r>
            <a:r>
              <a:rPr dirty="0"/>
              <a:t> </a:t>
            </a:r>
            <a:r>
              <a:rPr dirty="0" err="1"/>
              <a:t>l’indice</a:t>
            </a:r>
            <a:r>
              <a:rPr dirty="0"/>
              <a:t> </a:t>
            </a:r>
            <a:r>
              <a:rPr b="1" dirty="0"/>
              <a:t>R-</a:t>
            </a:r>
            <a:r>
              <a:rPr b="1" dirty="0" err="1"/>
              <a:t>quadro</a:t>
            </a:r>
            <a:r>
              <a:rPr b="1" dirty="0"/>
              <a:t> </a:t>
            </a:r>
            <a:r>
              <a:rPr dirty="0"/>
              <a:t>del </a:t>
            </a:r>
            <a:r>
              <a:rPr dirty="0" err="1"/>
              <a:t>modello</a:t>
            </a:r>
            <a:r>
              <a:rPr dirty="0"/>
              <a:t> (</a:t>
            </a:r>
            <a:r>
              <a:rPr dirty="0" err="1"/>
              <a:t>costituito</a:t>
            </a:r>
            <a:r>
              <a:rPr dirty="0"/>
              <a:t> </a:t>
            </a:r>
            <a:r>
              <a:rPr dirty="0" err="1"/>
              <a:t>dai</a:t>
            </a:r>
            <a:r>
              <a:rPr dirty="0"/>
              <a:t> 5 </a:t>
            </a:r>
            <a:r>
              <a:rPr dirty="0" err="1"/>
              <a:t>regressori</a:t>
            </a:r>
            <a:r>
              <a:rPr dirty="0"/>
              <a:t>) è </a:t>
            </a:r>
            <a:r>
              <a:rPr dirty="0" err="1"/>
              <a:t>pari</a:t>
            </a:r>
            <a:r>
              <a:rPr dirty="0"/>
              <a:t> a 0.1105. Il </a:t>
            </a:r>
            <a:r>
              <a:rPr dirty="0" err="1"/>
              <a:t>modello</a:t>
            </a:r>
            <a:r>
              <a:rPr dirty="0"/>
              <a:t> </a:t>
            </a:r>
            <a:r>
              <a:rPr dirty="0" err="1"/>
              <a:t>nel</a:t>
            </a:r>
            <a:r>
              <a:rPr dirty="0"/>
              <a:t> </a:t>
            </a:r>
            <a:r>
              <a:rPr dirty="0" err="1"/>
              <a:t>suo</a:t>
            </a:r>
            <a:r>
              <a:rPr dirty="0"/>
              <a:t> </a:t>
            </a:r>
            <a:r>
              <a:rPr dirty="0" err="1"/>
              <a:t>complesso</a:t>
            </a:r>
            <a:r>
              <a:rPr dirty="0"/>
              <a:t> è </a:t>
            </a:r>
            <a:r>
              <a:rPr dirty="0" err="1"/>
              <a:t>quindi</a:t>
            </a:r>
            <a:r>
              <a:rPr dirty="0"/>
              <a:t> in </a:t>
            </a:r>
            <a:r>
              <a:rPr dirty="0" err="1"/>
              <a:t>grado</a:t>
            </a:r>
            <a:r>
              <a:rPr dirty="0"/>
              <a:t> di </a:t>
            </a:r>
            <a:r>
              <a:rPr dirty="0" err="1"/>
              <a:t>spiegare</a:t>
            </a:r>
            <a:r>
              <a:rPr dirty="0"/>
              <a:t> </a:t>
            </a:r>
            <a:r>
              <a:rPr dirty="0" err="1"/>
              <a:t>solamente</a:t>
            </a:r>
            <a:r>
              <a:rPr dirty="0"/>
              <a:t> l’11% </a:t>
            </a:r>
            <a:r>
              <a:rPr dirty="0" err="1"/>
              <a:t>della</a:t>
            </a:r>
            <a:r>
              <a:rPr dirty="0"/>
              <a:t> </a:t>
            </a:r>
            <a:r>
              <a:rPr dirty="0" err="1"/>
              <a:t>variabilità</a:t>
            </a:r>
            <a:r>
              <a:rPr dirty="0"/>
              <a:t> </a:t>
            </a:r>
            <a:r>
              <a:rPr dirty="0" err="1"/>
              <a:t>della</a:t>
            </a:r>
            <a:r>
              <a:rPr dirty="0"/>
              <a:t> </a:t>
            </a:r>
            <a:r>
              <a:rPr dirty="0" err="1"/>
              <a:t>variabile</a:t>
            </a:r>
            <a:r>
              <a:rPr dirty="0"/>
              <a:t> </a:t>
            </a:r>
            <a:r>
              <a:rPr dirty="0" err="1"/>
              <a:t>dipendente</a:t>
            </a:r>
            <a:r>
              <a:rPr dirty="0"/>
              <a:t> «SPESA». </a:t>
            </a:r>
            <a:r>
              <a:rPr dirty="0" err="1"/>
              <a:t>L’indice</a:t>
            </a:r>
            <a:r>
              <a:rPr dirty="0"/>
              <a:t> </a:t>
            </a:r>
            <a:r>
              <a:rPr b="1" dirty="0"/>
              <a:t>R-</a:t>
            </a:r>
            <a:r>
              <a:rPr b="1" dirty="0" err="1"/>
              <a:t>quadro</a:t>
            </a:r>
            <a:r>
              <a:rPr b="1" dirty="0"/>
              <a:t> adjusted </a:t>
            </a:r>
            <a:r>
              <a:rPr dirty="0"/>
              <a:t>è </a:t>
            </a:r>
            <a:r>
              <a:rPr dirty="0" err="1"/>
              <a:t>pari</a:t>
            </a:r>
            <a:r>
              <a:rPr dirty="0"/>
              <a:t> </a:t>
            </a:r>
            <a:r>
              <a:rPr dirty="0" err="1"/>
              <a:t>invece</a:t>
            </a:r>
            <a:r>
              <a:rPr dirty="0"/>
              <a:t> a 0.08824. </a:t>
            </a:r>
            <a:r>
              <a:rPr dirty="0" err="1"/>
              <a:t>Pertanto</a:t>
            </a:r>
            <a:r>
              <a:rPr dirty="0"/>
              <a:t> il </a:t>
            </a:r>
            <a:r>
              <a:rPr dirty="0" err="1"/>
              <a:t>modello</a:t>
            </a:r>
            <a:r>
              <a:rPr dirty="0"/>
              <a:t>, tenuto </a:t>
            </a:r>
            <a:r>
              <a:rPr dirty="0" err="1"/>
              <a:t>conto</a:t>
            </a:r>
            <a:r>
              <a:rPr dirty="0"/>
              <a:t> del </a:t>
            </a:r>
            <a:r>
              <a:rPr dirty="0" err="1"/>
              <a:t>numero</a:t>
            </a:r>
            <a:r>
              <a:rPr dirty="0"/>
              <a:t> di </a:t>
            </a:r>
            <a:r>
              <a:rPr dirty="0" err="1"/>
              <a:t>regressori</a:t>
            </a:r>
            <a:r>
              <a:rPr dirty="0"/>
              <a:t> e </a:t>
            </a:r>
            <a:r>
              <a:rPr dirty="0" err="1"/>
              <a:t>dell’ampiezza</a:t>
            </a:r>
            <a:r>
              <a:rPr dirty="0"/>
              <a:t> </a:t>
            </a:r>
            <a:r>
              <a:rPr dirty="0" err="1"/>
              <a:t>campionaria</a:t>
            </a:r>
            <a:r>
              <a:rPr dirty="0"/>
              <a:t>, </a:t>
            </a:r>
            <a:r>
              <a:rPr dirty="0" err="1"/>
              <a:t>spiega</a:t>
            </a:r>
            <a:r>
              <a:rPr dirty="0"/>
              <a:t> circa il 9% </a:t>
            </a:r>
            <a:r>
              <a:rPr dirty="0" err="1"/>
              <a:t>della</a:t>
            </a:r>
            <a:r>
              <a:rPr dirty="0"/>
              <a:t> </a:t>
            </a:r>
            <a:r>
              <a:rPr dirty="0" err="1"/>
              <a:t>variabilità</a:t>
            </a:r>
            <a:r>
              <a:rPr dirty="0"/>
              <a:t> </a:t>
            </a:r>
            <a:r>
              <a:rPr dirty="0" err="1"/>
              <a:t>della</a:t>
            </a:r>
            <a:r>
              <a:rPr dirty="0"/>
              <a:t> </a:t>
            </a:r>
            <a:r>
              <a:rPr dirty="0" err="1"/>
              <a:t>variabile</a:t>
            </a:r>
            <a:r>
              <a:rPr dirty="0"/>
              <a:t> </a:t>
            </a:r>
            <a:r>
              <a:rPr dirty="0" err="1"/>
              <a:t>dipendente</a:t>
            </a:r>
            <a:r>
              <a:rPr dirty="0"/>
              <a:t>. Dopo aver </a:t>
            </a:r>
            <a:r>
              <a:rPr dirty="0" err="1"/>
              <a:t>analizzato</a:t>
            </a:r>
            <a:r>
              <a:rPr dirty="0"/>
              <a:t> </a:t>
            </a:r>
            <a:r>
              <a:rPr dirty="0" err="1"/>
              <a:t>questi</a:t>
            </a:r>
            <a:r>
              <a:rPr dirty="0"/>
              <a:t> due </a:t>
            </a:r>
            <a:r>
              <a:rPr dirty="0" err="1"/>
              <a:t>indicatori</a:t>
            </a:r>
            <a:r>
              <a:rPr dirty="0"/>
              <a:t> </a:t>
            </a:r>
            <a:r>
              <a:rPr dirty="0" err="1"/>
              <a:t>si</a:t>
            </a:r>
            <a:r>
              <a:rPr dirty="0"/>
              <a:t> </a:t>
            </a:r>
            <a:r>
              <a:rPr dirty="0" err="1"/>
              <a:t>può</a:t>
            </a:r>
            <a:r>
              <a:rPr dirty="0"/>
              <a:t> </a:t>
            </a:r>
            <a:r>
              <a:rPr dirty="0" err="1"/>
              <a:t>concludere</a:t>
            </a:r>
            <a:r>
              <a:rPr dirty="0"/>
              <a:t> </a:t>
            </a:r>
            <a:r>
              <a:rPr dirty="0" err="1"/>
              <a:t>che</a:t>
            </a:r>
            <a:r>
              <a:rPr dirty="0"/>
              <a:t> il </a:t>
            </a:r>
            <a:r>
              <a:rPr dirty="0" err="1"/>
              <a:t>modello</a:t>
            </a:r>
            <a:r>
              <a:rPr dirty="0"/>
              <a:t> ha una </a:t>
            </a:r>
            <a:r>
              <a:rPr dirty="0" err="1"/>
              <a:t>debole</a:t>
            </a:r>
            <a:r>
              <a:rPr dirty="0"/>
              <a:t> </a:t>
            </a:r>
            <a:r>
              <a:rPr dirty="0" err="1"/>
              <a:t>capacità</a:t>
            </a:r>
            <a:r>
              <a:rPr dirty="0"/>
              <a:t> </a:t>
            </a:r>
            <a:r>
              <a:rPr dirty="0" err="1"/>
              <a:t>esplicativa</a:t>
            </a:r>
            <a:r>
              <a:rPr dirty="0"/>
              <a:t>.</a:t>
            </a:r>
          </a:p>
          <a:p>
            <a:pPr algn="just">
              <a:defRPr>
                <a:latin typeface="ABeeZee"/>
                <a:ea typeface="ABeeZee"/>
                <a:cs typeface="ABeeZee"/>
                <a:sym typeface="ABeeZee"/>
              </a:defRPr>
            </a:pPr>
            <a:r>
              <a:rPr dirty="0" err="1"/>
              <a:t>Infine</a:t>
            </a:r>
            <a:r>
              <a:rPr dirty="0"/>
              <a:t>, </a:t>
            </a:r>
            <a:r>
              <a:rPr dirty="0" err="1"/>
              <a:t>osservando</a:t>
            </a:r>
            <a:r>
              <a:rPr dirty="0"/>
              <a:t> </a:t>
            </a:r>
            <a:r>
              <a:rPr dirty="0" err="1"/>
              <a:t>i</a:t>
            </a:r>
            <a:r>
              <a:rPr dirty="0"/>
              <a:t> p-value </a:t>
            </a:r>
            <a:r>
              <a:rPr dirty="0" err="1"/>
              <a:t>dei</a:t>
            </a:r>
            <a:r>
              <a:rPr dirty="0"/>
              <a:t> </a:t>
            </a:r>
            <a:r>
              <a:rPr b="1" dirty="0"/>
              <a:t>test t </a:t>
            </a:r>
            <a:r>
              <a:rPr dirty="0" err="1"/>
              <a:t>relativi</a:t>
            </a:r>
            <a:r>
              <a:rPr dirty="0"/>
              <a:t> alle </a:t>
            </a:r>
            <a:r>
              <a:rPr dirty="0" err="1"/>
              <a:t>singole</a:t>
            </a:r>
            <a:r>
              <a:rPr dirty="0"/>
              <a:t> </a:t>
            </a:r>
            <a:r>
              <a:rPr dirty="0" err="1"/>
              <a:t>variabili</a:t>
            </a:r>
            <a:r>
              <a:rPr dirty="0"/>
              <a:t> </a:t>
            </a:r>
            <a:r>
              <a:rPr dirty="0" err="1"/>
              <a:t>indipendenti</a:t>
            </a:r>
            <a:r>
              <a:rPr dirty="0"/>
              <a:t>, </a:t>
            </a:r>
            <a:r>
              <a:rPr dirty="0" err="1"/>
              <a:t>si</a:t>
            </a:r>
            <a:r>
              <a:rPr dirty="0"/>
              <a:t> </a:t>
            </a:r>
            <a:r>
              <a:rPr dirty="0" err="1"/>
              <a:t>può</a:t>
            </a:r>
            <a:r>
              <a:rPr dirty="0"/>
              <a:t> </a:t>
            </a:r>
            <a:r>
              <a:rPr dirty="0" err="1"/>
              <a:t>concludere</a:t>
            </a:r>
            <a:r>
              <a:rPr dirty="0"/>
              <a:t> </a:t>
            </a:r>
            <a:r>
              <a:rPr dirty="0" err="1"/>
              <a:t>che</a:t>
            </a:r>
            <a:r>
              <a:rPr dirty="0"/>
              <a:t> non </a:t>
            </a:r>
            <a:r>
              <a:rPr dirty="0" err="1"/>
              <a:t>tutte</a:t>
            </a:r>
            <a:r>
              <a:rPr dirty="0"/>
              <a:t> </a:t>
            </a:r>
            <a:r>
              <a:rPr dirty="0" err="1"/>
              <a:t>siano</a:t>
            </a:r>
            <a:r>
              <a:rPr dirty="0"/>
              <a:t> </a:t>
            </a:r>
            <a:r>
              <a:rPr dirty="0" err="1"/>
              <a:t>utili</a:t>
            </a:r>
            <a:r>
              <a:rPr dirty="0"/>
              <a:t> </a:t>
            </a:r>
            <a:r>
              <a:rPr dirty="0" err="1"/>
              <a:t>alla</a:t>
            </a:r>
            <a:r>
              <a:rPr dirty="0"/>
              <a:t> </a:t>
            </a:r>
            <a:r>
              <a:rPr dirty="0" err="1"/>
              <a:t>spiegazione</a:t>
            </a:r>
            <a:r>
              <a:rPr dirty="0"/>
              <a:t> </a:t>
            </a:r>
            <a:r>
              <a:rPr dirty="0" err="1"/>
              <a:t>della</a:t>
            </a:r>
            <a:r>
              <a:rPr dirty="0"/>
              <a:t> </a:t>
            </a:r>
            <a:r>
              <a:rPr dirty="0" err="1"/>
              <a:t>variabile</a:t>
            </a:r>
            <a:r>
              <a:rPr dirty="0"/>
              <a:t> </a:t>
            </a:r>
            <a:r>
              <a:rPr dirty="0" err="1"/>
              <a:t>dipendente</a:t>
            </a:r>
            <a:r>
              <a:rPr dirty="0"/>
              <a:t>. In </a:t>
            </a:r>
            <a:r>
              <a:rPr dirty="0" err="1"/>
              <a:t>particolare</a:t>
            </a:r>
            <a:r>
              <a:rPr dirty="0"/>
              <a:t> </a:t>
            </a:r>
            <a:r>
              <a:rPr dirty="0" err="1"/>
              <a:t>risulta</a:t>
            </a:r>
            <a:r>
              <a:rPr dirty="0"/>
              <a:t> </a:t>
            </a:r>
            <a:r>
              <a:rPr dirty="0" err="1"/>
              <a:t>che</a:t>
            </a:r>
            <a:r>
              <a:rPr dirty="0"/>
              <a:t> due di </a:t>
            </a:r>
            <a:r>
              <a:rPr dirty="0" err="1"/>
              <a:t>esse</a:t>
            </a:r>
            <a:r>
              <a:rPr dirty="0"/>
              <a:t> (a cui </a:t>
            </a:r>
            <a:r>
              <a:rPr dirty="0" err="1"/>
              <a:t>sono</a:t>
            </a:r>
            <a:r>
              <a:rPr dirty="0"/>
              <a:t> </a:t>
            </a:r>
            <a:r>
              <a:rPr dirty="0" err="1"/>
              <a:t>associati</a:t>
            </a:r>
            <a:r>
              <a:rPr dirty="0"/>
              <a:t> p value </a:t>
            </a:r>
            <a:r>
              <a:rPr dirty="0" err="1"/>
              <a:t>inferiori</a:t>
            </a:r>
            <a:r>
              <a:rPr dirty="0"/>
              <a:t> a 0.05), «FORTE» e «QUANTITA’», </a:t>
            </a:r>
            <a:r>
              <a:rPr dirty="0" err="1"/>
              <a:t>siano</a:t>
            </a:r>
            <a:r>
              <a:rPr dirty="0"/>
              <a:t> quelle </a:t>
            </a:r>
            <a:r>
              <a:rPr dirty="0" err="1"/>
              <a:t>realmente</a:t>
            </a:r>
            <a:r>
              <a:rPr dirty="0"/>
              <a:t> significative per </a:t>
            </a:r>
            <a:r>
              <a:rPr dirty="0" err="1"/>
              <a:t>spiegare</a:t>
            </a:r>
            <a:r>
              <a:rPr dirty="0"/>
              <a:t> la </a:t>
            </a:r>
            <a:r>
              <a:rPr dirty="0" err="1"/>
              <a:t>variabile</a:t>
            </a:r>
            <a:r>
              <a:rPr dirty="0"/>
              <a:t> «SPESA».</a:t>
            </a:r>
          </a:p>
        </p:txBody>
      </p:sp>
      <p:sp>
        <p:nvSpPr>
          <p:cNvPr id="7" name="Google Shape;530;g10a60743e3c_0_38">
            <a:extLst>
              <a:ext uri="{FF2B5EF4-FFF2-40B4-BE49-F238E27FC236}">
                <a16:creationId xmlns:a16="http://schemas.microsoft.com/office/drawing/2014/main" id="{84CE37B8-7D95-4C26-8225-4744A13B8F73}"/>
              </a:ext>
            </a:extLst>
          </p:cNvPr>
          <p:cNvSpPr txBox="1">
            <a:spLocks noGrp="1"/>
          </p:cNvSpPr>
          <p:nvPr>
            <p:ph type="title"/>
          </p:nvPr>
        </p:nvSpPr>
        <p:spPr>
          <a:xfrm>
            <a:off x="639907" y="179109"/>
            <a:ext cx="10912186" cy="1391603"/>
          </a:xfrm>
          <a:prstGeom prst="rect">
            <a:avLst/>
          </a:prstGeom>
          <a:effectLst>
            <a:outerShdw blurRad="50800" dist="38100" dir="2700000" algn="tl" rotWithShape="0">
              <a:prstClr val="black">
                <a:alpha val="40000"/>
              </a:prstClr>
            </a:outerShdw>
          </a:effectLst>
        </p:spPr>
        <p:txBody>
          <a:bodyPr lIns="45699" tIns="45699" rIns="45699" bIns="45699">
            <a:noAutofit/>
          </a:bodyPr>
          <a:lstStyle>
            <a:lvl1pPr algn="ctr">
              <a:defRPr sz="5700" b="1">
                <a:latin typeface="Amasis MT Pro Black"/>
                <a:ea typeface="Amasis MT Pro Black"/>
                <a:cs typeface="Amasis MT Pro Black"/>
                <a:sym typeface="Amasis MT Pro Black"/>
              </a:defRPr>
            </a:lvl1pPr>
          </a:lstStyle>
          <a:p>
            <a:r>
              <a:rPr sz="5800" dirty="0"/>
              <a:t>5.3) BONTA’ DEL MODELLO(</a:t>
            </a:r>
            <a:r>
              <a:rPr lang="it-IT" sz="5800" dirty="0"/>
              <a:t>2</a:t>
            </a:r>
            <a:r>
              <a:rPr sz="5800" dirty="0"/>
              <a:t>/2)</a:t>
            </a: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Google Shape;540;g10a60743e3c_0_46"/>
          <p:cNvSpPr txBox="1">
            <a:spLocks noGrp="1"/>
          </p:cNvSpPr>
          <p:nvPr>
            <p:ph type="title"/>
          </p:nvPr>
        </p:nvSpPr>
        <p:spPr>
          <a:xfrm>
            <a:off x="838200" y="186015"/>
            <a:ext cx="10515600" cy="1325700"/>
          </a:xfrm>
          <a:prstGeom prst="rect">
            <a:avLst/>
          </a:prstGeom>
          <a:effectLst>
            <a:outerShdw blurRad="50800" dist="38100" dir="2700000" algn="tl" rotWithShape="0">
              <a:prstClr val="black">
                <a:alpha val="40000"/>
              </a:prstClr>
            </a:outerShdw>
          </a:effectLst>
        </p:spPr>
        <p:txBody>
          <a:bodyPr lIns="45699" tIns="45699" rIns="45699" bIns="45699">
            <a:noAutofit/>
          </a:bodyPr>
          <a:lstStyle>
            <a:lvl1pPr algn="ctr" defTabSz="658368">
              <a:defRPr sz="4100" b="1">
                <a:latin typeface="Amasis MT Pro Black"/>
                <a:ea typeface="Amasis MT Pro Black"/>
                <a:cs typeface="Amasis MT Pro Black"/>
                <a:sym typeface="Amasis MT Pro Black"/>
              </a:defRPr>
            </a:lvl1pPr>
          </a:lstStyle>
          <a:p>
            <a:r>
              <a:rPr sz="5800" dirty="0"/>
              <a:t>5.4) METODO STEPWISE E SUA VALUTAZIONE</a:t>
            </a:r>
          </a:p>
        </p:txBody>
      </p:sp>
      <p:pic>
        <p:nvPicPr>
          <p:cNvPr id="634" name="Immagine 3" descr="Immagine 3"/>
          <p:cNvPicPr>
            <a:picLocks noChangeAspect="1"/>
          </p:cNvPicPr>
          <p:nvPr/>
        </p:nvPicPr>
        <p:blipFill>
          <a:blip r:embed="rId2"/>
          <a:stretch>
            <a:fillRect/>
          </a:stretch>
        </p:blipFill>
        <p:spPr>
          <a:xfrm>
            <a:off x="6771954" y="2198453"/>
            <a:ext cx="5014646" cy="3702768"/>
          </a:xfrm>
          <a:prstGeom prst="rect">
            <a:avLst/>
          </a:prstGeom>
          <a:ln w="25400">
            <a:solidFill>
              <a:srgbClr val="000000"/>
            </a:solidFill>
          </a:ln>
        </p:spPr>
      </p:pic>
      <p:sp>
        <p:nvSpPr>
          <p:cNvPr id="635" name="CasellaDiTesto 1"/>
          <p:cNvSpPr txBox="1"/>
          <p:nvPr/>
        </p:nvSpPr>
        <p:spPr>
          <a:xfrm>
            <a:off x="451119" y="2131779"/>
            <a:ext cx="5932539" cy="43586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just">
              <a:defRPr sz="2000">
                <a:latin typeface="ABeeZee"/>
                <a:ea typeface="ABeeZee"/>
                <a:cs typeface="ABeeZee"/>
                <a:sym typeface="ABeeZee"/>
              </a:defRPr>
            </a:pPr>
            <a:r>
              <a:rPr dirty="0" err="1"/>
              <a:t>Successivamente</a:t>
            </a:r>
            <a:r>
              <a:rPr dirty="0"/>
              <a:t> </a:t>
            </a:r>
            <a:r>
              <a:rPr dirty="0" err="1"/>
              <a:t>abbiamo</a:t>
            </a:r>
            <a:r>
              <a:rPr dirty="0"/>
              <a:t> </a:t>
            </a:r>
            <a:r>
              <a:rPr dirty="0" err="1"/>
              <a:t>dovuto</a:t>
            </a:r>
            <a:r>
              <a:rPr dirty="0"/>
              <a:t> </a:t>
            </a:r>
            <a:r>
              <a:rPr dirty="0" err="1"/>
              <a:t>scegliere</a:t>
            </a:r>
            <a:r>
              <a:rPr dirty="0"/>
              <a:t> il </a:t>
            </a:r>
            <a:r>
              <a:rPr dirty="0" err="1"/>
              <a:t>numero</a:t>
            </a:r>
            <a:r>
              <a:rPr dirty="0"/>
              <a:t> di </a:t>
            </a:r>
            <a:r>
              <a:rPr dirty="0" err="1"/>
              <a:t>regressori</a:t>
            </a:r>
            <a:r>
              <a:rPr dirty="0"/>
              <a:t> </a:t>
            </a:r>
            <a:r>
              <a:rPr dirty="0" err="1"/>
              <a:t>ottimale</a:t>
            </a:r>
            <a:r>
              <a:rPr dirty="0"/>
              <a:t> da far </a:t>
            </a:r>
            <a:r>
              <a:rPr dirty="0" err="1"/>
              <a:t>entrare</a:t>
            </a:r>
            <a:r>
              <a:rPr dirty="0"/>
              <a:t> </a:t>
            </a:r>
            <a:r>
              <a:rPr dirty="0" err="1"/>
              <a:t>nel</a:t>
            </a:r>
            <a:r>
              <a:rPr dirty="0"/>
              <a:t> </a:t>
            </a:r>
            <a:r>
              <a:rPr dirty="0" err="1"/>
              <a:t>modello</a:t>
            </a:r>
            <a:r>
              <a:rPr dirty="0"/>
              <a:t>: per </a:t>
            </a:r>
            <a:r>
              <a:rPr dirty="0" err="1"/>
              <a:t>farlo</a:t>
            </a:r>
            <a:r>
              <a:rPr dirty="0"/>
              <a:t> </a:t>
            </a:r>
            <a:r>
              <a:rPr dirty="0" err="1"/>
              <a:t>abbiamo</a:t>
            </a:r>
            <a:r>
              <a:rPr dirty="0"/>
              <a:t> </a:t>
            </a:r>
            <a:r>
              <a:rPr dirty="0" err="1"/>
              <a:t>confrontato</a:t>
            </a:r>
            <a:r>
              <a:rPr dirty="0"/>
              <a:t> </a:t>
            </a:r>
            <a:r>
              <a:rPr dirty="0" err="1"/>
              <a:t>i</a:t>
            </a:r>
            <a:r>
              <a:rPr dirty="0"/>
              <a:t> </a:t>
            </a:r>
            <a:r>
              <a:rPr dirty="0" err="1"/>
              <a:t>risultati</a:t>
            </a:r>
            <a:r>
              <a:rPr dirty="0"/>
              <a:t> </a:t>
            </a:r>
            <a:r>
              <a:rPr dirty="0" err="1"/>
              <a:t>dei</a:t>
            </a:r>
            <a:r>
              <a:rPr dirty="0"/>
              <a:t> </a:t>
            </a:r>
            <a:r>
              <a:rPr dirty="0" err="1"/>
              <a:t>tre</a:t>
            </a:r>
            <a:r>
              <a:rPr dirty="0"/>
              <a:t> </a:t>
            </a:r>
            <a:r>
              <a:rPr dirty="0" err="1"/>
              <a:t>metodi</a:t>
            </a:r>
            <a:r>
              <a:rPr dirty="0"/>
              <a:t> di  </a:t>
            </a:r>
            <a:r>
              <a:rPr dirty="0" err="1"/>
              <a:t>selezione</a:t>
            </a:r>
            <a:r>
              <a:rPr dirty="0"/>
              <a:t> </a:t>
            </a:r>
            <a:r>
              <a:rPr dirty="0" err="1"/>
              <a:t>automatica</a:t>
            </a:r>
            <a:r>
              <a:rPr dirty="0"/>
              <a:t>.</a:t>
            </a:r>
          </a:p>
          <a:p>
            <a:pPr algn="just">
              <a:defRPr sz="2000">
                <a:latin typeface="ABeeZee"/>
                <a:ea typeface="ABeeZee"/>
                <a:cs typeface="ABeeZee"/>
                <a:sym typeface="ABeeZee"/>
              </a:defRPr>
            </a:pPr>
            <a:r>
              <a:rPr dirty="0"/>
              <a:t>Per primo è </a:t>
            </a:r>
            <a:r>
              <a:rPr dirty="0" err="1"/>
              <a:t>stato</a:t>
            </a:r>
            <a:r>
              <a:rPr dirty="0"/>
              <a:t> </a:t>
            </a:r>
            <a:r>
              <a:rPr dirty="0" err="1"/>
              <a:t>applicato</a:t>
            </a:r>
            <a:r>
              <a:rPr dirty="0"/>
              <a:t> il </a:t>
            </a:r>
            <a:r>
              <a:rPr b="1" dirty="0" err="1"/>
              <a:t>metodo</a:t>
            </a:r>
            <a:r>
              <a:rPr b="1" dirty="0"/>
              <a:t> stepwise. </a:t>
            </a:r>
            <a:r>
              <a:rPr dirty="0"/>
              <a:t>Il </a:t>
            </a:r>
            <a:r>
              <a:rPr dirty="0" err="1"/>
              <a:t>modello</a:t>
            </a:r>
            <a:r>
              <a:rPr dirty="0"/>
              <a:t> </a:t>
            </a:r>
            <a:r>
              <a:rPr dirty="0" err="1"/>
              <a:t>così</a:t>
            </a:r>
            <a:r>
              <a:rPr dirty="0"/>
              <a:t> </a:t>
            </a:r>
            <a:r>
              <a:rPr dirty="0" err="1"/>
              <a:t>ottenuto</a:t>
            </a:r>
            <a:r>
              <a:rPr dirty="0"/>
              <a:t> è </a:t>
            </a:r>
            <a:r>
              <a:rPr dirty="0" err="1"/>
              <a:t>composto</a:t>
            </a:r>
            <a:r>
              <a:rPr dirty="0"/>
              <a:t> da </a:t>
            </a:r>
            <a:r>
              <a:rPr dirty="0" err="1"/>
              <a:t>tre</a:t>
            </a:r>
            <a:r>
              <a:rPr dirty="0"/>
              <a:t> </a:t>
            </a:r>
            <a:r>
              <a:rPr dirty="0" err="1"/>
              <a:t>regressori</a:t>
            </a:r>
            <a:r>
              <a:rPr dirty="0"/>
              <a:t>. </a:t>
            </a:r>
            <a:r>
              <a:rPr dirty="0" err="1"/>
              <a:t>Anche</a:t>
            </a:r>
            <a:r>
              <a:rPr dirty="0"/>
              <a:t> in </a:t>
            </a:r>
            <a:r>
              <a:rPr dirty="0" err="1"/>
              <a:t>questo</a:t>
            </a:r>
            <a:r>
              <a:rPr dirty="0"/>
              <a:t> </a:t>
            </a:r>
            <a:r>
              <a:rPr dirty="0" err="1"/>
              <a:t>caso</a:t>
            </a:r>
            <a:r>
              <a:rPr dirty="0"/>
              <a:t> il test F </a:t>
            </a:r>
            <a:r>
              <a:rPr dirty="0" err="1"/>
              <a:t>mostra</a:t>
            </a:r>
            <a:r>
              <a:rPr dirty="0"/>
              <a:t> come il </a:t>
            </a:r>
            <a:r>
              <a:rPr dirty="0" err="1"/>
              <a:t>modello</a:t>
            </a:r>
            <a:r>
              <a:rPr dirty="0"/>
              <a:t> ha </a:t>
            </a:r>
            <a:r>
              <a:rPr dirty="0" err="1"/>
              <a:t>nel</a:t>
            </a:r>
            <a:r>
              <a:rPr dirty="0"/>
              <a:t> </a:t>
            </a:r>
            <a:r>
              <a:rPr dirty="0" err="1"/>
              <a:t>complesso</a:t>
            </a:r>
            <a:r>
              <a:rPr dirty="0"/>
              <a:t> </a:t>
            </a:r>
            <a:r>
              <a:rPr dirty="0" err="1"/>
              <a:t>capacità</a:t>
            </a:r>
            <a:r>
              <a:rPr dirty="0"/>
              <a:t> </a:t>
            </a:r>
            <a:r>
              <a:rPr dirty="0" err="1"/>
              <a:t>esplicativa</a:t>
            </a:r>
            <a:r>
              <a:rPr dirty="0"/>
              <a:t>, </a:t>
            </a:r>
            <a:r>
              <a:rPr dirty="0" err="1"/>
              <a:t>mentre</a:t>
            </a:r>
            <a:r>
              <a:rPr dirty="0"/>
              <a:t> </a:t>
            </a:r>
            <a:r>
              <a:rPr dirty="0" err="1"/>
              <a:t>gli</a:t>
            </a:r>
            <a:r>
              <a:rPr dirty="0"/>
              <a:t> </a:t>
            </a:r>
            <a:r>
              <a:rPr dirty="0" err="1"/>
              <a:t>indici</a:t>
            </a:r>
            <a:r>
              <a:rPr dirty="0"/>
              <a:t> R-</a:t>
            </a:r>
            <a:r>
              <a:rPr dirty="0" err="1"/>
              <a:t>quadro</a:t>
            </a:r>
            <a:r>
              <a:rPr dirty="0"/>
              <a:t> (0.1054) e R-</a:t>
            </a:r>
            <a:r>
              <a:rPr dirty="0" err="1"/>
              <a:t>quadro</a:t>
            </a:r>
            <a:r>
              <a:rPr dirty="0"/>
              <a:t> adjusted (0.09207) </a:t>
            </a:r>
            <a:r>
              <a:rPr dirty="0" err="1"/>
              <a:t>spiegano</a:t>
            </a:r>
            <a:r>
              <a:rPr dirty="0"/>
              <a:t> come </a:t>
            </a:r>
            <a:r>
              <a:rPr dirty="0" err="1"/>
              <a:t>quest’ultima</a:t>
            </a:r>
            <a:r>
              <a:rPr dirty="0"/>
              <a:t> </a:t>
            </a:r>
            <a:r>
              <a:rPr dirty="0" err="1"/>
              <a:t>sia</a:t>
            </a:r>
            <a:r>
              <a:rPr dirty="0"/>
              <a:t> </a:t>
            </a:r>
            <a:r>
              <a:rPr dirty="0" err="1"/>
              <a:t>però</a:t>
            </a:r>
            <a:r>
              <a:rPr dirty="0"/>
              <a:t> </a:t>
            </a:r>
            <a:r>
              <a:rPr dirty="0" err="1"/>
              <a:t>debole</a:t>
            </a:r>
            <a:r>
              <a:rPr dirty="0"/>
              <a:t>. </a:t>
            </a:r>
            <a:r>
              <a:rPr dirty="0" err="1"/>
              <a:t>Analizzando</a:t>
            </a:r>
            <a:r>
              <a:rPr dirty="0"/>
              <a:t> il test t </a:t>
            </a:r>
            <a:r>
              <a:rPr dirty="0" err="1"/>
              <a:t>si</a:t>
            </a:r>
            <a:r>
              <a:rPr dirty="0"/>
              <a:t> nota come </a:t>
            </a:r>
            <a:r>
              <a:rPr dirty="0" err="1"/>
              <a:t>i</a:t>
            </a:r>
            <a:r>
              <a:rPr dirty="0"/>
              <a:t> </a:t>
            </a:r>
            <a:r>
              <a:rPr dirty="0" err="1"/>
              <a:t>regressori</a:t>
            </a:r>
            <a:r>
              <a:rPr dirty="0"/>
              <a:t> «FORTE» e «QUANTITA’» </a:t>
            </a:r>
            <a:r>
              <a:rPr dirty="0" err="1"/>
              <a:t>siano</a:t>
            </a:r>
            <a:r>
              <a:rPr dirty="0"/>
              <a:t> </a:t>
            </a:r>
            <a:r>
              <a:rPr dirty="0" err="1"/>
              <a:t>significativi</a:t>
            </a:r>
            <a:r>
              <a:rPr dirty="0"/>
              <a:t>, </a:t>
            </a:r>
            <a:r>
              <a:rPr dirty="0" err="1"/>
              <a:t>mentre</a:t>
            </a:r>
            <a:r>
              <a:rPr dirty="0"/>
              <a:t> </a:t>
            </a:r>
            <a:r>
              <a:rPr dirty="0" err="1"/>
              <a:t>quello</a:t>
            </a:r>
            <a:r>
              <a:rPr dirty="0"/>
              <a:t> «EXTRA» non lo </a:t>
            </a:r>
            <a:r>
              <a:rPr dirty="0" err="1"/>
              <a:t>sia</a:t>
            </a:r>
            <a:r>
              <a:rPr dirty="0"/>
              <a:t> (</a:t>
            </a:r>
            <a:r>
              <a:rPr dirty="0" err="1"/>
              <a:t>dato</a:t>
            </a:r>
            <a:r>
              <a:rPr dirty="0"/>
              <a:t> il p-value </a:t>
            </a:r>
            <a:r>
              <a:rPr dirty="0" err="1"/>
              <a:t>superiore</a:t>
            </a:r>
            <a:r>
              <a:rPr dirty="0"/>
              <a:t> ad </a:t>
            </a:r>
            <a:r>
              <a:rPr dirty="0">
                <a:solidFill>
                  <a:srgbClr val="202122"/>
                </a:solidFill>
              </a:rPr>
              <a:t>α</a:t>
            </a:r>
            <a:r>
              <a:rPr dirty="0"/>
              <a:t>).</a:t>
            </a: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7" name="Immagine 3" descr="Immagine 3"/>
          <p:cNvPicPr>
            <a:picLocks noChangeAspect="1"/>
          </p:cNvPicPr>
          <p:nvPr/>
        </p:nvPicPr>
        <p:blipFill>
          <a:blip r:embed="rId2"/>
          <a:stretch>
            <a:fillRect/>
          </a:stretch>
        </p:blipFill>
        <p:spPr>
          <a:xfrm>
            <a:off x="221057" y="3408100"/>
            <a:ext cx="4379296" cy="3276923"/>
          </a:xfrm>
          <a:prstGeom prst="rect">
            <a:avLst/>
          </a:prstGeom>
          <a:ln w="25400">
            <a:solidFill>
              <a:srgbClr val="000000"/>
            </a:solidFill>
          </a:ln>
        </p:spPr>
      </p:pic>
      <p:pic>
        <p:nvPicPr>
          <p:cNvPr id="638" name="Immagine 5" descr="Immagine 5"/>
          <p:cNvPicPr>
            <a:picLocks noChangeAspect="1"/>
          </p:cNvPicPr>
          <p:nvPr/>
        </p:nvPicPr>
        <p:blipFill>
          <a:blip r:embed="rId3"/>
          <a:stretch>
            <a:fillRect/>
          </a:stretch>
        </p:blipFill>
        <p:spPr>
          <a:xfrm>
            <a:off x="7145528" y="1704050"/>
            <a:ext cx="3648161" cy="2900588"/>
          </a:xfrm>
          <a:prstGeom prst="rect">
            <a:avLst/>
          </a:prstGeom>
          <a:ln w="25400">
            <a:solidFill>
              <a:srgbClr val="000000"/>
            </a:solidFill>
          </a:ln>
        </p:spPr>
      </p:pic>
      <p:sp>
        <p:nvSpPr>
          <p:cNvPr id="639" name="CasellaDiTesto 7"/>
          <p:cNvSpPr txBox="1"/>
          <p:nvPr/>
        </p:nvSpPr>
        <p:spPr>
          <a:xfrm>
            <a:off x="130559" y="1966158"/>
            <a:ext cx="5411146" cy="1209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just">
              <a:defRPr>
                <a:latin typeface="ABeeZee"/>
                <a:ea typeface="ABeeZee"/>
                <a:cs typeface="ABeeZee"/>
                <a:sym typeface="ABeeZee"/>
              </a:defRPr>
            </a:pPr>
            <a:r>
              <a:rPr dirty="0"/>
              <a:t>Per secondo è </a:t>
            </a:r>
            <a:r>
              <a:rPr dirty="0" err="1"/>
              <a:t>stato</a:t>
            </a:r>
            <a:r>
              <a:rPr dirty="0"/>
              <a:t> </a:t>
            </a:r>
            <a:r>
              <a:rPr dirty="0" err="1"/>
              <a:t>applicato</a:t>
            </a:r>
            <a:r>
              <a:rPr dirty="0"/>
              <a:t> il </a:t>
            </a:r>
            <a:r>
              <a:rPr b="1" dirty="0" err="1"/>
              <a:t>metodo</a:t>
            </a:r>
            <a:r>
              <a:rPr b="1" dirty="0"/>
              <a:t> backward</a:t>
            </a:r>
            <a:r>
              <a:rPr dirty="0"/>
              <a:t>. Il </a:t>
            </a:r>
            <a:r>
              <a:rPr dirty="0" err="1"/>
              <a:t>modello</a:t>
            </a:r>
            <a:r>
              <a:rPr dirty="0"/>
              <a:t> </a:t>
            </a:r>
            <a:r>
              <a:rPr dirty="0" err="1"/>
              <a:t>così</a:t>
            </a:r>
            <a:r>
              <a:rPr dirty="0"/>
              <a:t> </a:t>
            </a:r>
            <a:r>
              <a:rPr dirty="0" err="1"/>
              <a:t>ottenuto</a:t>
            </a:r>
            <a:r>
              <a:rPr dirty="0"/>
              <a:t> è </a:t>
            </a:r>
            <a:r>
              <a:rPr dirty="0" err="1"/>
              <a:t>composto</a:t>
            </a:r>
            <a:r>
              <a:rPr dirty="0"/>
              <a:t> da </a:t>
            </a:r>
            <a:r>
              <a:rPr dirty="0" err="1"/>
              <a:t>tre</a:t>
            </a:r>
            <a:r>
              <a:rPr dirty="0"/>
              <a:t> </a:t>
            </a:r>
            <a:r>
              <a:rPr dirty="0" err="1"/>
              <a:t>regressori</a:t>
            </a:r>
            <a:r>
              <a:rPr dirty="0"/>
              <a:t> ed la </a:t>
            </a:r>
            <a:r>
              <a:rPr dirty="0" err="1"/>
              <a:t>copia</a:t>
            </a:r>
            <a:r>
              <a:rPr dirty="0"/>
              <a:t> del </a:t>
            </a:r>
            <a:r>
              <a:rPr dirty="0" err="1"/>
              <a:t>modello</a:t>
            </a:r>
            <a:r>
              <a:rPr dirty="0"/>
              <a:t> </a:t>
            </a:r>
            <a:r>
              <a:rPr dirty="0" err="1"/>
              <a:t>ottenuto</a:t>
            </a:r>
            <a:r>
              <a:rPr dirty="0"/>
              <a:t> con il </a:t>
            </a:r>
            <a:r>
              <a:rPr dirty="0" err="1"/>
              <a:t>metodo</a:t>
            </a:r>
            <a:r>
              <a:rPr dirty="0"/>
              <a:t> stepwise.</a:t>
            </a:r>
          </a:p>
        </p:txBody>
      </p:sp>
      <p:sp>
        <p:nvSpPr>
          <p:cNvPr id="640" name="CasellaDiTesto 9"/>
          <p:cNvSpPr txBox="1"/>
          <p:nvPr/>
        </p:nvSpPr>
        <p:spPr>
          <a:xfrm>
            <a:off x="5142400" y="5046561"/>
            <a:ext cx="6905056" cy="17543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pPr algn="just">
              <a:defRPr>
                <a:latin typeface="ABeeZee"/>
                <a:ea typeface="ABeeZee"/>
                <a:cs typeface="ABeeZee"/>
                <a:sym typeface="ABeeZee"/>
              </a:defRPr>
            </a:pPr>
            <a:r>
              <a:rPr dirty="0"/>
              <a:t>Per ultimo è </a:t>
            </a:r>
            <a:r>
              <a:rPr dirty="0" err="1"/>
              <a:t>stato</a:t>
            </a:r>
            <a:r>
              <a:rPr dirty="0"/>
              <a:t> </a:t>
            </a:r>
            <a:r>
              <a:rPr dirty="0" err="1"/>
              <a:t>applicato</a:t>
            </a:r>
            <a:r>
              <a:rPr dirty="0"/>
              <a:t> il </a:t>
            </a:r>
            <a:r>
              <a:rPr b="1" dirty="0" err="1"/>
              <a:t>metodo</a:t>
            </a:r>
            <a:r>
              <a:rPr b="1" dirty="0"/>
              <a:t> forward</a:t>
            </a:r>
            <a:r>
              <a:rPr dirty="0"/>
              <a:t>. Il </a:t>
            </a:r>
            <a:r>
              <a:rPr dirty="0" err="1"/>
              <a:t>modello</a:t>
            </a:r>
            <a:r>
              <a:rPr dirty="0"/>
              <a:t> </a:t>
            </a:r>
            <a:r>
              <a:rPr dirty="0" err="1"/>
              <a:t>così</a:t>
            </a:r>
            <a:r>
              <a:rPr dirty="0"/>
              <a:t> </a:t>
            </a:r>
            <a:r>
              <a:rPr dirty="0" err="1"/>
              <a:t>ottenuto</a:t>
            </a:r>
            <a:r>
              <a:rPr dirty="0"/>
              <a:t> è </a:t>
            </a:r>
            <a:r>
              <a:rPr dirty="0" err="1"/>
              <a:t>composto</a:t>
            </a:r>
            <a:r>
              <a:rPr dirty="0"/>
              <a:t> da tutti </a:t>
            </a:r>
            <a:r>
              <a:rPr dirty="0" err="1"/>
              <a:t>i</a:t>
            </a:r>
            <a:r>
              <a:rPr dirty="0"/>
              <a:t> 5 </a:t>
            </a:r>
            <a:r>
              <a:rPr dirty="0" err="1"/>
              <a:t>regressori</a:t>
            </a:r>
            <a:r>
              <a:rPr dirty="0"/>
              <a:t>. Il test F </a:t>
            </a:r>
            <a:r>
              <a:rPr dirty="0" err="1"/>
              <a:t>mostra</a:t>
            </a:r>
            <a:r>
              <a:rPr dirty="0"/>
              <a:t> </a:t>
            </a:r>
            <a:r>
              <a:rPr dirty="0" err="1"/>
              <a:t>ancora</a:t>
            </a:r>
            <a:r>
              <a:rPr dirty="0"/>
              <a:t> una volta come il </a:t>
            </a:r>
            <a:r>
              <a:rPr dirty="0" err="1"/>
              <a:t>modello</a:t>
            </a:r>
            <a:r>
              <a:rPr dirty="0"/>
              <a:t> </a:t>
            </a:r>
            <a:r>
              <a:rPr dirty="0" err="1"/>
              <a:t>abbia</a:t>
            </a:r>
            <a:r>
              <a:rPr dirty="0"/>
              <a:t> </a:t>
            </a:r>
            <a:r>
              <a:rPr dirty="0" err="1"/>
              <a:t>nel</a:t>
            </a:r>
            <a:r>
              <a:rPr dirty="0"/>
              <a:t> </a:t>
            </a:r>
            <a:r>
              <a:rPr dirty="0" err="1"/>
              <a:t>complesso</a:t>
            </a:r>
            <a:r>
              <a:rPr dirty="0"/>
              <a:t> </a:t>
            </a:r>
            <a:r>
              <a:rPr dirty="0" err="1"/>
              <a:t>capacità</a:t>
            </a:r>
            <a:r>
              <a:rPr dirty="0"/>
              <a:t> </a:t>
            </a:r>
            <a:r>
              <a:rPr dirty="0" err="1"/>
              <a:t>esplicativa</a:t>
            </a:r>
            <a:r>
              <a:rPr dirty="0"/>
              <a:t>, </a:t>
            </a:r>
            <a:r>
              <a:rPr dirty="0" err="1"/>
              <a:t>anche</a:t>
            </a:r>
            <a:r>
              <a:rPr dirty="0"/>
              <a:t> se in forma </a:t>
            </a:r>
            <a:r>
              <a:rPr dirty="0" err="1"/>
              <a:t>debole</a:t>
            </a:r>
            <a:r>
              <a:rPr dirty="0"/>
              <a:t> (R-</a:t>
            </a:r>
            <a:r>
              <a:rPr dirty="0" err="1"/>
              <a:t>quadro</a:t>
            </a:r>
            <a:r>
              <a:rPr dirty="0"/>
              <a:t> 0.1105 e R-</a:t>
            </a:r>
            <a:r>
              <a:rPr dirty="0" err="1"/>
              <a:t>quadro</a:t>
            </a:r>
            <a:r>
              <a:rPr dirty="0"/>
              <a:t> adjusted 0.08824). </a:t>
            </a:r>
            <a:r>
              <a:rPr dirty="0" err="1"/>
              <a:t>Nonostante</a:t>
            </a:r>
            <a:r>
              <a:rPr dirty="0"/>
              <a:t> rispetto ai </a:t>
            </a:r>
            <a:r>
              <a:rPr dirty="0" err="1"/>
              <a:t>metodi</a:t>
            </a:r>
            <a:r>
              <a:rPr dirty="0"/>
              <a:t> </a:t>
            </a:r>
            <a:r>
              <a:rPr dirty="0" err="1"/>
              <a:t>precedenti</a:t>
            </a:r>
            <a:r>
              <a:rPr dirty="0"/>
              <a:t> </a:t>
            </a:r>
            <a:r>
              <a:rPr dirty="0" err="1"/>
              <a:t>si</a:t>
            </a:r>
            <a:r>
              <a:rPr dirty="0"/>
              <a:t> </a:t>
            </a:r>
            <a:r>
              <a:rPr dirty="0" err="1"/>
              <a:t>siano</a:t>
            </a:r>
            <a:r>
              <a:rPr dirty="0"/>
              <a:t> </a:t>
            </a:r>
            <a:r>
              <a:rPr dirty="0" err="1"/>
              <a:t>aggiunti</a:t>
            </a:r>
            <a:r>
              <a:rPr dirty="0"/>
              <a:t> due </a:t>
            </a:r>
            <a:r>
              <a:rPr dirty="0" err="1"/>
              <a:t>regressori</a:t>
            </a:r>
            <a:r>
              <a:rPr dirty="0"/>
              <a:t>, </a:t>
            </a:r>
            <a:r>
              <a:rPr dirty="0" err="1"/>
              <a:t>quelli</a:t>
            </a:r>
            <a:r>
              <a:rPr dirty="0"/>
              <a:t> </a:t>
            </a:r>
            <a:r>
              <a:rPr dirty="0" err="1"/>
              <a:t>significativi</a:t>
            </a:r>
            <a:r>
              <a:rPr dirty="0"/>
              <a:t> </a:t>
            </a:r>
            <a:r>
              <a:rPr dirty="0" err="1"/>
              <a:t>rimangono</a:t>
            </a:r>
            <a:r>
              <a:rPr dirty="0"/>
              <a:t> sempre </a:t>
            </a:r>
            <a:r>
              <a:rPr dirty="0" err="1"/>
              <a:t>gli</a:t>
            </a:r>
            <a:r>
              <a:rPr dirty="0"/>
              <a:t> </a:t>
            </a:r>
            <a:r>
              <a:rPr dirty="0" err="1"/>
              <a:t>stessi</a:t>
            </a:r>
            <a:r>
              <a:rPr dirty="0"/>
              <a:t>: «FORTE» e «QUANTITA».</a:t>
            </a:r>
          </a:p>
        </p:txBody>
      </p:sp>
      <p:sp>
        <p:nvSpPr>
          <p:cNvPr id="641" name="Freccia giù 11"/>
          <p:cNvSpPr/>
          <p:nvPr/>
        </p:nvSpPr>
        <p:spPr>
          <a:xfrm>
            <a:off x="2237083" y="2904961"/>
            <a:ext cx="347244" cy="423350"/>
          </a:xfrm>
          <a:custGeom>
            <a:avLst/>
            <a:gdLst/>
            <a:ahLst/>
            <a:cxnLst>
              <a:cxn ang="0">
                <a:pos x="wd2" y="hd2"/>
              </a:cxn>
              <a:cxn ang="5400000">
                <a:pos x="wd2" y="hd2"/>
              </a:cxn>
              <a:cxn ang="10800000">
                <a:pos x="wd2" y="hd2"/>
              </a:cxn>
              <a:cxn ang="16200000">
                <a:pos x="wd2" y="hd2"/>
              </a:cxn>
            </a:cxnLst>
            <a:rect l="0" t="0" r="r" b="b"/>
            <a:pathLst>
              <a:path w="21600" h="21600" extrusionOk="0">
                <a:moveTo>
                  <a:pt x="0" y="12742"/>
                </a:moveTo>
                <a:lnTo>
                  <a:pt x="5400" y="12742"/>
                </a:lnTo>
                <a:lnTo>
                  <a:pt x="5400" y="0"/>
                </a:lnTo>
                <a:lnTo>
                  <a:pt x="16200" y="0"/>
                </a:lnTo>
                <a:lnTo>
                  <a:pt x="16200" y="12742"/>
                </a:lnTo>
                <a:lnTo>
                  <a:pt x="21600" y="12742"/>
                </a:lnTo>
                <a:lnTo>
                  <a:pt x="10800" y="21600"/>
                </a:lnTo>
                <a:close/>
              </a:path>
            </a:pathLst>
          </a:custGeom>
          <a:solidFill>
            <a:srgbClr val="000000"/>
          </a:solidFill>
          <a:ln w="12700">
            <a:solidFill>
              <a:srgbClr val="000000"/>
            </a:solidFill>
            <a:miter/>
          </a:ln>
        </p:spPr>
        <p:txBody>
          <a:bodyPr lIns="45718" tIns="45718" rIns="45718" bIns="45718" anchor="ctr"/>
          <a:lstStyle/>
          <a:p>
            <a:pPr algn="ctr">
              <a:defRPr>
                <a:solidFill>
                  <a:srgbClr val="FFFFFF"/>
                </a:solidFill>
                <a:latin typeface="+mn-lt"/>
                <a:ea typeface="+mn-ea"/>
                <a:cs typeface="+mn-cs"/>
                <a:sym typeface="Calibri"/>
              </a:defRPr>
            </a:pPr>
            <a:endParaRPr/>
          </a:p>
        </p:txBody>
      </p:sp>
      <p:sp>
        <p:nvSpPr>
          <p:cNvPr id="642" name="Freccia giù 12"/>
          <p:cNvSpPr/>
          <p:nvPr/>
        </p:nvSpPr>
        <p:spPr>
          <a:xfrm rot="10800000">
            <a:off x="8824729" y="4666265"/>
            <a:ext cx="289760" cy="380296"/>
          </a:xfrm>
          <a:custGeom>
            <a:avLst/>
            <a:gdLst/>
            <a:ahLst/>
            <a:cxnLst>
              <a:cxn ang="0">
                <a:pos x="wd2" y="hd2"/>
              </a:cxn>
              <a:cxn ang="5400000">
                <a:pos x="wd2" y="hd2"/>
              </a:cxn>
              <a:cxn ang="10800000">
                <a:pos x="wd2" y="hd2"/>
              </a:cxn>
              <a:cxn ang="16200000">
                <a:pos x="wd2" y="hd2"/>
              </a:cxn>
            </a:cxnLst>
            <a:rect l="0" t="0" r="r" b="b"/>
            <a:pathLst>
              <a:path w="21600" h="21600" extrusionOk="0">
                <a:moveTo>
                  <a:pt x="0" y="14759"/>
                </a:moveTo>
                <a:lnTo>
                  <a:pt x="5400" y="14759"/>
                </a:lnTo>
                <a:lnTo>
                  <a:pt x="5400" y="0"/>
                </a:lnTo>
                <a:lnTo>
                  <a:pt x="16200" y="0"/>
                </a:lnTo>
                <a:lnTo>
                  <a:pt x="16200" y="14759"/>
                </a:lnTo>
                <a:lnTo>
                  <a:pt x="21600" y="14759"/>
                </a:lnTo>
                <a:lnTo>
                  <a:pt x="10800" y="21600"/>
                </a:lnTo>
                <a:close/>
              </a:path>
            </a:pathLst>
          </a:custGeom>
          <a:solidFill>
            <a:srgbClr val="000000"/>
          </a:solidFill>
          <a:ln w="12700">
            <a:solidFill>
              <a:srgbClr val="000000"/>
            </a:solidFill>
            <a:miter/>
          </a:ln>
        </p:spPr>
        <p:txBody>
          <a:bodyPr lIns="45718" tIns="45718" rIns="45718" bIns="45718" anchor="ctr"/>
          <a:lstStyle/>
          <a:p>
            <a:pPr algn="ctr">
              <a:defRPr>
                <a:solidFill>
                  <a:srgbClr val="FFFFFF"/>
                </a:solidFill>
                <a:latin typeface="+mn-lt"/>
                <a:ea typeface="+mn-ea"/>
                <a:cs typeface="+mn-cs"/>
                <a:sym typeface="Calibri"/>
              </a:defRPr>
            </a:pPr>
            <a:endParaRPr/>
          </a:p>
        </p:txBody>
      </p:sp>
      <p:sp>
        <p:nvSpPr>
          <p:cNvPr id="643" name="CasellaDiTesto 1"/>
          <p:cNvSpPr txBox="1"/>
          <p:nvPr/>
        </p:nvSpPr>
        <p:spPr>
          <a:xfrm>
            <a:off x="-71002" y="-71936"/>
            <a:ext cx="12334004" cy="1869437"/>
          </a:xfrm>
          <a:prstGeom prst="rect">
            <a:avLst/>
          </a:prstGeom>
          <a:ln w="12700">
            <a:miter lim="400000"/>
          </a:ln>
          <a:effectLst>
            <a:outerShdw blurRad="50800" dist="38100" dir="2700000" algn="tl"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defRPr sz="5800">
                <a:latin typeface="Amasis MT Pro Black"/>
                <a:ea typeface="Amasis MT Pro Black"/>
                <a:cs typeface="Amasis MT Pro Black"/>
                <a:sym typeface="Amasis MT Pro Black"/>
              </a:defRPr>
            </a:lvl1pPr>
          </a:lstStyle>
          <a:p>
            <a:pPr algn="ctr"/>
            <a:r>
              <a:rPr b="1" dirty="0"/>
              <a:t>5.5) METODI BACKWORD E FORWARD</a:t>
            </a: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Titolo 1"/>
          <p:cNvSpPr txBox="1">
            <a:spLocks noGrp="1"/>
          </p:cNvSpPr>
          <p:nvPr>
            <p:ph type="title"/>
          </p:nvPr>
        </p:nvSpPr>
        <p:spPr>
          <a:xfrm>
            <a:off x="838200" y="47625"/>
            <a:ext cx="10515600" cy="1325563"/>
          </a:xfrm>
          <a:prstGeom prst="rect">
            <a:avLst/>
          </a:prstGeom>
          <a:effectLst>
            <a:outerShdw blurRad="50800" dist="38100" dir="2700000" algn="tl" rotWithShape="0">
              <a:prstClr val="black">
                <a:alpha val="40000"/>
              </a:prstClr>
            </a:outerShdw>
          </a:effectLst>
        </p:spPr>
        <p:txBody>
          <a:bodyPr>
            <a:noAutofit/>
          </a:bodyPr>
          <a:lstStyle>
            <a:lvl1pPr algn="ctr" defTabSz="676655">
              <a:defRPr sz="4200" b="1">
                <a:latin typeface="Amasis MT Pro Black"/>
                <a:ea typeface="Amasis MT Pro Black"/>
                <a:cs typeface="Amasis MT Pro Black"/>
                <a:sym typeface="Amasis MT Pro Black"/>
              </a:defRPr>
            </a:lvl1pPr>
          </a:lstStyle>
          <a:p>
            <a:r>
              <a:rPr sz="4800" dirty="0"/>
              <a:t>5.6) INTERPRETAZIONE DEI COEFFICIENTI</a:t>
            </a:r>
          </a:p>
        </p:txBody>
      </p:sp>
      <p:sp>
        <p:nvSpPr>
          <p:cNvPr id="646" name="CasellaDiTesto 2"/>
          <p:cNvSpPr txBox="1"/>
          <p:nvPr/>
        </p:nvSpPr>
        <p:spPr>
          <a:xfrm>
            <a:off x="331228" y="1383414"/>
            <a:ext cx="11576930" cy="2377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defRPr sz="1700">
                <a:latin typeface="ABeeZee"/>
                <a:ea typeface="ABeeZee"/>
                <a:cs typeface="ABeeZee"/>
                <a:sym typeface="ABeeZee"/>
              </a:defRPr>
            </a:pPr>
            <a:r>
              <a:rPr dirty="0" err="1"/>
              <a:t>Nonostante</a:t>
            </a:r>
            <a:r>
              <a:rPr dirty="0"/>
              <a:t> con il </a:t>
            </a:r>
            <a:r>
              <a:rPr dirty="0" err="1"/>
              <a:t>metodo</a:t>
            </a:r>
            <a:r>
              <a:rPr dirty="0"/>
              <a:t> forward </a:t>
            </a:r>
            <a:r>
              <a:rPr dirty="0" err="1"/>
              <a:t>si</a:t>
            </a:r>
            <a:r>
              <a:rPr dirty="0"/>
              <a:t> </a:t>
            </a:r>
            <a:r>
              <a:rPr dirty="0" err="1"/>
              <a:t>ottenesse</a:t>
            </a:r>
            <a:r>
              <a:rPr dirty="0"/>
              <a:t> un R-</a:t>
            </a:r>
            <a:r>
              <a:rPr dirty="0" err="1"/>
              <a:t>quadro</a:t>
            </a:r>
            <a:r>
              <a:rPr dirty="0"/>
              <a:t> </a:t>
            </a:r>
            <a:r>
              <a:rPr dirty="0" err="1"/>
              <a:t>più</a:t>
            </a:r>
            <a:r>
              <a:rPr dirty="0"/>
              <a:t> alto </a:t>
            </a:r>
            <a:r>
              <a:rPr dirty="0" err="1"/>
              <a:t>si</a:t>
            </a:r>
            <a:r>
              <a:rPr dirty="0"/>
              <a:t> è </a:t>
            </a:r>
            <a:r>
              <a:rPr dirty="0" err="1"/>
              <a:t>deciso</a:t>
            </a:r>
            <a:r>
              <a:rPr dirty="0"/>
              <a:t> di </a:t>
            </a:r>
            <a:r>
              <a:rPr dirty="0" err="1"/>
              <a:t>utilizzare</a:t>
            </a:r>
            <a:r>
              <a:rPr dirty="0"/>
              <a:t> il </a:t>
            </a:r>
            <a:r>
              <a:rPr dirty="0" err="1"/>
              <a:t>metodo</a:t>
            </a:r>
            <a:r>
              <a:rPr dirty="0"/>
              <a:t> stepwise per la </a:t>
            </a:r>
            <a:r>
              <a:rPr dirty="0" err="1"/>
              <a:t>scelta</a:t>
            </a:r>
            <a:r>
              <a:rPr dirty="0"/>
              <a:t> </a:t>
            </a:r>
            <a:r>
              <a:rPr dirty="0" err="1"/>
              <a:t>dei</a:t>
            </a:r>
            <a:r>
              <a:rPr dirty="0"/>
              <a:t> </a:t>
            </a:r>
            <a:r>
              <a:rPr dirty="0" err="1"/>
              <a:t>regressori</a:t>
            </a:r>
            <a:r>
              <a:rPr dirty="0"/>
              <a:t>. </a:t>
            </a:r>
            <a:r>
              <a:rPr dirty="0" err="1"/>
              <a:t>Questo</a:t>
            </a:r>
            <a:r>
              <a:rPr dirty="0"/>
              <a:t> </a:t>
            </a:r>
            <a:r>
              <a:rPr dirty="0" err="1"/>
              <a:t>poiché</a:t>
            </a:r>
            <a:r>
              <a:rPr dirty="0"/>
              <a:t> in </a:t>
            </a:r>
            <a:r>
              <a:rPr dirty="0" err="1"/>
              <a:t>generale</a:t>
            </a:r>
            <a:r>
              <a:rPr dirty="0"/>
              <a:t> lo stepwise è un </a:t>
            </a:r>
            <a:r>
              <a:rPr dirty="0" err="1"/>
              <a:t>metodo</a:t>
            </a:r>
            <a:r>
              <a:rPr dirty="0"/>
              <a:t> </a:t>
            </a:r>
            <a:r>
              <a:rPr dirty="0" err="1"/>
              <a:t>maggiormente</a:t>
            </a:r>
            <a:r>
              <a:rPr dirty="0"/>
              <a:t> </a:t>
            </a:r>
            <a:r>
              <a:rPr dirty="0" err="1"/>
              <a:t>completo</a:t>
            </a:r>
            <a:r>
              <a:rPr dirty="0"/>
              <a:t>/</a:t>
            </a:r>
            <a:r>
              <a:rPr dirty="0" err="1"/>
              <a:t>migliore</a:t>
            </a:r>
            <a:r>
              <a:rPr dirty="0"/>
              <a:t> e </a:t>
            </a:r>
            <a:r>
              <a:rPr dirty="0" err="1"/>
              <a:t>nello</a:t>
            </a:r>
            <a:r>
              <a:rPr dirty="0"/>
              <a:t> </a:t>
            </a:r>
            <a:r>
              <a:rPr dirty="0" err="1"/>
              <a:t>specifico</a:t>
            </a:r>
            <a:r>
              <a:rPr dirty="0"/>
              <a:t> </a:t>
            </a:r>
            <a:r>
              <a:rPr dirty="0" err="1"/>
              <a:t>perché</a:t>
            </a:r>
            <a:r>
              <a:rPr dirty="0"/>
              <a:t> R-</a:t>
            </a:r>
            <a:r>
              <a:rPr dirty="0" err="1"/>
              <a:t>quadro</a:t>
            </a:r>
            <a:r>
              <a:rPr dirty="0"/>
              <a:t> di forward molto </a:t>
            </a:r>
            <a:r>
              <a:rPr dirty="0" err="1"/>
              <a:t>possibilmente</a:t>
            </a:r>
            <a:r>
              <a:rPr dirty="0"/>
              <a:t> è </a:t>
            </a:r>
            <a:r>
              <a:rPr dirty="0" err="1"/>
              <a:t>stato</a:t>
            </a:r>
            <a:r>
              <a:rPr dirty="0"/>
              <a:t> </a:t>
            </a:r>
            <a:r>
              <a:rPr dirty="0" err="1"/>
              <a:t>condizionato</a:t>
            </a:r>
            <a:r>
              <a:rPr dirty="0"/>
              <a:t> </a:t>
            </a:r>
            <a:r>
              <a:rPr dirty="0" err="1"/>
              <a:t>dall’alto</a:t>
            </a:r>
            <a:r>
              <a:rPr dirty="0"/>
              <a:t> </a:t>
            </a:r>
            <a:r>
              <a:rPr dirty="0" err="1"/>
              <a:t>numero</a:t>
            </a:r>
            <a:r>
              <a:rPr dirty="0"/>
              <a:t> di </a:t>
            </a:r>
            <a:r>
              <a:rPr dirty="0" err="1"/>
              <a:t>regressori</a:t>
            </a:r>
            <a:r>
              <a:rPr dirty="0"/>
              <a:t> </a:t>
            </a:r>
            <a:r>
              <a:rPr dirty="0" err="1"/>
              <a:t>trovato</a:t>
            </a:r>
            <a:r>
              <a:rPr dirty="0"/>
              <a:t> (5 rispetto a 3); ma se poi </a:t>
            </a:r>
            <a:r>
              <a:rPr dirty="0" err="1"/>
              <a:t>si</a:t>
            </a:r>
            <a:r>
              <a:rPr dirty="0"/>
              <a:t> </a:t>
            </a:r>
            <a:r>
              <a:rPr dirty="0" err="1"/>
              <a:t>va</a:t>
            </a:r>
            <a:r>
              <a:rPr dirty="0"/>
              <a:t> a </a:t>
            </a:r>
            <a:r>
              <a:rPr dirty="0" err="1"/>
              <a:t>vedere</a:t>
            </a:r>
            <a:r>
              <a:rPr dirty="0"/>
              <a:t> l R-</a:t>
            </a:r>
            <a:r>
              <a:rPr dirty="0" err="1"/>
              <a:t>quadro</a:t>
            </a:r>
            <a:r>
              <a:rPr dirty="0"/>
              <a:t> adjust il </a:t>
            </a:r>
            <a:r>
              <a:rPr dirty="0" err="1"/>
              <a:t>metodo</a:t>
            </a:r>
            <a:r>
              <a:rPr dirty="0"/>
              <a:t> stepwise </a:t>
            </a:r>
            <a:r>
              <a:rPr dirty="0" err="1"/>
              <a:t>raggiunge</a:t>
            </a:r>
            <a:r>
              <a:rPr dirty="0"/>
              <a:t> un </a:t>
            </a:r>
            <a:r>
              <a:rPr dirty="0" err="1"/>
              <a:t>punteggio</a:t>
            </a:r>
            <a:r>
              <a:rPr dirty="0"/>
              <a:t> </a:t>
            </a:r>
            <a:r>
              <a:rPr dirty="0" err="1"/>
              <a:t>superiore</a:t>
            </a:r>
            <a:r>
              <a:rPr dirty="0"/>
              <a:t>.</a:t>
            </a:r>
          </a:p>
          <a:p>
            <a:pPr algn="just">
              <a:defRPr sz="1700">
                <a:latin typeface="ABeeZee"/>
                <a:ea typeface="ABeeZee"/>
                <a:cs typeface="ABeeZee"/>
                <a:sym typeface="ABeeZee"/>
              </a:defRPr>
            </a:pPr>
            <a:r>
              <a:rPr dirty="0" err="1"/>
              <a:t>Arrivati</a:t>
            </a:r>
            <a:r>
              <a:rPr dirty="0"/>
              <a:t> a </a:t>
            </a:r>
            <a:r>
              <a:rPr dirty="0" err="1"/>
              <a:t>questo</a:t>
            </a:r>
            <a:r>
              <a:rPr dirty="0"/>
              <a:t> punto, è </a:t>
            </a:r>
            <a:r>
              <a:rPr dirty="0" err="1"/>
              <a:t>possibile</a:t>
            </a:r>
            <a:r>
              <a:rPr dirty="0"/>
              <a:t> </a:t>
            </a:r>
            <a:r>
              <a:rPr dirty="0" err="1"/>
              <a:t>procedere</a:t>
            </a:r>
            <a:r>
              <a:rPr dirty="0"/>
              <a:t> con </a:t>
            </a:r>
            <a:r>
              <a:rPr dirty="0" err="1"/>
              <a:t>l’interpretazione</a:t>
            </a:r>
            <a:r>
              <a:rPr dirty="0"/>
              <a:t> </a:t>
            </a:r>
            <a:r>
              <a:rPr dirty="0" err="1"/>
              <a:t>dei</a:t>
            </a:r>
            <a:r>
              <a:rPr dirty="0"/>
              <a:t> </a:t>
            </a:r>
            <a:r>
              <a:rPr dirty="0" err="1"/>
              <a:t>coefficienti</a:t>
            </a:r>
            <a:r>
              <a:rPr dirty="0"/>
              <a:t> </a:t>
            </a:r>
            <a:r>
              <a:rPr dirty="0" err="1"/>
              <a:t>trovati</a:t>
            </a:r>
            <a:r>
              <a:rPr dirty="0"/>
              <a:t>, prima di fare </a:t>
            </a:r>
            <a:r>
              <a:rPr dirty="0" err="1"/>
              <a:t>ciò</a:t>
            </a:r>
            <a:r>
              <a:rPr dirty="0"/>
              <a:t> </a:t>
            </a:r>
            <a:r>
              <a:rPr dirty="0" err="1"/>
              <a:t>però</a:t>
            </a:r>
            <a:r>
              <a:rPr dirty="0"/>
              <a:t> </a:t>
            </a:r>
            <a:r>
              <a:rPr dirty="0" err="1"/>
              <a:t>andremo</a:t>
            </a:r>
            <a:r>
              <a:rPr dirty="0"/>
              <a:t> a </a:t>
            </a:r>
            <a:r>
              <a:rPr dirty="0" err="1"/>
              <a:t>confrontarli</a:t>
            </a:r>
            <a:r>
              <a:rPr dirty="0"/>
              <a:t> e a </a:t>
            </a:r>
            <a:r>
              <a:rPr dirty="0" err="1"/>
              <a:t>determinarne</a:t>
            </a:r>
            <a:r>
              <a:rPr dirty="0"/>
              <a:t> un </a:t>
            </a:r>
            <a:r>
              <a:rPr dirty="0" err="1"/>
              <a:t>ordine</a:t>
            </a:r>
            <a:r>
              <a:rPr dirty="0"/>
              <a:t> di </a:t>
            </a:r>
            <a:r>
              <a:rPr dirty="0" err="1"/>
              <a:t>importanza</a:t>
            </a:r>
            <a:r>
              <a:rPr dirty="0"/>
              <a:t> </a:t>
            </a:r>
            <a:r>
              <a:rPr dirty="0" err="1"/>
              <a:t>nella</a:t>
            </a:r>
            <a:r>
              <a:rPr dirty="0"/>
              <a:t> </a:t>
            </a:r>
            <a:r>
              <a:rPr dirty="0" err="1"/>
              <a:t>spiegazione</a:t>
            </a:r>
            <a:r>
              <a:rPr dirty="0"/>
              <a:t> </a:t>
            </a:r>
            <a:r>
              <a:rPr dirty="0" err="1"/>
              <a:t>della</a:t>
            </a:r>
            <a:r>
              <a:rPr dirty="0"/>
              <a:t> </a:t>
            </a:r>
            <a:r>
              <a:rPr dirty="0" err="1"/>
              <a:t>variabile</a:t>
            </a:r>
            <a:r>
              <a:rPr dirty="0"/>
              <a:t> «SPESA». Per </a:t>
            </a:r>
            <a:r>
              <a:rPr dirty="0" err="1"/>
              <a:t>farlo</a:t>
            </a:r>
            <a:r>
              <a:rPr dirty="0"/>
              <a:t> </a:t>
            </a:r>
            <a:r>
              <a:rPr dirty="0" err="1"/>
              <a:t>dovremo</a:t>
            </a:r>
            <a:r>
              <a:rPr dirty="0"/>
              <a:t> </a:t>
            </a:r>
            <a:r>
              <a:rPr dirty="0" err="1"/>
              <a:t>andare</a:t>
            </a:r>
            <a:r>
              <a:rPr dirty="0"/>
              <a:t> a </a:t>
            </a:r>
            <a:r>
              <a:rPr dirty="0" err="1"/>
              <a:t>neutralizzarli</a:t>
            </a:r>
            <a:r>
              <a:rPr dirty="0"/>
              <a:t> </a:t>
            </a:r>
            <a:r>
              <a:rPr dirty="0" err="1"/>
              <a:t>creando</a:t>
            </a:r>
            <a:r>
              <a:rPr dirty="0"/>
              <a:t> </a:t>
            </a:r>
            <a:r>
              <a:rPr dirty="0" err="1"/>
              <a:t>dei</a:t>
            </a:r>
            <a:r>
              <a:rPr dirty="0"/>
              <a:t> </a:t>
            </a:r>
            <a:r>
              <a:rPr b="1" dirty="0" err="1"/>
              <a:t>coefficienti</a:t>
            </a:r>
            <a:r>
              <a:rPr b="1" dirty="0"/>
              <a:t> </a:t>
            </a:r>
            <a:r>
              <a:rPr b="1" dirty="0" err="1"/>
              <a:t>standardizzati</a:t>
            </a:r>
            <a:r>
              <a:rPr dirty="0"/>
              <a:t>. A </a:t>
            </a:r>
            <a:r>
              <a:rPr dirty="0" err="1"/>
              <a:t>questo</a:t>
            </a:r>
            <a:r>
              <a:rPr dirty="0"/>
              <a:t> punto </a:t>
            </a:r>
            <a:r>
              <a:rPr dirty="0" err="1"/>
              <a:t>possiamo</a:t>
            </a:r>
            <a:r>
              <a:rPr dirty="0"/>
              <a:t> </a:t>
            </a:r>
            <a:r>
              <a:rPr dirty="0" err="1"/>
              <a:t>affermare</a:t>
            </a:r>
            <a:r>
              <a:rPr dirty="0"/>
              <a:t> </a:t>
            </a:r>
            <a:r>
              <a:rPr dirty="0" err="1"/>
              <a:t>che</a:t>
            </a:r>
            <a:r>
              <a:rPr dirty="0"/>
              <a:t> la </a:t>
            </a:r>
            <a:r>
              <a:rPr dirty="0" err="1"/>
              <a:t>variabile</a:t>
            </a:r>
            <a:r>
              <a:rPr dirty="0"/>
              <a:t> </a:t>
            </a:r>
            <a:r>
              <a:rPr dirty="0" err="1"/>
              <a:t>che</a:t>
            </a:r>
            <a:r>
              <a:rPr dirty="0"/>
              <a:t> influenza </a:t>
            </a:r>
            <a:r>
              <a:rPr dirty="0" err="1"/>
              <a:t>maggiormente</a:t>
            </a:r>
            <a:r>
              <a:rPr dirty="0"/>
              <a:t> la </a:t>
            </a:r>
            <a:r>
              <a:rPr dirty="0" err="1"/>
              <a:t>variabile</a:t>
            </a:r>
            <a:r>
              <a:rPr dirty="0"/>
              <a:t> </a:t>
            </a:r>
            <a:r>
              <a:rPr dirty="0" err="1"/>
              <a:t>dipendente</a:t>
            </a:r>
            <a:r>
              <a:rPr dirty="0"/>
              <a:t> è la </a:t>
            </a:r>
            <a:r>
              <a:rPr dirty="0" err="1"/>
              <a:t>variabile</a:t>
            </a:r>
            <a:r>
              <a:rPr dirty="0"/>
              <a:t> «QUANTITA», </a:t>
            </a:r>
            <a:r>
              <a:rPr dirty="0" err="1"/>
              <a:t>seguita</a:t>
            </a:r>
            <a:r>
              <a:rPr dirty="0"/>
              <a:t> </a:t>
            </a:r>
            <a:r>
              <a:rPr dirty="0" err="1"/>
              <a:t>dalla</a:t>
            </a:r>
            <a:r>
              <a:rPr dirty="0"/>
              <a:t> </a:t>
            </a:r>
            <a:r>
              <a:rPr dirty="0" err="1"/>
              <a:t>variabile</a:t>
            </a:r>
            <a:r>
              <a:rPr dirty="0"/>
              <a:t> «FORTE» e </a:t>
            </a:r>
            <a:r>
              <a:rPr dirty="0" err="1"/>
              <a:t>dalla</a:t>
            </a:r>
            <a:r>
              <a:rPr dirty="0"/>
              <a:t> </a:t>
            </a:r>
            <a:r>
              <a:rPr dirty="0" err="1"/>
              <a:t>variabile</a:t>
            </a:r>
            <a:r>
              <a:rPr dirty="0"/>
              <a:t> «EXTRA».</a:t>
            </a:r>
          </a:p>
        </p:txBody>
      </p:sp>
      <p:pic>
        <p:nvPicPr>
          <p:cNvPr id="647" name="Immagine 5" descr="Immagine 5"/>
          <p:cNvPicPr>
            <a:picLocks noChangeAspect="1"/>
          </p:cNvPicPr>
          <p:nvPr/>
        </p:nvPicPr>
        <p:blipFill>
          <a:blip r:embed="rId2"/>
          <a:srcRect r="31147"/>
          <a:stretch>
            <a:fillRect/>
          </a:stretch>
        </p:blipFill>
        <p:spPr>
          <a:xfrm>
            <a:off x="3855082" y="3640061"/>
            <a:ext cx="4039239" cy="762836"/>
          </a:xfrm>
          <a:prstGeom prst="rect">
            <a:avLst/>
          </a:prstGeom>
          <a:ln w="25400">
            <a:solidFill>
              <a:srgbClr val="000000"/>
            </a:solidFill>
          </a:ln>
        </p:spPr>
      </p:pic>
      <p:sp>
        <p:nvSpPr>
          <p:cNvPr id="648" name="CasellaDiTesto 7"/>
          <p:cNvSpPr txBox="1"/>
          <p:nvPr/>
        </p:nvSpPr>
        <p:spPr>
          <a:xfrm>
            <a:off x="331228" y="4475511"/>
            <a:ext cx="11310230" cy="1107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just">
              <a:defRPr sz="1700">
                <a:latin typeface="ABeeZee"/>
                <a:ea typeface="ABeeZee"/>
                <a:cs typeface="ABeeZee"/>
                <a:sym typeface="ABeeZee"/>
              </a:defRPr>
            </a:pPr>
            <a:r>
              <a:rPr dirty="0"/>
              <a:t>Si </a:t>
            </a:r>
            <a:r>
              <a:rPr dirty="0" err="1"/>
              <a:t>può</a:t>
            </a:r>
            <a:r>
              <a:rPr dirty="0"/>
              <a:t> </a:t>
            </a:r>
            <a:r>
              <a:rPr dirty="0" err="1"/>
              <a:t>dunque</a:t>
            </a:r>
            <a:r>
              <a:rPr dirty="0"/>
              <a:t> </a:t>
            </a:r>
            <a:r>
              <a:rPr dirty="0" err="1"/>
              <a:t>procedere</a:t>
            </a:r>
            <a:r>
              <a:rPr dirty="0"/>
              <a:t> </a:t>
            </a:r>
            <a:r>
              <a:rPr dirty="0" err="1"/>
              <a:t>all’</a:t>
            </a:r>
            <a:r>
              <a:rPr b="1" dirty="0" err="1"/>
              <a:t>interpretazione</a:t>
            </a:r>
            <a:r>
              <a:rPr b="1" dirty="0"/>
              <a:t> </a:t>
            </a:r>
            <a:r>
              <a:rPr b="1" dirty="0" err="1"/>
              <a:t>dei</a:t>
            </a:r>
            <a:r>
              <a:rPr b="1" dirty="0"/>
              <a:t> </a:t>
            </a:r>
            <a:r>
              <a:rPr b="1" dirty="0" err="1"/>
              <a:t>coefficienti</a:t>
            </a:r>
            <a:r>
              <a:rPr dirty="0"/>
              <a:t>. È </a:t>
            </a:r>
            <a:r>
              <a:rPr dirty="0" err="1"/>
              <a:t>possibile</a:t>
            </a:r>
            <a:r>
              <a:rPr dirty="0"/>
              <a:t> </a:t>
            </a:r>
            <a:r>
              <a:rPr dirty="0" err="1"/>
              <a:t>affermare</a:t>
            </a:r>
            <a:r>
              <a:rPr dirty="0"/>
              <a:t>, </a:t>
            </a:r>
            <a:r>
              <a:rPr dirty="0" err="1"/>
              <a:t>seppure</a:t>
            </a:r>
            <a:r>
              <a:rPr dirty="0"/>
              <a:t> con </a:t>
            </a:r>
            <a:r>
              <a:rPr dirty="0" err="1"/>
              <a:t>tutte</a:t>
            </a:r>
            <a:r>
              <a:rPr dirty="0"/>
              <a:t> le </a:t>
            </a:r>
            <a:r>
              <a:rPr dirty="0" err="1"/>
              <a:t>limitazioni</a:t>
            </a:r>
            <a:r>
              <a:rPr dirty="0"/>
              <a:t> e le </a:t>
            </a:r>
            <a:r>
              <a:rPr dirty="0" err="1"/>
              <a:t>considerazioni</a:t>
            </a:r>
            <a:r>
              <a:rPr dirty="0"/>
              <a:t> in </a:t>
            </a:r>
            <a:r>
              <a:rPr dirty="0" err="1"/>
              <a:t>precedenza</a:t>
            </a:r>
            <a:r>
              <a:rPr dirty="0"/>
              <a:t> </a:t>
            </a:r>
            <a:r>
              <a:rPr dirty="0" err="1"/>
              <a:t>sottolineate</a:t>
            </a:r>
            <a:r>
              <a:rPr dirty="0"/>
              <a:t>, </a:t>
            </a:r>
            <a:r>
              <a:rPr dirty="0" err="1"/>
              <a:t>che</a:t>
            </a:r>
            <a:r>
              <a:rPr dirty="0"/>
              <a:t> </a:t>
            </a:r>
            <a:r>
              <a:rPr dirty="0" err="1"/>
              <a:t>all’aumentare</a:t>
            </a:r>
            <a:r>
              <a:rPr dirty="0"/>
              <a:t> di un </a:t>
            </a:r>
            <a:r>
              <a:rPr dirty="0" err="1"/>
              <a:t>unità</a:t>
            </a:r>
            <a:r>
              <a:rPr dirty="0"/>
              <a:t> del </a:t>
            </a:r>
            <a:r>
              <a:rPr dirty="0" err="1"/>
              <a:t>fattore</a:t>
            </a:r>
            <a:r>
              <a:rPr dirty="0"/>
              <a:t> «QUANTITA» la willingness to pay </a:t>
            </a:r>
            <a:r>
              <a:rPr dirty="0" err="1"/>
              <a:t>aumenta</a:t>
            </a:r>
            <a:r>
              <a:rPr dirty="0"/>
              <a:t> di 8.157 €. </a:t>
            </a:r>
            <a:r>
              <a:rPr dirty="0" err="1"/>
              <a:t>Quando</a:t>
            </a:r>
            <a:r>
              <a:rPr dirty="0"/>
              <a:t> </a:t>
            </a:r>
            <a:r>
              <a:rPr dirty="0" err="1"/>
              <a:t>invece</a:t>
            </a:r>
            <a:r>
              <a:rPr dirty="0"/>
              <a:t> il </a:t>
            </a:r>
            <a:r>
              <a:rPr dirty="0" err="1"/>
              <a:t>fattore</a:t>
            </a:r>
            <a:r>
              <a:rPr dirty="0"/>
              <a:t> «FORTE» </a:t>
            </a:r>
            <a:r>
              <a:rPr dirty="0" err="1"/>
              <a:t>aumenta</a:t>
            </a:r>
            <a:r>
              <a:rPr dirty="0"/>
              <a:t> di </a:t>
            </a:r>
            <a:r>
              <a:rPr dirty="0" err="1"/>
              <a:t>un’unità</a:t>
            </a:r>
            <a:r>
              <a:rPr dirty="0"/>
              <a:t> </a:t>
            </a:r>
            <a:r>
              <a:rPr dirty="0" err="1"/>
              <a:t>essa</a:t>
            </a:r>
            <a:r>
              <a:rPr dirty="0"/>
              <a:t> </a:t>
            </a:r>
            <a:r>
              <a:rPr dirty="0" err="1"/>
              <a:t>diminuisce</a:t>
            </a:r>
            <a:r>
              <a:rPr dirty="0"/>
              <a:t> di 4.865€. Il </a:t>
            </a:r>
            <a:r>
              <a:rPr dirty="0" err="1"/>
              <a:t>ragionamento</a:t>
            </a:r>
            <a:r>
              <a:rPr dirty="0"/>
              <a:t> </a:t>
            </a:r>
            <a:r>
              <a:rPr dirty="0" err="1"/>
              <a:t>sarà</a:t>
            </a:r>
            <a:r>
              <a:rPr dirty="0"/>
              <a:t> </a:t>
            </a:r>
            <a:r>
              <a:rPr dirty="0" err="1"/>
              <a:t>ampliato</a:t>
            </a:r>
            <a:r>
              <a:rPr dirty="0"/>
              <a:t> di </a:t>
            </a:r>
            <a:r>
              <a:rPr dirty="0" err="1"/>
              <a:t>seguito</a:t>
            </a:r>
            <a:r>
              <a:rPr dirty="0"/>
              <a:t>, con un </a:t>
            </a:r>
            <a:r>
              <a:rPr dirty="0" err="1"/>
              <a:t>opportuno</a:t>
            </a:r>
            <a:r>
              <a:rPr dirty="0"/>
              <a:t> focus </a:t>
            </a:r>
            <a:r>
              <a:rPr dirty="0" err="1"/>
              <a:t>sulle</a:t>
            </a:r>
            <a:r>
              <a:rPr dirty="0"/>
              <a:t> </a:t>
            </a:r>
            <a:r>
              <a:rPr dirty="0" err="1"/>
              <a:t>implicazioni</a:t>
            </a:r>
            <a:r>
              <a:rPr dirty="0"/>
              <a:t> </a:t>
            </a:r>
            <a:r>
              <a:rPr dirty="0" err="1"/>
              <a:t>pratiche</a:t>
            </a:r>
            <a:r>
              <a:rPr dirty="0"/>
              <a:t> di </a:t>
            </a:r>
            <a:r>
              <a:rPr dirty="0" err="1"/>
              <a:t>tali</a:t>
            </a:r>
            <a:r>
              <a:rPr dirty="0"/>
              <a:t> </a:t>
            </a:r>
            <a:r>
              <a:rPr dirty="0" err="1"/>
              <a:t>risultati</a:t>
            </a:r>
            <a:r>
              <a:rPr dirty="0"/>
              <a:t>.</a:t>
            </a:r>
          </a:p>
        </p:txBody>
      </p:sp>
      <p:pic>
        <p:nvPicPr>
          <p:cNvPr id="649" name="Immagine 8" descr="Immagine 8"/>
          <p:cNvPicPr>
            <a:picLocks noChangeAspect="1"/>
          </p:cNvPicPr>
          <p:nvPr/>
        </p:nvPicPr>
        <p:blipFill>
          <a:blip r:embed="rId3"/>
          <a:srcRect t="41066" r="13110" b="29521"/>
          <a:stretch>
            <a:fillRect/>
          </a:stretch>
        </p:blipFill>
        <p:spPr>
          <a:xfrm>
            <a:off x="3743325" y="5655562"/>
            <a:ext cx="4262755" cy="1065447"/>
          </a:xfrm>
          <a:prstGeom prst="rect">
            <a:avLst/>
          </a:prstGeom>
          <a:ln w="25400">
            <a:solidFill>
              <a:srgbClr val="000000"/>
            </a:solidFill>
          </a:ln>
        </p:spPr>
      </p:pic>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Google Shape;555;g10a60743e3c_0_58"/>
          <p:cNvSpPr txBox="1">
            <a:spLocks noGrp="1"/>
          </p:cNvSpPr>
          <p:nvPr>
            <p:ph type="title"/>
          </p:nvPr>
        </p:nvSpPr>
        <p:spPr>
          <a:xfrm>
            <a:off x="838199" y="9427"/>
            <a:ext cx="10515600" cy="1325700"/>
          </a:xfrm>
          <a:prstGeom prst="rect">
            <a:avLst/>
          </a:prstGeom>
          <a:effectLst>
            <a:outerShdw blurRad="50800" dist="38100" dir="2700000" algn="tl" rotWithShape="0">
              <a:prstClr val="black">
                <a:alpha val="40000"/>
              </a:prstClr>
            </a:outerShdw>
          </a:effectLst>
        </p:spPr>
        <p:txBody>
          <a:bodyPr lIns="45699" tIns="45699" rIns="45699" bIns="45699"/>
          <a:lstStyle>
            <a:lvl1pPr algn="ctr">
              <a:defRPr sz="5800" b="1">
                <a:latin typeface="Amasis MT Pro Black"/>
                <a:ea typeface="Amasis MT Pro Black"/>
                <a:cs typeface="Amasis MT Pro Black"/>
                <a:sym typeface="Amasis MT Pro Black"/>
              </a:defRPr>
            </a:lvl1pPr>
          </a:lstStyle>
          <a:p>
            <a:r>
              <a:rPr dirty="0"/>
              <a:t>5.7) CONCLUSIONI</a:t>
            </a:r>
          </a:p>
        </p:txBody>
      </p:sp>
      <p:sp>
        <p:nvSpPr>
          <p:cNvPr id="652" name="CasellaDiTesto 2"/>
          <p:cNvSpPr txBox="1"/>
          <p:nvPr/>
        </p:nvSpPr>
        <p:spPr>
          <a:xfrm>
            <a:off x="883919" y="1553039"/>
            <a:ext cx="10424161" cy="49682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just">
              <a:defRPr sz="2000">
                <a:latin typeface="ABeeZee"/>
                <a:ea typeface="ABeeZee"/>
                <a:cs typeface="ABeeZee"/>
                <a:sym typeface="ABeeZee"/>
              </a:defRPr>
            </a:pPr>
            <a:r>
              <a:rPr dirty="0" err="1"/>
              <a:t>Dati</a:t>
            </a:r>
            <a:r>
              <a:rPr dirty="0"/>
              <a:t> </a:t>
            </a:r>
            <a:r>
              <a:rPr dirty="0" err="1"/>
              <a:t>i</a:t>
            </a:r>
            <a:r>
              <a:rPr dirty="0"/>
              <a:t> </a:t>
            </a:r>
            <a:r>
              <a:rPr dirty="0" err="1"/>
              <a:t>risultati</a:t>
            </a:r>
            <a:r>
              <a:rPr dirty="0"/>
              <a:t> </a:t>
            </a:r>
            <a:r>
              <a:rPr dirty="0" err="1"/>
              <a:t>della</a:t>
            </a:r>
            <a:r>
              <a:rPr dirty="0"/>
              <a:t> </a:t>
            </a:r>
            <a:r>
              <a:rPr dirty="0" err="1"/>
              <a:t>regressione</a:t>
            </a:r>
            <a:r>
              <a:rPr dirty="0"/>
              <a:t> </a:t>
            </a:r>
            <a:r>
              <a:rPr dirty="0" err="1"/>
              <a:t>logistica</a:t>
            </a:r>
            <a:r>
              <a:rPr dirty="0"/>
              <a:t> </a:t>
            </a:r>
            <a:r>
              <a:rPr dirty="0" err="1"/>
              <a:t>possiamo</a:t>
            </a:r>
            <a:r>
              <a:rPr dirty="0"/>
              <a:t> </a:t>
            </a:r>
            <a:r>
              <a:rPr dirty="0" err="1"/>
              <a:t>trarre</a:t>
            </a:r>
            <a:r>
              <a:rPr dirty="0"/>
              <a:t> </a:t>
            </a:r>
            <a:r>
              <a:rPr dirty="0" err="1"/>
              <a:t>alcune</a:t>
            </a:r>
            <a:r>
              <a:rPr dirty="0"/>
              <a:t> </a:t>
            </a:r>
            <a:r>
              <a:rPr b="1" dirty="0" err="1"/>
              <a:t>conclusioni</a:t>
            </a:r>
            <a:r>
              <a:rPr dirty="0"/>
              <a:t>. È </a:t>
            </a:r>
            <a:r>
              <a:rPr dirty="0" err="1"/>
              <a:t>possibile</a:t>
            </a:r>
            <a:r>
              <a:rPr dirty="0"/>
              <a:t> </a:t>
            </a:r>
            <a:r>
              <a:rPr dirty="0" err="1"/>
              <a:t>affermare</a:t>
            </a:r>
            <a:r>
              <a:rPr dirty="0"/>
              <a:t> </a:t>
            </a:r>
            <a:r>
              <a:rPr dirty="0" err="1"/>
              <a:t>che</a:t>
            </a:r>
            <a:r>
              <a:rPr dirty="0"/>
              <a:t> </a:t>
            </a:r>
            <a:r>
              <a:rPr dirty="0" err="1"/>
              <a:t>i</a:t>
            </a:r>
            <a:r>
              <a:rPr dirty="0"/>
              <a:t> due </a:t>
            </a:r>
            <a:r>
              <a:rPr dirty="0" err="1"/>
              <a:t>regressori</a:t>
            </a:r>
            <a:r>
              <a:rPr dirty="0"/>
              <a:t> </a:t>
            </a:r>
            <a:r>
              <a:rPr dirty="0" err="1"/>
              <a:t>maggiormente</a:t>
            </a:r>
            <a:r>
              <a:rPr dirty="0"/>
              <a:t> </a:t>
            </a:r>
            <a:r>
              <a:rPr dirty="0" err="1"/>
              <a:t>influenti</a:t>
            </a:r>
            <a:r>
              <a:rPr dirty="0"/>
              <a:t> </a:t>
            </a:r>
            <a:r>
              <a:rPr dirty="0" err="1"/>
              <a:t>sulla</a:t>
            </a:r>
            <a:r>
              <a:rPr dirty="0"/>
              <a:t> </a:t>
            </a:r>
            <a:r>
              <a:rPr dirty="0" err="1"/>
              <a:t>variabile</a:t>
            </a:r>
            <a:r>
              <a:rPr dirty="0"/>
              <a:t> «SPESA» </a:t>
            </a:r>
            <a:r>
              <a:rPr dirty="0" err="1"/>
              <a:t>sono</a:t>
            </a:r>
            <a:r>
              <a:rPr dirty="0"/>
              <a:t>:</a:t>
            </a:r>
          </a:p>
          <a:p>
            <a:pPr algn="just">
              <a:defRPr sz="2000">
                <a:latin typeface="+mn-lt"/>
                <a:ea typeface="+mn-ea"/>
                <a:cs typeface="+mn-cs"/>
                <a:sym typeface="Calibri"/>
              </a:defRPr>
            </a:pPr>
            <a:endParaRPr dirty="0"/>
          </a:p>
          <a:p>
            <a:pPr marL="285750" indent="-285750" algn="just">
              <a:buSzPct val="100000"/>
              <a:buFont typeface="Arial"/>
              <a:buChar char="•"/>
              <a:defRPr sz="2000">
                <a:latin typeface="ABeeZee"/>
                <a:ea typeface="ABeeZee"/>
                <a:cs typeface="ABeeZee"/>
                <a:sym typeface="ABeeZee"/>
              </a:defRPr>
            </a:pPr>
            <a:r>
              <a:rPr dirty="0"/>
              <a:t>Il </a:t>
            </a:r>
            <a:r>
              <a:rPr dirty="0" err="1"/>
              <a:t>fattore</a:t>
            </a:r>
            <a:r>
              <a:rPr dirty="0"/>
              <a:t> «QUANTITA» in modo </a:t>
            </a:r>
            <a:r>
              <a:rPr dirty="0" err="1"/>
              <a:t>positivo</a:t>
            </a:r>
            <a:r>
              <a:rPr dirty="0"/>
              <a:t>: </a:t>
            </a:r>
            <a:r>
              <a:rPr dirty="0" err="1"/>
              <a:t>questo</a:t>
            </a:r>
            <a:r>
              <a:rPr dirty="0"/>
              <a:t> </a:t>
            </a:r>
            <a:r>
              <a:rPr dirty="0" err="1"/>
              <a:t>risultato</a:t>
            </a:r>
            <a:r>
              <a:rPr dirty="0"/>
              <a:t> </a:t>
            </a:r>
            <a:r>
              <a:rPr dirty="0" err="1"/>
              <a:t>va</a:t>
            </a:r>
            <a:r>
              <a:rPr dirty="0"/>
              <a:t> a </a:t>
            </a:r>
            <a:r>
              <a:rPr dirty="0" err="1"/>
              <a:t>consolidare</a:t>
            </a:r>
            <a:r>
              <a:rPr dirty="0"/>
              <a:t> uno </a:t>
            </a:r>
            <a:r>
              <a:rPr dirty="0" err="1"/>
              <a:t>dei</a:t>
            </a:r>
            <a:r>
              <a:rPr dirty="0"/>
              <a:t> </a:t>
            </a:r>
            <a:r>
              <a:rPr dirty="0" err="1"/>
              <a:t>dati</a:t>
            </a:r>
            <a:r>
              <a:rPr dirty="0"/>
              <a:t> </a:t>
            </a:r>
            <a:r>
              <a:rPr dirty="0" err="1"/>
              <a:t>più</a:t>
            </a:r>
            <a:r>
              <a:rPr dirty="0"/>
              <a:t> </a:t>
            </a:r>
            <a:r>
              <a:rPr dirty="0" err="1"/>
              <a:t>frequenti</a:t>
            </a:r>
            <a:r>
              <a:rPr dirty="0"/>
              <a:t> e </a:t>
            </a:r>
            <a:r>
              <a:rPr dirty="0" err="1"/>
              <a:t>interessanti</a:t>
            </a:r>
            <a:r>
              <a:rPr dirty="0"/>
              <a:t> </a:t>
            </a:r>
            <a:r>
              <a:rPr dirty="0" err="1"/>
              <a:t>ottenuti</a:t>
            </a:r>
            <a:r>
              <a:rPr dirty="0"/>
              <a:t> </a:t>
            </a:r>
            <a:r>
              <a:rPr dirty="0" err="1"/>
              <a:t>dalla</a:t>
            </a:r>
            <a:r>
              <a:rPr dirty="0"/>
              <a:t> nostra survey; chi </a:t>
            </a:r>
            <a:r>
              <a:rPr dirty="0" err="1"/>
              <a:t>viaggia</a:t>
            </a:r>
            <a:r>
              <a:rPr dirty="0"/>
              <a:t> con </a:t>
            </a:r>
            <a:r>
              <a:rPr dirty="0" err="1"/>
              <a:t>maggior</a:t>
            </a:r>
            <a:r>
              <a:rPr dirty="0"/>
              <a:t> </a:t>
            </a:r>
            <a:r>
              <a:rPr dirty="0" err="1"/>
              <a:t>frequenza</a:t>
            </a:r>
            <a:r>
              <a:rPr dirty="0"/>
              <a:t> e </a:t>
            </a:r>
            <a:r>
              <a:rPr dirty="0" err="1"/>
              <a:t>anche</a:t>
            </a:r>
            <a:r>
              <a:rPr dirty="0"/>
              <a:t> </a:t>
            </a:r>
            <a:r>
              <a:rPr dirty="0" err="1"/>
              <a:t>disposto</a:t>
            </a:r>
            <a:r>
              <a:rPr dirty="0"/>
              <a:t> a </a:t>
            </a:r>
            <a:r>
              <a:rPr dirty="0" err="1"/>
              <a:t>pagare</a:t>
            </a:r>
            <a:r>
              <a:rPr dirty="0"/>
              <a:t> di </a:t>
            </a:r>
            <a:r>
              <a:rPr dirty="0" err="1"/>
              <a:t>più</a:t>
            </a:r>
            <a:r>
              <a:rPr dirty="0"/>
              <a:t> per </a:t>
            </a:r>
            <a:r>
              <a:rPr dirty="0" err="1"/>
              <a:t>i</a:t>
            </a:r>
            <a:r>
              <a:rPr dirty="0"/>
              <a:t> </a:t>
            </a:r>
            <a:r>
              <a:rPr dirty="0" err="1"/>
              <a:t>propri</a:t>
            </a:r>
            <a:r>
              <a:rPr dirty="0"/>
              <a:t> </a:t>
            </a:r>
            <a:r>
              <a:rPr dirty="0" err="1"/>
              <a:t>soggiorni</a:t>
            </a:r>
            <a:r>
              <a:rPr dirty="0"/>
              <a:t>. Questa è </a:t>
            </a:r>
            <a:r>
              <a:rPr dirty="0" err="1"/>
              <a:t>sicuramente</a:t>
            </a:r>
            <a:r>
              <a:rPr dirty="0"/>
              <a:t> una </a:t>
            </a:r>
            <a:r>
              <a:rPr dirty="0" err="1"/>
              <a:t>notizia</a:t>
            </a:r>
            <a:r>
              <a:rPr dirty="0"/>
              <a:t> </a:t>
            </a:r>
            <a:r>
              <a:rPr dirty="0" err="1"/>
              <a:t>positiva</a:t>
            </a:r>
            <a:r>
              <a:rPr dirty="0"/>
              <a:t> per </a:t>
            </a:r>
            <a:r>
              <a:rPr dirty="0" err="1"/>
              <a:t>i</a:t>
            </a:r>
            <a:r>
              <a:rPr dirty="0"/>
              <a:t> capsule hotel, </a:t>
            </a:r>
            <a:r>
              <a:rPr dirty="0" err="1"/>
              <a:t>strutture</a:t>
            </a:r>
            <a:r>
              <a:rPr dirty="0"/>
              <a:t> </a:t>
            </a:r>
            <a:r>
              <a:rPr dirty="0" err="1"/>
              <a:t>che</a:t>
            </a:r>
            <a:r>
              <a:rPr dirty="0"/>
              <a:t> </a:t>
            </a:r>
            <a:r>
              <a:rPr dirty="0" err="1"/>
              <a:t>tipicamente</a:t>
            </a:r>
            <a:r>
              <a:rPr dirty="0"/>
              <a:t> come </a:t>
            </a:r>
            <a:r>
              <a:rPr dirty="0" err="1"/>
              <a:t>cliente</a:t>
            </a:r>
            <a:r>
              <a:rPr dirty="0"/>
              <a:t> </a:t>
            </a:r>
            <a:r>
              <a:rPr dirty="0" err="1"/>
              <a:t>basico</a:t>
            </a:r>
            <a:r>
              <a:rPr dirty="0"/>
              <a:t> </a:t>
            </a:r>
            <a:r>
              <a:rPr dirty="0" err="1"/>
              <a:t>hanno</a:t>
            </a:r>
            <a:r>
              <a:rPr dirty="0"/>
              <a:t> </a:t>
            </a:r>
            <a:r>
              <a:rPr dirty="0" err="1"/>
              <a:t>soggetti</a:t>
            </a:r>
            <a:r>
              <a:rPr dirty="0"/>
              <a:t> </a:t>
            </a:r>
            <a:r>
              <a:rPr dirty="0" err="1"/>
              <a:t>abituati</a:t>
            </a:r>
            <a:r>
              <a:rPr dirty="0"/>
              <a:t> al </a:t>
            </a:r>
            <a:r>
              <a:rPr dirty="0" err="1"/>
              <a:t>viaggio</a:t>
            </a:r>
            <a:r>
              <a:rPr dirty="0"/>
              <a:t> e </a:t>
            </a:r>
            <a:r>
              <a:rPr dirty="0" err="1"/>
              <a:t>che</a:t>
            </a:r>
            <a:r>
              <a:rPr dirty="0"/>
              <a:t> </a:t>
            </a:r>
            <a:r>
              <a:rPr dirty="0" err="1"/>
              <a:t>perciò</a:t>
            </a:r>
            <a:r>
              <a:rPr dirty="0"/>
              <a:t> </a:t>
            </a:r>
            <a:r>
              <a:rPr dirty="0" err="1"/>
              <a:t>ricercano</a:t>
            </a:r>
            <a:r>
              <a:rPr dirty="0"/>
              <a:t> </a:t>
            </a:r>
            <a:r>
              <a:rPr dirty="0" err="1"/>
              <a:t>efficienza</a:t>
            </a:r>
            <a:r>
              <a:rPr dirty="0"/>
              <a:t> ed </a:t>
            </a:r>
            <a:r>
              <a:rPr dirty="0" err="1"/>
              <a:t>efficacia</a:t>
            </a:r>
            <a:r>
              <a:rPr dirty="0"/>
              <a:t> per </a:t>
            </a:r>
            <a:r>
              <a:rPr dirty="0" err="1"/>
              <a:t>i</a:t>
            </a:r>
            <a:r>
              <a:rPr dirty="0"/>
              <a:t> </a:t>
            </a:r>
            <a:r>
              <a:rPr dirty="0" err="1"/>
              <a:t>propri</a:t>
            </a:r>
            <a:r>
              <a:rPr dirty="0"/>
              <a:t> </a:t>
            </a:r>
            <a:r>
              <a:rPr dirty="0" err="1"/>
              <a:t>alloggi</a:t>
            </a:r>
            <a:r>
              <a:rPr dirty="0"/>
              <a:t>.</a:t>
            </a:r>
          </a:p>
          <a:p>
            <a:pPr marL="285750" indent="-285750" algn="just">
              <a:buSzPct val="100000"/>
              <a:buFont typeface="Arial"/>
              <a:buChar char="•"/>
              <a:defRPr sz="2000">
                <a:latin typeface="+mn-lt"/>
                <a:ea typeface="+mn-ea"/>
                <a:cs typeface="+mn-cs"/>
                <a:sym typeface="Calibri"/>
              </a:defRPr>
            </a:pPr>
            <a:endParaRPr dirty="0"/>
          </a:p>
          <a:p>
            <a:pPr marL="285750" indent="-285750" algn="just">
              <a:buSzPct val="100000"/>
              <a:buFont typeface="Arial"/>
              <a:buChar char="•"/>
              <a:defRPr sz="2000">
                <a:latin typeface="ABeeZee"/>
                <a:ea typeface="ABeeZee"/>
                <a:cs typeface="ABeeZee"/>
                <a:sym typeface="ABeeZee"/>
              </a:defRPr>
            </a:pPr>
            <a:r>
              <a:rPr dirty="0"/>
              <a:t>Il </a:t>
            </a:r>
            <a:r>
              <a:rPr dirty="0" err="1"/>
              <a:t>fattore</a:t>
            </a:r>
            <a:r>
              <a:rPr dirty="0"/>
              <a:t> «FORTE» in modo </a:t>
            </a:r>
            <a:r>
              <a:rPr dirty="0" err="1"/>
              <a:t>negativo</a:t>
            </a:r>
            <a:r>
              <a:rPr dirty="0"/>
              <a:t>: </a:t>
            </a:r>
            <a:r>
              <a:rPr dirty="0" err="1"/>
              <a:t>questo</a:t>
            </a:r>
            <a:r>
              <a:rPr dirty="0"/>
              <a:t> </a:t>
            </a:r>
            <a:r>
              <a:rPr dirty="0" err="1"/>
              <a:t>risultato</a:t>
            </a:r>
            <a:r>
              <a:rPr dirty="0"/>
              <a:t> è </a:t>
            </a:r>
            <a:r>
              <a:rPr dirty="0" err="1"/>
              <a:t>interessante</a:t>
            </a:r>
            <a:r>
              <a:rPr dirty="0"/>
              <a:t> </a:t>
            </a:r>
            <a:r>
              <a:rPr dirty="0" err="1"/>
              <a:t>poiché</a:t>
            </a:r>
            <a:r>
              <a:rPr dirty="0"/>
              <a:t> </a:t>
            </a:r>
            <a:r>
              <a:rPr dirty="0" err="1"/>
              <a:t>può</a:t>
            </a:r>
            <a:r>
              <a:rPr dirty="0"/>
              <a:t> </a:t>
            </a:r>
            <a:r>
              <a:rPr dirty="0" err="1"/>
              <a:t>essere</a:t>
            </a:r>
            <a:r>
              <a:rPr dirty="0"/>
              <a:t> </a:t>
            </a:r>
            <a:r>
              <a:rPr dirty="0" err="1"/>
              <a:t>interpretato</a:t>
            </a:r>
            <a:r>
              <a:rPr dirty="0"/>
              <a:t> come un </a:t>
            </a:r>
            <a:r>
              <a:rPr dirty="0" err="1"/>
              <a:t>bisogno</a:t>
            </a:r>
            <a:r>
              <a:rPr dirty="0"/>
              <a:t> di </a:t>
            </a:r>
            <a:r>
              <a:rPr dirty="0" err="1"/>
              <a:t>ammorbidimento</a:t>
            </a:r>
            <a:r>
              <a:rPr dirty="0"/>
              <a:t> </a:t>
            </a:r>
            <a:r>
              <a:rPr dirty="0" err="1"/>
              <a:t>della</a:t>
            </a:r>
            <a:r>
              <a:rPr dirty="0"/>
              <a:t> formula in </a:t>
            </a:r>
            <a:r>
              <a:rPr dirty="0" err="1"/>
              <a:t>alcune</a:t>
            </a:r>
            <a:r>
              <a:rPr dirty="0"/>
              <a:t> </a:t>
            </a:r>
            <a:r>
              <a:rPr dirty="0" err="1"/>
              <a:t>delle</a:t>
            </a:r>
            <a:r>
              <a:rPr dirty="0"/>
              <a:t> sue </a:t>
            </a:r>
            <a:r>
              <a:rPr dirty="0" err="1"/>
              <a:t>caratteristiche</a:t>
            </a:r>
            <a:r>
              <a:rPr dirty="0"/>
              <a:t> </a:t>
            </a:r>
            <a:r>
              <a:rPr dirty="0" err="1"/>
              <a:t>più</a:t>
            </a:r>
            <a:r>
              <a:rPr dirty="0"/>
              <a:t> </a:t>
            </a:r>
            <a:r>
              <a:rPr dirty="0" err="1"/>
              <a:t>tradizionali</a:t>
            </a:r>
            <a:r>
              <a:rPr dirty="0"/>
              <a:t>. Il </a:t>
            </a:r>
            <a:r>
              <a:rPr dirty="0" err="1"/>
              <a:t>mercato</a:t>
            </a:r>
            <a:r>
              <a:rPr dirty="0"/>
              <a:t> occidentale e in </a:t>
            </a:r>
            <a:r>
              <a:rPr dirty="0" err="1"/>
              <a:t>particolare</a:t>
            </a:r>
            <a:r>
              <a:rPr dirty="0"/>
              <a:t> </a:t>
            </a:r>
            <a:r>
              <a:rPr dirty="0" err="1"/>
              <a:t>quello</a:t>
            </a:r>
            <a:r>
              <a:rPr dirty="0"/>
              <a:t> </a:t>
            </a:r>
            <a:r>
              <a:rPr dirty="0" err="1"/>
              <a:t>italiano</a:t>
            </a:r>
            <a:r>
              <a:rPr dirty="0"/>
              <a:t> </a:t>
            </a:r>
            <a:r>
              <a:rPr dirty="0" err="1"/>
              <a:t>potrebbero</a:t>
            </a:r>
            <a:r>
              <a:rPr dirty="0"/>
              <a:t> dover </a:t>
            </a:r>
            <a:r>
              <a:rPr dirty="0" err="1"/>
              <a:t>conoscere</a:t>
            </a:r>
            <a:r>
              <a:rPr dirty="0"/>
              <a:t> </a:t>
            </a:r>
            <a:r>
              <a:rPr dirty="0" err="1"/>
              <a:t>questa</a:t>
            </a:r>
            <a:r>
              <a:rPr dirty="0"/>
              <a:t> </a:t>
            </a:r>
            <a:r>
              <a:rPr dirty="0" err="1"/>
              <a:t>tipologia</a:t>
            </a:r>
            <a:r>
              <a:rPr dirty="0"/>
              <a:t> di </a:t>
            </a:r>
            <a:r>
              <a:rPr dirty="0" err="1"/>
              <a:t>alloggio</a:t>
            </a:r>
            <a:r>
              <a:rPr dirty="0"/>
              <a:t> con </a:t>
            </a:r>
            <a:r>
              <a:rPr dirty="0" err="1"/>
              <a:t>formule</a:t>
            </a:r>
            <a:r>
              <a:rPr dirty="0"/>
              <a:t> </a:t>
            </a:r>
            <a:r>
              <a:rPr dirty="0" err="1"/>
              <a:t>più</a:t>
            </a:r>
            <a:r>
              <a:rPr dirty="0"/>
              <a:t> </a:t>
            </a:r>
            <a:r>
              <a:rPr dirty="0" err="1"/>
              <a:t>ibride</a:t>
            </a:r>
            <a:r>
              <a:rPr dirty="0"/>
              <a:t>, </a:t>
            </a:r>
            <a:r>
              <a:rPr dirty="0" err="1"/>
              <a:t>che</a:t>
            </a:r>
            <a:r>
              <a:rPr dirty="0"/>
              <a:t> </a:t>
            </a:r>
            <a:r>
              <a:rPr dirty="0" err="1"/>
              <a:t>ricordino</a:t>
            </a:r>
            <a:r>
              <a:rPr dirty="0"/>
              <a:t> in modo </a:t>
            </a:r>
            <a:r>
              <a:rPr dirty="0" err="1"/>
              <a:t>maggiore</a:t>
            </a:r>
            <a:r>
              <a:rPr dirty="0"/>
              <a:t> </a:t>
            </a:r>
            <a:r>
              <a:rPr dirty="0" err="1"/>
              <a:t>gli</a:t>
            </a:r>
            <a:r>
              <a:rPr dirty="0"/>
              <a:t> hotel </a:t>
            </a:r>
            <a:r>
              <a:rPr dirty="0" err="1"/>
              <a:t>tradizionali</a:t>
            </a:r>
            <a:r>
              <a:rPr dirty="0"/>
              <a:t>. Si </a:t>
            </a:r>
            <a:r>
              <a:rPr dirty="0" err="1"/>
              <a:t>potrebbe</a:t>
            </a:r>
            <a:r>
              <a:rPr dirty="0"/>
              <a:t> </a:t>
            </a:r>
            <a:r>
              <a:rPr dirty="0" err="1"/>
              <a:t>pensare</a:t>
            </a:r>
            <a:r>
              <a:rPr dirty="0"/>
              <a:t> di </a:t>
            </a:r>
            <a:r>
              <a:rPr dirty="0" err="1"/>
              <a:t>assegnare</a:t>
            </a:r>
            <a:r>
              <a:rPr dirty="0"/>
              <a:t> </a:t>
            </a:r>
            <a:r>
              <a:rPr dirty="0" err="1"/>
              <a:t>meno</a:t>
            </a:r>
            <a:r>
              <a:rPr dirty="0"/>
              <a:t> </a:t>
            </a:r>
            <a:r>
              <a:rPr dirty="0" err="1"/>
              <a:t>risorse</a:t>
            </a:r>
            <a:r>
              <a:rPr dirty="0"/>
              <a:t> al </a:t>
            </a:r>
            <a:r>
              <a:rPr dirty="0" err="1"/>
              <a:t>posizionamento</a:t>
            </a:r>
            <a:r>
              <a:rPr dirty="0"/>
              <a:t> </a:t>
            </a:r>
            <a:r>
              <a:rPr dirty="0" err="1"/>
              <a:t>strategico</a:t>
            </a:r>
            <a:r>
              <a:rPr dirty="0"/>
              <a:t> e </a:t>
            </a:r>
            <a:r>
              <a:rPr dirty="0" err="1"/>
              <a:t>rinunciare</a:t>
            </a:r>
            <a:r>
              <a:rPr dirty="0"/>
              <a:t> ad un </a:t>
            </a:r>
            <a:r>
              <a:rPr dirty="0" err="1"/>
              <a:t>minimo</a:t>
            </a:r>
            <a:r>
              <a:rPr dirty="0"/>
              <a:t> di </a:t>
            </a:r>
            <a:r>
              <a:rPr dirty="0" err="1"/>
              <a:t>economicità</a:t>
            </a:r>
            <a:r>
              <a:rPr dirty="0"/>
              <a:t> per </a:t>
            </a:r>
            <a:r>
              <a:rPr dirty="0" err="1"/>
              <a:t>lasciar</a:t>
            </a:r>
            <a:r>
              <a:rPr dirty="0"/>
              <a:t> </a:t>
            </a:r>
            <a:r>
              <a:rPr dirty="0" err="1"/>
              <a:t>spazio</a:t>
            </a:r>
            <a:r>
              <a:rPr dirty="0"/>
              <a:t> a </a:t>
            </a:r>
            <a:r>
              <a:rPr dirty="0" err="1"/>
              <a:t>cabine</a:t>
            </a:r>
            <a:r>
              <a:rPr dirty="0"/>
              <a:t> </a:t>
            </a:r>
            <a:r>
              <a:rPr dirty="0" err="1"/>
              <a:t>dalle</a:t>
            </a:r>
            <a:r>
              <a:rPr dirty="0"/>
              <a:t> </a:t>
            </a:r>
            <a:r>
              <a:rPr dirty="0" err="1"/>
              <a:t>dimensioni</a:t>
            </a:r>
            <a:r>
              <a:rPr dirty="0"/>
              <a:t> </a:t>
            </a:r>
            <a:r>
              <a:rPr dirty="0" err="1"/>
              <a:t>più</a:t>
            </a:r>
            <a:r>
              <a:rPr dirty="0"/>
              <a:t> </a:t>
            </a:r>
            <a:r>
              <a:rPr dirty="0" err="1"/>
              <a:t>abbordabili</a:t>
            </a:r>
            <a:r>
              <a:rPr dirty="0"/>
              <a:t> per </a:t>
            </a:r>
            <a:r>
              <a:rPr dirty="0" err="1"/>
              <a:t>qualsiasi</a:t>
            </a:r>
            <a:r>
              <a:rPr dirty="0"/>
              <a:t> </a:t>
            </a:r>
            <a:r>
              <a:rPr dirty="0" err="1"/>
              <a:t>tipo</a:t>
            </a:r>
            <a:r>
              <a:rPr dirty="0"/>
              <a:t> di </a:t>
            </a:r>
            <a:r>
              <a:rPr dirty="0" err="1"/>
              <a:t>cliente</a:t>
            </a:r>
            <a:r>
              <a:rPr dirty="0"/>
              <a:t>.</a:t>
            </a: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Rettangolo 1"/>
          <p:cNvSpPr/>
          <p:nvPr/>
        </p:nvSpPr>
        <p:spPr>
          <a:xfrm>
            <a:off x="3448579" y="2561519"/>
            <a:ext cx="5418667" cy="2754492"/>
          </a:xfrm>
          <a:prstGeom prst="rect">
            <a:avLst/>
          </a:prstGeom>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path path="circle">
              <a:fillToRect l="50000" t="50000" r="50000" b="50000"/>
            </a:path>
            <a:tileRect/>
          </a:gradFill>
          <a:ln w="25400">
            <a:solidFill>
              <a:srgbClr val="FAD9C2"/>
            </a:solidFill>
            <a:miter/>
          </a:ln>
          <a:effectLst>
            <a:glow rad="228600">
              <a:schemeClr val="accent3">
                <a:satMod val="175000"/>
                <a:alpha val="40000"/>
              </a:schemeClr>
            </a:glow>
          </a:effectLst>
          <a:scene3d>
            <a:camera prst="orthographicFront"/>
            <a:lightRig rig="threePt" dir="t"/>
          </a:scene3d>
          <a:sp3d>
            <a:bevelT prst="angle"/>
          </a:sp3d>
        </p:spPr>
        <p:txBody>
          <a:bodyPr lIns="45718" tIns="45718" rIns="45718" bIns="45718" anchor="ctr"/>
          <a:lstStyle/>
          <a:p>
            <a:pPr algn="ctr">
              <a:defRPr>
                <a:solidFill>
                  <a:srgbClr val="FFFFFF"/>
                </a:solidFill>
                <a:latin typeface="+mn-lt"/>
                <a:ea typeface="+mn-ea"/>
                <a:cs typeface="+mn-cs"/>
                <a:sym typeface="Calibri"/>
              </a:defRPr>
            </a:pPr>
            <a:endParaRPr/>
          </a:p>
        </p:txBody>
      </p:sp>
      <p:sp>
        <p:nvSpPr>
          <p:cNvPr id="655" name="Titolo 1"/>
          <p:cNvSpPr txBox="1">
            <a:spLocks noGrp="1"/>
          </p:cNvSpPr>
          <p:nvPr>
            <p:ph type="title"/>
          </p:nvPr>
        </p:nvSpPr>
        <p:spPr>
          <a:xfrm>
            <a:off x="419097" y="314325"/>
            <a:ext cx="11477632" cy="1325563"/>
          </a:xfrm>
          <a:prstGeom prst="rect">
            <a:avLst/>
          </a:prstGeom>
          <a:effectLst>
            <a:outerShdw blurRad="50800" dist="38100" dir="2700000" algn="tl" rotWithShape="0">
              <a:prstClr val="black">
                <a:alpha val="40000"/>
              </a:prstClr>
            </a:outerShdw>
          </a:effectLst>
        </p:spPr>
        <p:txBody>
          <a:bodyPr/>
          <a:lstStyle>
            <a:lvl1pPr>
              <a:defRPr sz="5800">
                <a:latin typeface="Amasis MT Pro Black"/>
                <a:ea typeface="Amasis MT Pro Black"/>
                <a:cs typeface="Amasis MT Pro Black"/>
                <a:sym typeface="Amasis MT Pro Black"/>
              </a:defRPr>
            </a:lvl1pPr>
          </a:lstStyle>
          <a:p>
            <a:r>
              <a:rPr dirty="0"/>
              <a:t>6) REGRESSIONE LOGISTICA</a:t>
            </a:r>
          </a:p>
        </p:txBody>
      </p:sp>
      <p:sp>
        <p:nvSpPr>
          <p:cNvPr id="656" name="CasellaDiTesto 2"/>
          <p:cNvSpPr txBox="1"/>
          <p:nvPr/>
        </p:nvSpPr>
        <p:spPr>
          <a:xfrm>
            <a:off x="3795408" y="2731802"/>
            <a:ext cx="6563334" cy="2225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defRPr sz="2000" b="1">
                <a:latin typeface="ABeeZee"/>
                <a:ea typeface="ABeeZee"/>
                <a:cs typeface="ABeeZee"/>
                <a:sym typeface="ABeeZee"/>
              </a:defRPr>
            </a:pPr>
            <a:endParaRPr dirty="0"/>
          </a:p>
          <a:p>
            <a:pPr>
              <a:defRPr sz="2000" b="1">
                <a:latin typeface="ABeeZee"/>
                <a:ea typeface="ABeeZee"/>
                <a:cs typeface="ABeeZee"/>
                <a:sym typeface="ABeeZee"/>
              </a:defRPr>
            </a:pPr>
            <a:r>
              <a:rPr dirty="0"/>
              <a:t>6.1) OBIETTIVI DELLA REGRESSIONE LOGISTICA</a:t>
            </a:r>
          </a:p>
          <a:p>
            <a:pPr>
              <a:defRPr sz="2000" b="1">
                <a:latin typeface="ABeeZee"/>
                <a:ea typeface="ABeeZee"/>
                <a:cs typeface="ABeeZee"/>
                <a:sym typeface="ABeeZee"/>
              </a:defRPr>
            </a:pPr>
            <a:r>
              <a:rPr dirty="0"/>
              <a:t>6.2) STIMA DEL MODELLO</a:t>
            </a:r>
          </a:p>
          <a:p>
            <a:pPr>
              <a:defRPr sz="2000" b="1">
                <a:latin typeface="ABeeZee"/>
                <a:ea typeface="ABeeZee"/>
                <a:cs typeface="ABeeZee"/>
                <a:sym typeface="ABeeZee"/>
              </a:defRPr>
            </a:pPr>
            <a:r>
              <a:rPr dirty="0"/>
              <a:t>6.3) APPLICAZIONE DEL METODO STEPWISE </a:t>
            </a:r>
          </a:p>
          <a:p>
            <a:pPr>
              <a:defRPr sz="2000" b="1">
                <a:latin typeface="ABeeZee"/>
                <a:ea typeface="ABeeZee"/>
                <a:cs typeface="ABeeZee"/>
                <a:sym typeface="ABeeZee"/>
              </a:defRPr>
            </a:pPr>
            <a:r>
              <a:rPr dirty="0"/>
              <a:t>6.4) BONTA’ DEL MODELLO</a:t>
            </a:r>
          </a:p>
          <a:p>
            <a:pPr>
              <a:defRPr sz="2000" b="1">
                <a:latin typeface="ABeeZee"/>
                <a:ea typeface="ABeeZee"/>
                <a:cs typeface="ABeeZee"/>
                <a:sym typeface="ABeeZee"/>
              </a:defRPr>
            </a:pPr>
            <a:r>
              <a:rPr dirty="0"/>
              <a:t>6.5) INTERPRETAZIONE DEI COEFFICIENTI </a:t>
            </a:r>
          </a:p>
          <a:p>
            <a:pPr>
              <a:defRPr sz="2000" b="1">
                <a:latin typeface="ABeeZee"/>
                <a:ea typeface="ABeeZee"/>
                <a:cs typeface="ABeeZee"/>
                <a:sym typeface="ABeeZee"/>
              </a:defRPr>
            </a:pPr>
            <a:r>
              <a:rPr dirty="0"/>
              <a:t>6.6) CONCLUSIONI </a:t>
            </a: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Google Shape;566;g10a60743e3c_0_67"/>
          <p:cNvSpPr txBox="1">
            <a:spLocks noGrp="1"/>
          </p:cNvSpPr>
          <p:nvPr>
            <p:ph type="title"/>
          </p:nvPr>
        </p:nvSpPr>
        <p:spPr>
          <a:xfrm>
            <a:off x="838200" y="204870"/>
            <a:ext cx="10515600" cy="1325700"/>
          </a:xfrm>
          <a:prstGeom prst="rect">
            <a:avLst/>
          </a:prstGeom>
          <a:effectLst>
            <a:outerShdw blurRad="50800" dist="38100" dir="2700000" algn="tl" rotWithShape="0">
              <a:prstClr val="black">
                <a:alpha val="40000"/>
              </a:prstClr>
            </a:outerShdw>
          </a:effectLst>
        </p:spPr>
        <p:txBody>
          <a:bodyPr lIns="45699" tIns="45699" rIns="45699" bIns="45699">
            <a:noAutofit/>
          </a:bodyPr>
          <a:lstStyle>
            <a:lvl1pPr algn="ctr" defTabSz="658368">
              <a:defRPr sz="4100" b="1">
                <a:latin typeface="Amasis MT Pro Black"/>
                <a:ea typeface="Amasis MT Pro Black"/>
                <a:cs typeface="Amasis MT Pro Black"/>
                <a:sym typeface="Amasis MT Pro Black"/>
              </a:defRPr>
            </a:lvl1pPr>
          </a:lstStyle>
          <a:p>
            <a:r>
              <a:rPr sz="5800" dirty="0"/>
              <a:t>6.1) OBIETTIVI DELLA REGRESSIONE LOGISTICA</a:t>
            </a:r>
          </a:p>
        </p:txBody>
      </p:sp>
      <p:sp>
        <p:nvSpPr>
          <p:cNvPr id="659" name="CasellaDiTesto 2"/>
          <p:cNvSpPr txBox="1"/>
          <p:nvPr/>
        </p:nvSpPr>
        <p:spPr>
          <a:xfrm>
            <a:off x="431829" y="1889763"/>
            <a:ext cx="10552593" cy="49682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just">
              <a:defRPr sz="2000">
                <a:latin typeface="ABeeZee"/>
                <a:ea typeface="ABeeZee"/>
                <a:cs typeface="ABeeZee"/>
                <a:sym typeface="ABeeZee"/>
              </a:defRPr>
            </a:pPr>
            <a:r>
              <a:rPr dirty="0" err="1"/>
              <a:t>L’ultima</a:t>
            </a:r>
            <a:r>
              <a:rPr dirty="0"/>
              <a:t> </a:t>
            </a:r>
            <a:r>
              <a:rPr dirty="0" err="1"/>
              <a:t>analisi</a:t>
            </a:r>
            <a:r>
              <a:rPr dirty="0"/>
              <a:t> </a:t>
            </a:r>
            <a:r>
              <a:rPr dirty="0" err="1"/>
              <a:t>svolta</a:t>
            </a:r>
            <a:r>
              <a:rPr dirty="0"/>
              <a:t> è </a:t>
            </a:r>
            <a:r>
              <a:rPr dirty="0" err="1"/>
              <a:t>stata</a:t>
            </a:r>
            <a:r>
              <a:rPr dirty="0"/>
              <a:t> una </a:t>
            </a:r>
            <a:r>
              <a:rPr b="1" dirty="0" err="1"/>
              <a:t>regressione</a:t>
            </a:r>
            <a:r>
              <a:rPr b="1" dirty="0"/>
              <a:t> </a:t>
            </a:r>
            <a:r>
              <a:rPr b="1" dirty="0" err="1"/>
              <a:t>logistica</a:t>
            </a:r>
            <a:r>
              <a:rPr dirty="0"/>
              <a:t>. Il </a:t>
            </a:r>
            <a:r>
              <a:rPr dirty="0" err="1"/>
              <a:t>modello</a:t>
            </a:r>
            <a:r>
              <a:rPr dirty="0"/>
              <a:t> </a:t>
            </a:r>
            <a:r>
              <a:rPr dirty="0" err="1"/>
              <a:t>mette</a:t>
            </a:r>
            <a:r>
              <a:rPr dirty="0"/>
              <a:t> </a:t>
            </a:r>
            <a:r>
              <a:rPr dirty="0" err="1"/>
              <a:t>quindi</a:t>
            </a:r>
            <a:r>
              <a:rPr dirty="0"/>
              <a:t> in </a:t>
            </a:r>
            <a:r>
              <a:rPr dirty="0" err="1"/>
              <a:t>relazione</a:t>
            </a:r>
            <a:r>
              <a:rPr dirty="0"/>
              <a:t> una </a:t>
            </a:r>
            <a:r>
              <a:rPr dirty="0" err="1"/>
              <a:t>variabile</a:t>
            </a:r>
            <a:r>
              <a:rPr dirty="0"/>
              <a:t> </a:t>
            </a:r>
            <a:r>
              <a:rPr dirty="0" err="1"/>
              <a:t>dipendente</a:t>
            </a:r>
            <a:r>
              <a:rPr dirty="0"/>
              <a:t> </a:t>
            </a:r>
            <a:r>
              <a:rPr dirty="0" err="1"/>
              <a:t>dicotomica</a:t>
            </a:r>
            <a:r>
              <a:rPr dirty="0"/>
              <a:t> con una </a:t>
            </a:r>
            <a:r>
              <a:rPr dirty="0" err="1"/>
              <a:t>serie</a:t>
            </a:r>
            <a:r>
              <a:rPr dirty="0"/>
              <a:t> di </a:t>
            </a:r>
            <a:r>
              <a:rPr dirty="0" err="1"/>
              <a:t>variabili</a:t>
            </a:r>
            <a:r>
              <a:rPr dirty="0"/>
              <a:t> </a:t>
            </a:r>
            <a:r>
              <a:rPr dirty="0" err="1"/>
              <a:t>indipendenti</a:t>
            </a:r>
            <a:r>
              <a:rPr dirty="0"/>
              <a:t> (</a:t>
            </a:r>
            <a:r>
              <a:rPr dirty="0" err="1"/>
              <a:t>regressori</a:t>
            </a:r>
            <a:r>
              <a:rPr dirty="0"/>
              <a:t>) </a:t>
            </a:r>
            <a:r>
              <a:rPr dirty="0" err="1"/>
              <a:t>che</a:t>
            </a:r>
            <a:r>
              <a:rPr dirty="0"/>
              <a:t> </a:t>
            </a:r>
            <a:r>
              <a:rPr dirty="0" err="1"/>
              <a:t>si</a:t>
            </a:r>
            <a:r>
              <a:rPr dirty="0"/>
              <a:t> </a:t>
            </a:r>
            <a:r>
              <a:rPr dirty="0" err="1"/>
              <a:t>ritiene</a:t>
            </a:r>
            <a:r>
              <a:rPr dirty="0"/>
              <a:t> la </a:t>
            </a:r>
            <a:r>
              <a:rPr dirty="0" err="1"/>
              <a:t>influenzino</a:t>
            </a:r>
            <a:r>
              <a:rPr dirty="0"/>
              <a:t>. Come </a:t>
            </a:r>
            <a:r>
              <a:rPr b="1" dirty="0" err="1"/>
              <a:t>variabile</a:t>
            </a:r>
            <a:r>
              <a:rPr b="1" dirty="0"/>
              <a:t> </a:t>
            </a:r>
            <a:r>
              <a:rPr b="1" dirty="0" err="1"/>
              <a:t>dipendente</a:t>
            </a:r>
            <a:r>
              <a:rPr b="1" dirty="0"/>
              <a:t> </a:t>
            </a:r>
            <a:r>
              <a:rPr dirty="0"/>
              <a:t>è </a:t>
            </a:r>
            <a:r>
              <a:rPr dirty="0" err="1"/>
              <a:t>stata</a:t>
            </a:r>
            <a:r>
              <a:rPr dirty="0"/>
              <a:t> </a:t>
            </a:r>
            <a:r>
              <a:rPr dirty="0" err="1"/>
              <a:t>scelta</a:t>
            </a:r>
            <a:r>
              <a:rPr dirty="0"/>
              <a:t> la </a:t>
            </a:r>
            <a:r>
              <a:rPr dirty="0" err="1"/>
              <a:t>variabile</a:t>
            </a:r>
            <a:r>
              <a:rPr dirty="0"/>
              <a:t> «ALLOG_CAPS», una </a:t>
            </a:r>
            <a:r>
              <a:rPr dirty="0" err="1"/>
              <a:t>variabile</a:t>
            </a:r>
            <a:r>
              <a:rPr dirty="0"/>
              <a:t> </a:t>
            </a:r>
            <a:r>
              <a:rPr dirty="0" err="1"/>
              <a:t>che</a:t>
            </a:r>
            <a:r>
              <a:rPr dirty="0"/>
              <a:t> indica la </a:t>
            </a:r>
            <a:r>
              <a:rPr dirty="0" err="1"/>
              <a:t>volontà</a:t>
            </a:r>
            <a:r>
              <a:rPr dirty="0"/>
              <a:t> (o la non </a:t>
            </a:r>
            <a:r>
              <a:rPr dirty="0" err="1"/>
              <a:t>volontà</a:t>
            </a:r>
            <a:r>
              <a:rPr dirty="0"/>
              <a:t>) </a:t>
            </a:r>
            <a:r>
              <a:rPr dirty="0" err="1"/>
              <a:t>dei</a:t>
            </a:r>
            <a:r>
              <a:rPr dirty="0"/>
              <a:t> </a:t>
            </a:r>
            <a:r>
              <a:rPr dirty="0" err="1"/>
              <a:t>rispondenti</a:t>
            </a:r>
            <a:r>
              <a:rPr dirty="0"/>
              <a:t> di </a:t>
            </a:r>
            <a:r>
              <a:rPr dirty="0" err="1"/>
              <a:t>alloggiare</a:t>
            </a:r>
            <a:r>
              <a:rPr dirty="0"/>
              <a:t> in un Capsule Hotel. Tale </a:t>
            </a:r>
            <a:r>
              <a:rPr dirty="0" err="1"/>
              <a:t>variabile</a:t>
            </a:r>
            <a:r>
              <a:rPr dirty="0"/>
              <a:t> è </a:t>
            </a:r>
            <a:r>
              <a:rPr dirty="0" err="1"/>
              <a:t>già</a:t>
            </a:r>
            <a:r>
              <a:rPr dirty="0"/>
              <a:t> </a:t>
            </a:r>
            <a:r>
              <a:rPr dirty="0" err="1"/>
              <a:t>stata</a:t>
            </a:r>
            <a:r>
              <a:rPr dirty="0"/>
              <a:t> in </a:t>
            </a:r>
            <a:r>
              <a:rPr dirty="0" err="1"/>
              <a:t>parte</a:t>
            </a:r>
            <a:r>
              <a:rPr dirty="0"/>
              <a:t> </a:t>
            </a:r>
            <a:r>
              <a:rPr dirty="0" err="1"/>
              <a:t>analizzata</a:t>
            </a:r>
            <a:r>
              <a:rPr dirty="0"/>
              <a:t> in </a:t>
            </a:r>
            <a:r>
              <a:rPr dirty="0" err="1"/>
              <a:t>sede</a:t>
            </a:r>
            <a:r>
              <a:rPr dirty="0"/>
              <a:t> di </a:t>
            </a:r>
            <a:r>
              <a:rPr dirty="0" err="1"/>
              <a:t>analisi</a:t>
            </a:r>
            <a:r>
              <a:rPr dirty="0"/>
              <a:t> </a:t>
            </a:r>
            <a:r>
              <a:rPr dirty="0" err="1"/>
              <a:t>univariata</a:t>
            </a:r>
            <a:r>
              <a:rPr dirty="0"/>
              <a:t> ed è </a:t>
            </a:r>
            <a:r>
              <a:rPr dirty="0" err="1"/>
              <a:t>così</a:t>
            </a:r>
            <a:r>
              <a:rPr dirty="0"/>
              <a:t> </a:t>
            </a:r>
            <a:r>
              <a:rPr dirty="0" err="1"/>
              <a:t>codificata</a:t>
            </a:r>
            <a:r>
              <a:rPr dirty="0"/>
              <a:t>:</a:t>
            </a:r>
          </a:p>
          <a:p>
            <a:pPr algn="just">
              <a:defRPr sz="2000">
                <a:latin typeface="+mn-lt"/>
                <a:ea typeface="+mn-ea"/>
                <a:cs typeface="+mn-cs"/>
                <a:sym typeface="Calibri"/>
              </a:defRPr>
            </a:pPr>
            <a:endParaRPr dirty="0"/>
          </a:p>
          <a:p>
            <a:pPr marL="285750" indent="-285750" algn="just">
              <a:buSzPct val="100000"/>
              <a:buFont typeface="Arial"/>
              <a:buChar char="•"/>
              <a:defRPr sz="2000">
                <a:latin typeface="ABeeZee"/>
                <a:ea typeface="ABeeZee"/>
                <a:cs typeface="ABeeZee"/>
                <a:sym typeface="ABeeZee"/>
              </a:defRPr>
            </a:pPr>
            <a:r>
              <a:rPr dirty="0"/>
              <a:t>0= </a:t>
            </a:r>
            <a:r>
              <a:rPr dirty="0" err="1"/>
              <a:t>assenza</a:t>
            </a:r>
            <a:r>
              <a:rPr dirty="0"/>
              <a:t> di </a:t>
            </a:r>
            <a:r>
              <a:rPr dirty="0" err="1"/>
              <a:t>volontà</a:t>
            </a:r>
            <a:r>
              <a:rPr dirty="0"/>
              <a:t> di </a:t>
            </a:r>
            <a:r>
              <a:rPr dirty="0" err="1"/>
              <a:t>alloggiare</a:t>
            </a:r>
            <a:r>
              <a:rPr dirty="0"/>
              <a:t> in un Capsule Hotel</a:t>
            </a:r>
          </a:p>
          <a:p>
            <a:pPr marL="285750" indent="-285750" algn="just">
              <a:buSzPct val="100000"/>
              <a:buFont typeface="Arial"/>
              <a:buChar char="•"/>
              <a:defRPr sz="2000">
                <a:latin typeface="ABeeZee"/>
                <a:ea typeface="ABeeZee"/>
                <a:cs typeface="ABeeZee"/>
                <a:sym typeface="ABeeZee"/>
              </a:defRPr>
            </a:pPr>
            <a:r>
              <a:rPr dirty="0"/>
              <a:t>1= </a:t>
            </a:r>
            <a:r>
              <a:rPr dirty="0" err="1"/>
              <a:t>presenza</a:t>
            </a:r>
            <a:r>
              <a:rPr dirty="0"/>
              <a:t> di </a:t>
            </a:r>
            <a:r>
              <a:rPr dirty="0" err="1"/>
              <a:t>volontà</a:t>
            </a:r>
            <a:r>
              <a:rPr dirty="0"/>
              <a:t> di </a:t>
            </a:r>
            <a:r>
              <a:rPr dirty="0" err="1"/>
              <a:t>alloggiare</a:t>
            </a:r>
            <a:r>
              <a:rPr dirty="0"/>
              <a:t> in un Capsule Hotel</a:t>
            </a:r>
          </a:p>
          <a:p>
            <a:pPr algn="just">
              <a:defRPr sz="2000">
                <a:latin typeface="+mn-lt"/>
                <a:ea typeface="+mn-ea"/>
                <a:cs typeface="+mn-cs"/>
                <a:sym typeface="Calibri"/>
              </a:defRPr>
            </a:pPr>
            <a:endParaRPr dirty="0"/>
          </a:p>
          <a:p>
            <a:pPr algn="just">
              <a:defRPr sz="2000">
                <a:latin typeface="+mn-lt"/>
                <a:ea typeface="+mn-ea"/>
                <a:cs typeface="+mn-cs"/>
                <a:sym typeface="Calibri"/>
              </a:defRPr>
            </a:pPr>
            <a:endParaRPr dirty="0"/>
          </a:p>
          <a:p>
            <a:pPr algn="just">
              <a:defRPr sz="2000">
                <a:latin typeface="ABeeZee"/>
                <a:ea typeface="ABeeZee"/>
                <a:cs typeface="ABeeZee"/>
                <a:sym typeface="ABeeZee"/>
              </a:defRPr>
            </a:pPr>
            <a:r>
              <a:rPr dirty="0"/>
              <a:t>Come </a:t>
            </a:r>
            <a:r>
              <a:rPr b="1" dirty="0" err="1"/>
              <a:t>variabili</a:t>
            </a:r>
            <a:r>
              <a:rPr b="1" dirty="0"/>
              <a:t> </a:t>
            </a:r>
            <a:r>
              <a:rPr b="1" dirty="0" err="1"/>
              <a:t>indipendenti</a:t>
            </a:r>
            <a:r>
              <a:rPr b="1" dirty="0"/>
              <a:t> </a:t>
            </a:r>
            <a:r>
              <a:rPr dirty="0" err="1"/>
              <a:t>sono</a:t>
            </a:r>
            <a:r>
              <a:rPr dirty="0"/>
              <a:t> </a:t>
            </a:r>
            <a:r>
              <a:rPr dirty="0" err="1"/>
              <a:t>stati</a:t>
            </a:r>
            <a:r>
              <a:rPr dirty="0"/>
              <a:t> </a:t>
            </a:r>
            <a:r>
              <a:rPr dirty="0" err="1"/>
              <a:t>scelti</a:t>
            </a:r>
            <a:r>
              <a:rPr dirty="0"/>
              <a:t> </a:t>
            </a:r>
            <a:r>
              <a:rPr dirty="0" err="1"/>
              <a:t>i</a:t>
            </a:r>
            <a:r>
              <a:rPr dirty="0"/>
              <a:t> 5 </a:t>
            </a:r>
            <a:r>
              <a:rPr dirty="0" err="1"/>
              <a:t>fattori</a:t>
            </a:r>
            <a:r>
              <a:rPr dirty="0"/>
              <a:t> </a:t>
            </a:r>
            <a:r>
              <a:rPr dirty="0" err="1"/>
              <a:t>ottenuti</a:t>
            </a:r>
            <a:r>
              <a:rPr dirty="0"/>
              <a:t> </a:t>
            </a:r>
            <a:r>
              <a:rPr dirty="0" err="1"/>
              <a:t>mediante</a:t>
            </a:r>
            <a:r>
              <a:rPr dirty="0"/>
              <a:t> </a:t>
            </a:r>
            <a:r>
              <a:rPr dirty="0" err="1"/>
              <a:t>l’analisi</a:t>
            </a:r>
            <a:r>
              <a:rPr dirty="0"/>
              <a:t> </a:t>
            </a:r>
            <a:r>
              <a:rPr dirty="0" err="1"/>
              <a:t>fattoriale</a:t>
            </a:r>
            <a:r>
              <a:rPr dirty="0"/>
              <a:t> </a:t>
            </a:r>
            <a:r>
              <a:rPr dirty="0" err="1"/>
              <a:t>svolta</a:t>
            </a:r>
            <a:r>
              <a:rPr dirty="0"/>
              <a:t> in </a:t>
            </a:r>
            <a:r>
              <a:rPr dirty="0" err="1"/>
              <a:t>precedenza</a:t>
            </a:r>
            <a:r>
              <a:rPr dirty="0"/>
              <a:t>, con la quale è </a:t>
            </a:r>
            <a:r>
              <a:rPr dirty="0" err="1"/>
              <a:t>stato</a:t>
            </a:r>
            <a:r>
              <a:rPr dirty="0"/>
              <a:t> </a:t>
            </a:r>
            <a:r>
              <a:rPr dirty="0" err="1"/>
              <a:t>superato</a:t>
            </a:r>
            <a:r>
              <a:rPr dirty="0"/>
              <a:t>, come </a:t>
            </a:r>
            <a:r>
              <a:rPr dirty="0" err="1"/>
              <a:t>valutato</a:t>
            </a:r>
            <a:r>
              <a:rPr dirty="0"/>
              <a:t> </a:t>
            </a:r>
            <a:r>
              <a:rPr dirty="0" err="1"/>
              <a:t>anche</a:t>
            </a:r>
            <a:r>
              <a:rPr dirty="0"/>
              <a:t> </a:t>
            </a:r>
            <a:r>
              <a:rPr dirty="0" err="1"/>
              <a:t>nell’ambito</a:t>
            </a:r>
            <a:r>
              <a:rPr dirty="0"/>
              <a:t> </a:t>
            </a:r>
            <a:r>
              <a:rPr dirty="0" err="1"/>
              <a:t>della</a:t>
            </a:r>
            <a:r>
              <a:rPr dirty="0"/>
              <a:t> </a:t>
            </a:r>
            <a:r>
              <a:rPr dirty="0" err="1"/>
              <a:t>regressione</a:t>
            </a:r>
            <a:r>
              <a:rPr dirty="0"/>
              <a:t> </a:t>
            </a:r>
            <a:r>
              <a:rPr dirty="0" err="1"/>
              <a:t>lineare</a:t>
            </a:r>
            <a:r>
              <a:rPr dirty="0"/>
              <a:t> </a:t>
            </a:r>
            <a:r>
              <a:rPr dirty="0" err="1"/>
              <a:t>multipla</a:t>
            </a:r>
            <a:r>
              <a:rPr dirty="0"/>
              <a:t>, il </a:t>
            </a:r>
            <a:r>
              <a:rPr dirty="0" err="1"/>
              <a:t>problema</a:t>
            </a:r>
            <a:r>
              <a:rPr dirty="0"/>
              <a:t> </a:t>
            </a:r>
            <a:r>
              <a:rPr dirty="0" err="1"/>
              <a:t>della</a:t>
            </a:r>
            <a:r>
              <a:rPr dirty="0"/>
              <a:t> </a:t>
            </a:r>
            <a:r>
              <a:rPr b="1" dirty="0" err="1"/>
              <a:t>multicollinearità</a:t>
            </a:r>
            <a:r>
              <a:rPr b="1" dirty="0"/>
              <a:t>. </a:t>
            </a:r>
            <a:r>
              <a:rPr dirty="0" err="1"/>
              <a:t>Questi</a:t>
            </a:r>
            <a:r>
              <a:rPr dirty="0"/>
              <a:t> 5 </a:t>
            </a:r>
            <a:r>
              <a:rPr dirty="0" err="1"/>
              <a:t>fattori</a:t>
            </a:r>
            <a:r>
              <a:rPr dirty="0"/>
              <a:t>, </a:t>
            </a:r>
            <a:r>
              <a:rPr dirty="0" err="1"/>
              <a:t>oltre</a:t>
            </a:r>
            <a:r>
              <a:rPr dirty="0"/>
              <a:t> </a:t>
            </a:r>
            <a:r>
              <a:rPr dirty="0" err="1"/>
              <a:t>che</a:t>
            </a:r>
            <a:r>
              <a:rPr dirty="0"/>
              <a:t> per </a:t>
            </a:r>
            <a:r>
              <a:rPr dirty="0" err="1"/>
              <a:t>eliminare</a:t>
            </a:r>
            <a:r>
              <a:rPr dirty="0"/>
              <a:t> la </a:t>
            </a:r>
            <a:r>
              <a:rPr dirty="0" err="1"/>
              <a:t>problematica</a:t>
            </a:r>
            <a:r>
              <a:rPr dirty="0"/>
              <a:t> </a:t>
            </a:r>
            <a:r>
              <a:rPr dirty="0" err="1"/>
              <a:t>della</a:t>
            </a:r>
            <a:r>
              <a:rPr dirty="0"/>
              <a:t> </a:t>
            </a:r>
            <a:r>
              <a:rPr dirty="0" err="1"/>
              <a:t>multicollinearità</a:t>
            </a:r>
            <a:r>
              <a:rPr dirty="0"/>
              <a:t>, </a:t>
            </a:r>
            <a:r>
              <a:rPr dirty="0" err="1"/>
              <a:t>sono</a:t>
            </a:r>
            <a:r>
              <a:rPr dirty="0"/>
              <a:t> </a:t>
            </a:r>
            <a:r>
              <a:rPr dirty="0" err="1"/>
              <a:t>stati</a:t>
            </a:r>
            <a:r>
              <a:rPr dirty="0"/>
              <a:t> </a:t>
            </a:r>
            <a:r>
              <a:rPr dirty="0" err="1"/>
              <a:t>scelti</a:t>
            </a:r>
            <a:r>
              <a:rPr dirty="0"/>
              <a:t> per la </a:t>
            </a:r>
            <a:r>
              <a:rPr dirty="0" err="1"/>
              <a:t>loro</a:t>
            </a:r>
            <a:r>
              <a:rPr dirty="0"/>
              <a:t> </a:t>
            </a:r>
            <a:r>
              <a:rPr dirty="0" err="1"/>
              <a:t>buona</a:t>
            </a:r>
            <a:r>
              <a:rPr dirty="0"/>
              <a:t> </a:t>
            </a:r>
            <a:r>
              <a:rPr dirty="0" err="1"/>
              <a:t>capacità</a:t>
            </a:r>
            <a:r>
              <a:rPr dirty="0"/>
              <a:t> </a:t>
            </a:r>
            <a:r>
              <a:rPr dirty="0" err="1"/>
              <a:t>esplicativa</a:t>
            </a:r>
            <a:r>
              <a:rPr dirty="0"/>
              <a:t> e per via </a:t>
            </a:r>
            <a:r>
              <a:rPr dirty="0" err="1"/>
              <a:t>dell’aderenza</a:t>
            </a:r>
            <a:r>
              <a:rPr dirty="0"/>
              <a:t> </a:t>
            </a:r>
            <a:r>
              <a:rPr dirty="0" err="1"/>
              <a:t>all’analisi</a:t>
            </a:r>
            <a:r>
              <a:rPr dirty="0"/>
              <a:t> </a:t>
            </a:r>
            <a:r>
              <a:rPr dirty="0" err="1"/>
              <a:t>svolta</a:t>
            </a:r>
            <a:r>
              <a:rPr dirty="0"/>
              <a:t>.</a:t>
            </a:r>
          </a:p>
        </p:txBody>
      </p:sp>
      <p:pic>
        <p:nvPicPr>
          <p:cNvPr id="660" name="Google Shape;280;g109c079aef7_0_4" descr="Google Shape;280;g109c079aef7_0_4"/>
          <p:cNvPicPr>
            <a:picLocks noChangeAspect="1"/>
          </p:cNvPicPr>
          <p:nvPr/>
        </p:nvPicPr>
        <p:blipFill>
          <a:blip r:embed="rId2"/>
          <a:stretch>
            <a:fillRect/>
          </a:stretch>
        </p:blipFill>
        <p:spPr>
          <a:xfrm>
            <a:off x="8756170" y="3242820"/>
            <a:ext cx="3004001" cy="1606657"/>
          </a:xfrm>
          <a:prstGeom prst="rect">
            <a:avLst/>
          </a:prstGeom>
          <a:ln w="25400">
            <a:solidFill>
              <a:srgbClr val="000000"/>
            </a:solidFill>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Titolo 1"/>
          <p:cNvSpPr txBox="1">
            <a:spLocks noGrp="1"/>
          </p:cNvSpPr>
          <p:nvPr>
            <p:ph type="title"/>
          </p:nvPr>
        </p:nvSpPr>
        <p:spPr>
          <a:xfrm>
            <a:off x="644878" y="53165"/>
            <a:ext cx="10902244" cy="958851"/>
          </a:xfrm>
          <a:prstGeom prst="rect">
            <a:avLst/>
          </a:prstGeom>
          <a:effectLst>
            <a:outerShdw blurRad="50800" dist="38100" dir="2700000" algn="tl" rotWithShape="0">
              <a:prstClr val="black">
                <a:alpha val="40000"/>
              </a:prstClr>
            </a:outerShdw>
          </a:effectLst>
        </p:spPr>
        <p:txBody>
          <a:bodyPr/>
          <a:lstStyle>
            <a:lvl1pPr>
              <a:defRPr sz="5800">
                <a:latin typeface="Amasis MT Pro Black"/>
                <a:ea typeface="Amasis MT Pro Black"/>
                <a:cs typeface="Amasis MT Pro Black"/>
                <a:sym typeface="Amasis MT Pro Black"/>
              </a:defRPr>
            </a:lvl1pPr>
          </a:lstStyle>
          <a:p>
            <a:r>
              <a:rPr lang="it-IT"/>
              <a:t>1.2) I CAPSULE HOTEL (1/4)</a:t>
            </a:r>
            <a:endParaRPr lang="it-IT" dirty="0"/>
          </a:p>
        </p:txBody>
      </p:sp>
      <p:sp>
        <p:nvSpPr>
          <p:cNvPr id="292" name="Sottotitolo 2"/>
          <p:cNvSpPr txBox="1">
            <a:spLocks noGrp="1"/>
          </p:cNvSpPr>
          <p:nvPr>
            <p:ph type="body" sz="half" idx="1"/>
          </p:nvPr>
        </p:nvSpPr>
        <p:spPr>
          <a:xfrm>
            <a:off x="644878" y="1012016"/>
            <a:ext cx="11242322" cy="4521201"/>
          </a:xfrm>
          <a:prstGeom prst="rect">
            <a:avLst/>
          </a:prstGeom>
        </p:spPr>
        <p:txBody>
          <a:bodyPr>
            <a:noAutofit/>
          </a:bodyPr>
          <a:lstStyle/>
          <a:p>
            <a:pPr algn="l"/>
            <a:r>
              <a:rPr lang="it-IT" sz="2000" dirty="0"/>
              <a:t>Prima di partire però contestualizziamo questa innovativa formula di alloggio. I Capsule Hotel sono una particolare categoria di alberghi ancora poco conosciuta in Italia, ma in forte crescita nel mondo. La maggior parte di queste strutture è presente in Asia, in particolare in Giappone: luogo d’origine di queste strutture.</a:t>
            </a:r>
            <a:br>
              <a:rPr lang="it-IT" sz="2000" dirty="0"/>
            </a:br>
            <a:r>
              <a:rPr lang="it-IT" sz="2000" dirty="0"/>
              <a:t>Ma qual è la loro particolarità? Sono delle strutture ricettive che, al posto dei normali alberghi, offrono ai loro ospiti delle stanze di dimensione particolarmente ridotta, dette </a:t>
            </a:r>
            <a:r>
              <a:rPr lang="it-IT" sz="2000" b="1" dirty="0"/>
              <a:t>capsule.</a:t>
            </a:r>
            <a:r>
              <a:rPr lang="it-IT" sz="2000" dirty="0"/>
              <a:t> Questa interessante conformazione permette loro di ottenere una forte efficienza: </a:t>
            </a:r>
            <a:r>
              <a:rPr lang="it-IT" sz="2000" dirty="0" err="1"/>
              <a:t>altà</a:t>
            </a:r>
            <a:r>
              <a:rPr lang="it-IT" sz="2000" dirty="0"/>
              <a:t> capienza delle strutture, alta </a:t>
            </a:r>
            <a:r>
              <a:rPr lang="it-IT" sz="2000" dirty="0" err="1"/>
              <a:t>igene</a:t>
            </a:r>
            <a:r>
              <a:rPr lang="it-IT" sz="2000" dirty="0"/>
              <a:t> delle capsule, luoghi strategici e costi di gestione bassi.</a:t>
            </a:r>
          </a:p>
          <a:p>
            <a:pPr algn="l"/>
            <a:r>
              <a:rPr lang="it-IT" sz="2000" dirty="0"/>
              <a:t> </a:t>
            </a:r>
          </a:p>
          <a:p>
            <a:pPr algn="l"/>
            <a:r>
              <a:rPr lang="it-IT" sz="2000" dirty="0"/>
              <a:t> </a:t>
            </a:r>
          </a:p>
          <a:p>
            <a:pPr algn="l"/>
            <a:r>
              <a:rPr lang="it-IT" sz="2000" dirty="0"/>
              <a:t> </a:t>
            </a:r>
          </a:p>
          <a:p>
            <a:pPr algn="l"/>
            <a:r>
              <a:rPr lang="it-IT" sz="2000" dirty="0"/>
              <a:t> </a:t>
            </a:r>
          </a:p>
        </p:txBody>
      </p:sp>
      <p:pic>
        <p:nvPicPr>
          <p:cNvPr id="13" name="Immagine 12" descr="Immagine che contiene interni, bosco&#10;&#10;Descrizione generata automaticamente">
            <a:extLst>
              <a:ext uri="{FF2B5EF4-FFF2-40B4-BE49-F238E27FC236}">
                <a16:creationId xmlns:a16="http://schemas.microsoft.com/office/drawing/2014/main" id="{139D3773-BECD-1A44-9677-004AF7A131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5820" y="3429000"/>
            <a:ext cx="4760360" cy="3173573"/>
          </a:xfrm>
          <a:prstGeom prst="rect">
            <a:avLst/>
          </a:prstGeom>
          <a:ln>
            <a:solidFill>
              <a:schemeClr val="tx1"/>
            </a:solidFill>
          </a:ln>
          <a:effectLst>
            <a:glow rad="228600">
              <a:schemeClr val="accent3">
                <a:satMod val="175000"/>
                <a:alpha val="40000"/>
              </a:schemeClr>
            </a:glow>
            <a:reflection blurRad="6350" stA="52000" endA="300" endPos="35000" dir="5400000" sy="-100000" algn="bl" rotWithShape="0"/>
          </a:effectLst>
        </p:spPr>
      </p:pic>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 name="Titolo 1"/>
          <p:cNvSpPr txBox="1">
            <a:spLocks noGrp="1"/>
          </p:cNvSpPr>
          <p:nvPr>
            <p:ph type="title"/>
          </p:nvPr>
        </p:nvSpPr>
        <p:spPr>
          <a:xfrm>
            <a:off x="690562" y="0"/>
            <a:ext cx="10810875" cy="1325563"/>
          </a:xfrm>
          <a:prstGeom prst="rect">
            <a:avLst/>
          </a:prstGeom>
          <a:effectLst>
            <a:outerShdw blurRad="50800" dist="38100" dir="2700000" algn="tl" rotWithShape="0">
              <a:prstClr val="black">
                <a:alpha val="40000"/>
              </a:prstClr>
            </a:outerShdw>
          </a:effectLst>
        </p:spPr>
        <p:txBody>
          <a:bodyPr/>
          <a:lstStyle>
            <a:lvl1pPr algn="ctr">
              <a:defRPr sz="5800" b="1">
                <a:latin typeface="Amasis MT Pro Black"/>
                <a:ea typeface="Amasis MT Pro Black"/>
                <a:cs typeface="Amasis MT Pro Black"/>
                <a:sym typeface="Amasis MT Pro Black"/>
              </a:defRPr>
            </a:lvl1pPr>
          </a:lstStyle>
          <a:p>
            <a:r>
              <a:rPr dirty="0"/>
              <a:t>6.2) STIMA DEL MODELLO</a:t>
            </a:r>
          </a:p>
        </p:txBody>
      </p:sp>
      <p:pic>
        <p:nvPicPr>
          <p:cNvPr id="663" name="Immagine 3" descr="Immagine 3"/>
          <p:cNvPicPr>
            <a:picLocks noChangeAspect="1"/>
          </p:cNvPicPr>
          <p:nvPr/>
        </p:nvPicPr>
        <p:blipFill>
          <a:blip r:embed="rId2"/>
          <a:stretch>
            <a:fillRect/>
          </a:stretch>
        </p:blipFill>
        <p:spPr>
          <a:xfrm>
            <a:off x="6708091" y="1778024"/>
            <a:ext cx="4793346" cy="4555657"/>
          </a:xfrm>
          <a:prstGeom prst="rect">
            <a:avLst/>
          </a:prstGeom>
          <a:ln w="25400">
            <a:solidFill>
              <a:srgbClr val="000000"/>
            </a:solidFill>
          </a:ln>
        </p:spPr>
      </p:pic>
      <p:sp>
        <p:nvSpPr>
          <p:cNvPr id="664" name="CasellaDiTesto 4"/>
          <p:cNvSpPr txBox="1"/>
          <p:nvPr/>
        </p:nvSpPr>
        <p:spPr>
          <a:xfrm>
            <a:off x="1090706" y="2333735"/>
            <a:ext cx="4005643" cy="34442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just">
              <a:defRPr sz="2000">
                <a:latin typeface="ABeeZee"/>
                <a:ea typeface="ABeeZee"/>
                <a:cs typeface="ABeeZee"/>
                <a:sym typeface="ABeeZee"/>
              </a:defRPr>
            </a:pPr>
            <a:r>
              <a:rPr dirty="0" err="1"/>
              <a:t>Tramite</a:t>
            </a:r>
            <a:r>
              <a:rPr dirty="0"/>
              <a:t> R è </a:t>
            </a:r>
            <a:r>
              <a:rPr dirty="0" err="1"/>
              <a:t>strato</a:t>
            </a:r>
            <a:r>
              <a:rPr dirty="0"/>
              <a:t> </a:t>
            </a:r>
            <a:r>
              <a:rPr dirty="0" err="1"/>
              <a:t>stimato</a:t>
            </a:r>
            <a:r>
              <a:rPr dirty="0"/>
              <a:t> il </a:t>
            </a:r>
            <a:r>
              <a:rPr b="1" dirty="0" err="1"/>
              <a:t>modello</a:t>
            </a:r>
            <a:r>
              <a:rPr dirty="0"/>
              <a:t>, per </a:t>
            </a:r>
            <a:r>
              <a:rPr dirty="0" err="1"/>
              <a:t>studiare</a:t>
            </a:r>
            <a:r>
              <a:rPr dirty="0"/>
              <a:t> </a:t>
            </a:r>
            <a:r>
              <a:rPr dirty="0" err="1"/>
              <a:t>l’influenza</a:t>
            </a:r>
            <a:r>
              <a:rPr dirty="0"/>
              <a:t> del set di </a:t>
            </a:r>
            <a:r>
              <a:rPr dirty="0" err="1"/>
              <a:t>fattori</a:t>
            </a:r>
            <a:r>
              <a:rPr dirty="0"/>
              <a:t> </a:t>
            </a:r>
            <a:r>
              <a:rPr dirty="0" err="1"/>
              <a:t>scelto</a:t>
            </a:r>
            <a:r>
              <a:rPr dirty="0"/>
              <a:t> </a:t>
            </a:r>
            <a:r>
              <a:rPr dirty="0" err="1"/>
              <a:t>sulla</a:t>
            </a:r>
            <a:r>
              <a:rPr dirty="0"/>
              <a:t> </a:t>
            </a:r>
            <a:r>
              <a:rPr dirty="0" err="1"/>
              <a:t>variabile</a:t>
            </a:r>
            <a:r>
              <a:rPr dirty="0"/>
              <a:t> «SPESA». </a:t>
            </a:r>
            <a:r>
              <a:rPr dirty="0" err="1"/>
              <a:t>Analizzando</a:t>
            </a:r>
            <a:r>
              <a:rPr dirty="0"/>
              <a:t> </a:t>
            </a:r>
            <a:r>
              <a:rPr dirty="0" err="1"/>
              <a:t>i</a:t>
            </a:r>
            <a:r>
              <a:rPr dirty="0"/>
              <a:t> p-value </a:t>
            </a:r>
            <a:r>
              <a:rPr dirty="0" err="1"/>
              <a:t>relativi</a:t>
            </a:r>
            <a:r>
              <a:rPr dirty="0"/>
              <a:t> ai Wald Chi Squared Test </a:t>
            </a:r>
            <a:r>
              <a:rPr dirty="0" err="1"/>
              <a:t>che</a:t>
            </a:r>
            <a:r>
              <a:rPr dirty="0"/>
              <a:t> il software ha </a:t>
            </a:r>
            <a:r>
              <a:rPr dirty="0" err="1"/>
              <a:t>applicato</a:t>
            </a:r>
            <a:r>
              <a:rPr dirty="0"/>
              <a:t> alle </a:t>
            </a:r>
            <a:r>
              <a:rPr dirty="0" err="1"/>
              <a:t>singole</a:t>
            </a:r>
            <a:r>
              <a:rPr dirty="0"/>
              <a:t> </a:t>
            </a:r>
            <a:r>
              <a:rPr dirty="0" err="1"/>
              <a:t>variabili</a:t>
            </a:r>
            <a:r>
              <a:rPr dirty="0"/>
              <a:t> </a:t>
            </a:r>
            <a:r>
              <a:rPr dirty="0" err="1"/>
              <a:t>si</a:t>
            </a:r>
            <a:r>
              <a:rPr dirty="0"/>
              <a:t> </a:t>
            </a:r>
            <a:r>
              <a:rPr dirty="0" err="1"/>
              <a:t>può</a:t>
            </a:r>
            <a:r>
              <a:rPr dirty="0"/>
              <a:t> </a:t>
            </a:r>
            <a:r>
              <a:rPr dirty="0" err="1"/>
              <a:t>notare</a:t>
            </a:r>
            <a:r>
              <a:rPr dirty="0"/>
              <a:t> come due </a:t>
            </a:r>
            <a:r>
              <a:rPr dirty="0" err="1"/>
              <a:t>regressori</a:t>
            </a:r>
            <a:r>
              <a:rPr dirty="0"/>
              <a:t>, «FORTE» e «EXTRA» non </a:t>
            </a:r>
            <a:r>
              <a:rPr dirty="0" err="1"/>
              <a:t>siano</a:t>
            </a:r>
            <a:r>
              <a:rPr dirty="0"/>
              <a:t> </a:t>
            </a:r>
            <a:r>
              <a:rPr dirty="0" err="1"/>
              <a:t>utili</a:t>
            </a:r>
            <a:r>
              <a:rPr dirty="0"/>
              <a:t> </a:t>
            </a:r>
            <a:r>
              <a:rPr dirty="0" err="1"/>
              <a:t>alla</a:t>
            </a:r>
            <a:r>
              <a:rPr dirty="0"/>
              <a:t> </a:t>
            </a:r>
            <a:r>
              <a:rPr dirty="0" err="1"/>
              <a:t>spiegazione</a:t>
            </a:r>
            <a:r>
              <a:rPr dirty="0"/>
              <a:t> </a:t>
            </a:r>
            <a:r>
              <a:rPr dirty="0" err="1"/>
              <a:t>della</a:t>
            </a:r>
            <a:r>
              <a:rPr dirty="0"/>
              <a:t> </a:t>
            </a:r>
            <a:r>
              <a:rPr dirty="0" err="1"/>
              <a:t>variabile</a:t>
            </a:r>
            <a:r>
              <a:rPr dirty="0"/>
              <a:t> </a:t>
            </a:r>
            <a:r>
              <a:rPr dirty="0" err="1"/>
              <a:t>dipendente</a:t>
            </a:r>
            <a:r>
              <a:rPr dirty="0"/>
              <a:t>. </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Titolo 1"/>
          <p:cNvSpPr txBox="1">
            <a:spLocks noGrp="1"/>
          </p:cNvSpPr>
          <p:nvPr>
            <p:ph type="title"/>
          </p:nvPr>
        </p:nvSpPr>
        <p:spPr>
          <a:xfrm>
            <a:off x="838200" y="289710"/>
            <a:ext cx="10515600" cy="1325563"/>
          </a:xfrm>
          <a:prstGeom prst="rect">
            <a:avLst/>
          </a:prstGeom>
          <a:effectLst>
            <a:outerShdw blurRad="50800" dist="38100" dir="2700000" algn="tl" rotWithShape="0">
              <a:prstClr val="black">
                <a:alpha val="40000"/>
              </a:prstClr>
            </a:outerShdw>
          </a:effectLst>
        </p:spPr>
        <p:txBody>
          <a:bodyPr>
            <a:noAutofit/>
          </a:bodyPr>
          <a:lstStyle>
            <a:lvl1pPr algn="ctr" defTabSz="658368">
              <a:defRPr sz="4100" b="1">
                <a:latin typeface="Amasis MT Pro Black"/>
                <a:ea typeface="Amasis MT Pro Black"/>
                <a:cs typeface="Amasis MT Pro Black"/>
                <a:sym typeface="Amasis MT Pro Black"/>
              </a:defRPr>
            </a:lvl1pPr>
          </a:lstStyle>
          <a:p>
            <a:r>
              <a:rPr sz="5800" dirty="0"/>
              <a:t>6.3) APPLICAZIONE DEL METODO STEPWISE</a:t>
            </a:r>
          </a:p>
        </p:txBody>
      </p:sp>
      <p:pic>
        <p:nvPicPr>
          <p:cNvPr id="667" name="Immagine 3" descr="Immagine 3"/>
          <p:cNvPicPr>
            <a:picLocks noChangeAspect="1"/>
          </p:cNvPicPr>
          <p:nvPr/>
        </p:nvPicPr>
        <p:blipFill>
          <a:blip r:embed="rId2"/>
          <a:stretch>
            <a:fillRect/>
          </a:stretch>
        </p:blipFill>
        <p:spPr>
          <a:xfrm>
            <a:off x="6580159" y="2204394"/>
            <a:ext cx="5083976" cy="3795383"/>
          </a:xfrm>
          <a:prstGeom prst="rect">
            <a:avLst/>
          </a:prstGeom>
          <a:ln w="25400">
            <a:solidFill>
              <a:srgbClr val="000000"/>
            </a:solidFill>
          </a:ln>
        </p:spPr>
      </p:pic>
      <p:sp>
        <p:nvSpPr>
          <p:cNvPr id="668" name="CasellaDiTesto 5"/>
          <p:cNvSpPr txBox="1"/>
          <p:nvPr/>
        </p:nvSpPr>
        <p:spPr>
          <a:xfrm>
            <a:off x="712468" y="2204394"/>
            <a:ext cx="5079975" cy="40934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just">
              <a:defRPr sz="2000">
                <a:latin typeface="ABeeZee"/>
                <a:ea typeface="ABeeZee"/>
                <a:cs typeface="ABeeZee"/>
                <a:sym typeface="ABeeZee"/>
              </a:defRPr>
            </a:pPr>
            <a:r>
              <a:rPr dirty="0" err="1"/>
              <a:t>Successivamente</a:t>
            </a:r>
            <a:r>
              <a:rPr dirty="0"/>
              <a:t>, con la </a:t>
            </a:r>
            <a:r>
              <a:rPr dirty="0" err="1"/>
              <a:t>finalità</a:t>
            </a:r>
            <a:r>
              <a:rPr dirty="0"/>
              <a:t> di </a:t>
            </a:r>
            <a:r>
              <a:rPr dirty="0" err="1"/>
              <a:t>selezionare</a:t>
            </a:r>
            <a:r>
              <a:rPr dirty="0"/>
              <a:t> il </a:t>
            </a:r>
            <a:r>
              <a:rPr dirty="0" err="1"/>
              <a:t>sottoinsieme</a:t>
            </a:r>
            <a:r>
              <a:rPr dirty="0"/>
              <a:t> di </a:t>
            </a:r>
            <a:r>
              <a:rPr dirty="0" err="1"/>
              <a:t>coefficenti</a:t>
            </a:r>
            <a:r>
              <a:rPr dirty="0"/>
              <a:t> </a:t>
            </a:r>
            <a:r>
              <a:rPr dirty="0" err="1"/>
              <a:t>ottimale</a:t>
            </a:r>
            <a:r>
              <a:rPr dirty="0"/>
              <a:t> </a:t>
            </a:r>
            <a:r>
              <a:rPr dirty="0" err="1"/>
              <a:t>tra</a:t>
            </a:r>
            <a:r>
              <a:rPr dirty="0"/>
              <a:t> tutti </a:t>
            </a:r>
            <a:r>
              <a:rPr dirty="0" err="1"/>
              <a:t>quelli</a:t>
            </a:r>
            <a:r>
              <a:rPr dirty="0"/>
              <a:t> </a:t>
            </a:r>
            <a:r>
              <a:rPr dirty="0" err="1"/>
              <a:t>possibili</a:t>
            </a:r>
            <a:r>
              <a:rPr dirty="0"/>
              <a:t>, è </a:t>
            </a:r>
            <a:r>
              <a:rPr dirty="0" err="1"/>
              <a:t>stato</a:t>
            </a:r>
            <a:r>
              <a:rPr dirty="0"/>
              <a:t> </a:t>
            </a:r>
            <a:r>
              <a:rPr dirty="0" err="1"/>
              <a:t>applicato</a:t>
            </a:r>
            <a:r>
              <a:rPr dirty="0"/>
              <a:t> il </a:t>
            </a:r>
            <a:r>
              <a:rPr b="1" dirty="0" err="1"/>
              <a:t>metodo</a:t>
            </a:r>
            <a:r>
              <a:rPr b="1" dirty="0"/>
              <a:t> stepwise</a:t>
            </a:r>
            <a:r>
              <a:rPr dirty="0"/>
              <a:t>. In </a:t>
            </a:r>
            <a:r>
              <a:rPr dirty="0" err="1"/>
              <a:t>questo</a:t>
            </a:r>
            <a:r>
              <a:rPr dirty="0"/>
              <a:t> </a:t>
            </a:r>
            <a:r>
              <a:rPr dirty="0" err="1"/>
              <a:t>caso</a:t>
            </a:r>
            <a:r>
              <a:rPr dirty="0"/>
              <a:t>, </a:t>
            </a:r>
            <a:r>
              <a:rPr dirty="0" err="1"/>
              <a:t>avendo</a:t>
            </a:r>
            <a:r>
              <a:rPr dirty="0"/>
              <a:t> </a:t>
            </a:r>
            <a:r>
              <a:rPr dirty="0" err="1"/>
              <a:t>ottenuto</a:t>
            </a:r>
            <a:r>
              <a:rPr dirty="0"/>
              <a:t> un </a:t>
            </a:r>
            <a:r>
              <a:rPr dirty="0" err="1"/>
              <a:t>modello</a:t>
            </a:r>
            <a:r>
              <a:rPr dirty="0"/>
              <a:t> </a:t>
            </a:r>
            <a:r>
              <a:rPr dirty="0" err="1"/>
              <a:t>soddisfacente</a:t>
            </a:r>
            <a:r>
              <a:rPr dirty="0"/>
              <a:t> (slide successive), non è </a:t>
            </a:r>
            <a:r>
              <a:rPr dirty="0" err="1"/>
              <a:t>stato</a:t>
            </a:r>
            <a:r>
              <a:rPr dirty="0"/>
              <a:t> </a:t>
            </a:r>
            <a:r>
              <a:rPr dirty="0" err="1"/>
              <a:t>necessario</a:t>
            </a:r>
            <a:r>
              <a:rPr dirty="0"/>
              <a:t> </a:t>
            </a:r>
            <a:r>
              <a:rPr dirty="0" err="1"/>
              <a:t>adoperare</a:t>
            </a:r>
            <a:r>
              <a:rPr dirty="0"/>
              <a:t> </a:t>
            </a:r>
            <a:r>
              <a:rPr dirty="0" err="1"/>
              <a:t>anche</a:t>
            </a:r>
            <a:r>
              <a:rPr dirty="0"/>
              <a:t> </a:t>
            </a:r>
            <a:r>
              <a:rPr dirty="0" err="1"/>
              <a:t>gli</a:t>
            </a:r>
            <a:r>
              <a:rPr dirty="0"/>
              <a:t> </a:t>
            </a:r>
            <a:r>
              <a:rPr dirty="0" err="1"/>
              <a:t>altri</a:t>
            </a:r>
            <a:r>
              <a:rPr dirty="0"/>
              <a:t> due </a:t>
            </a:r>
            <a:r>
              <a:rPr dirty="0" err="1"/>
              <a:t>metodi</a:t>
            </a:r>
            <a:r>
              <a:rPr dirty="0"/>
              <a:t> di </a:t>
            </a:r>
            <a:r>
              <a:rPr dirty="0" err="1"/>
              <a:t>selezione</a:t>
            </a:r>
            <a:r>
              <a:rPr dirty="0"/>
              <a:t> </a:t>
            </a:r>
            <a:r>
              <a:rPr dirty="0" err="1"/>
              <a:t>automatica</a:t>
            </a:r>
            <a:r>
              <a:rPr dirty="0"/>
              <a:t> (come è </a:t>
            </a:r>
            <a:r>
              <a:rPr dirty="0" err="1"/>
              <a:t>invece</a:t>
            </a:r>
            <a:r>
              <a:rPr dirty="0"/>
              <a:t> </a:t>
            </a:r>
            <a:r>
              <a:rPr dirty="0" err="1"/>
              <a:t>stato</a:t>
            </a:r>
            <a:r>
              <a:rPr dirty="0"/>
              <a:t> </a:t>
            </a:r>
            <a:r>
              <a:rPr dirty="0" err="1"/>
              <a:t>fatto</a:t>
            </a:r>
            <a:r>
              <a:rPr dirty="0"/>
              <a:t> </a:t>
            </a:r>
            <a:r>
              <a:rPr dirty="0" err="1"/>
              <a:t>nella</a:t>
            </a:r>
            <a:r>
              <a:rPr dirty="0"/>
              <a:t> </a:t>
            </a:r>
            <a:r>
              <a:rPr dirty="0" err="1"/>
              <a:t>regressione</a:t>
            </a:r>
            <a:r>
              <a:rPr dirty="0"/>
              <a:t> </a:t>
            </a:r>
            <a:r>
              <a:rPr dirty="0" err="1"/>
              <a:t>lineare</a:t>
            </a:r>
            <a:r>
              <a:rPr dirty="0"/>
              <a:t>). Il </a:t>
            </a:r>
            <a:r>
              <a:rPr dirty="0" err="1"/>
              <a:t>modello</a:t>
            </a:r>
            <a:r>
              <a:rPr dirty="0"/>
              <a:t> </a:t>
            </a:r>
            <a:r>
              <a:rPr dirty="0" err="1"/>
              <a:t>utilizzato</a:t>
            </a:r>
            <a:r>
              <a:rPr dirty="0"/>
              <a:t> è </a:t>
            </a:r>
            <a:r>
              <a:rPr dirty="0" err="1"/>
              <a:t>dunque</a:t>
            </a:r>
            <a:r>
              <a:rPr dirty="0"/>
              <a:t> </a:t>
            </a:r>
            <a:r>
              <a:rPr dirty="0" err="1"/>
              <a:t>caratterizzato</a:t>
            </a:r>
            <a:r>
              <a:rPr dirty="0"/>
              <a:t> </a:t>
            </a:r>
            <a:r>
              <a:rPr dirty="0" err="1"/>
              <a:t>dalla</a:t>
            </a:r>
            <a:r>
              <a:rPr dirty="0"/>
              <a:t> </a:t>
            </a:r>
            <a:r>
              <a:rPr dirty="0" err="1"/>
              <a:t>presenza</a:t>
            </a:r>
            <a:r>
              <a:rPr dirty="0"/>
              <a:t> di </a:t>
            </a:r>
            <a:r>
              <a:rPr dirty="0" err="1"/>
              <a:t>tre</a:t>
            </a:r>
            <a:r>
              <a:rPr dirty="0"/>
              <a:t> </a:t>
            </a:r>
            <a:r>
              <a:rPr dirty="0" err="1"/>
              <a:t>coefficienti</a:t>
            </a:r>
            <a:r>
              <a:rPr dirty="0"/>
              <a:t> </a:t>
            </a:r>
            <a:r>
              <a:rPr dirty="0" err="1"/>
              <a:t>indipendenti</a:t>
            </a:r>
            <a:r>
              <a:rPr dirty="0"/>
              <a:t>, «CLASSICO», «DEBOLE» e «QUANTITA’», le cui </a:t>
            </a:r>
            <a:r>
              <a:rPr dirty="0" err="1"/>
              <a:t>interpretazioni</a:t>
            </a:r>
            <a:r>
              <a:rPr dirty="0"/>
              <a:t> </a:t>
            </a:r>
            <a:r>
              <a:rPr dirty="0" err="1"/>
              <a:t>sono</a:t>
            </a:r>
            <a:r>
              <a:rPr dirty="0"/>
              <a:t> </a:t>
            </a:r>
            <a:r>
              <a:rPr dirty="0" err="1"/>
              <a:t>già</a:t>
            </a:r>
            <a:r>
              <a:rPr dirty="0"/>
              <a:t> state in </a:t>
            </a:r>
            <a:r>
              <a:rPr dirty="0" err="1"/>
              <a:t>precedenza</a:t>
            </a:r>
            <a:r>
              <a:rPr dirty="0"/>
              <a:t> </a:t>
            </a:r>
            <a:r>
              <a:rPr dirty="0" err="1"/>
              <a:t>esposte</a:t>
            </a:r>
            <a:r>
              <a:rPr dirty="0"/>
              <a:t>.</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 name="Google Shape;571;g10a60743e3c_0_71"/>
          <p:cNvSpPr txBox="1">
            <a:spLocks noGrp="1"/>
          </p:cNvSpPr>
          <p:nvPr>
            <p:ph type="title"/>
          </p:nvPr>
        </p:nvSpPr>
        <p:spPr>
          <a:xfrm>
            <a:off x="0" y="280284"/>
            <a:ext cx="12192005" cy="1325700"/>
          </a:xfrm>
          <a:prstGeom prst="rect">
            <a:avLst/>
          </a:prstGeom>
          <a:effectLst>
            <a:outerShdw blurRad="50800" dist="38100" dir="2700000" algn="tl" rotWithShape="0">
              <a:prstClr val="black">
                <a:alpha val="40000"/>
              </a:prstClr>
            </a:outerShdw>
          </a:effectLst>
        </p:spPr>
        <p:txBody>
          <a:bodyPr lIns="45699" tIns="45699" rIns="45699" bIns="45699">
            <a:noAutofit/>
          </a:bodyPr>
          <a:lstStyle>
            <a:lvl1pPr algn="ctr">
              <a:defRPr sz="5200" b="1">
                <a:latin typeface="Amasis MT Pro Black"/>
                <a:ea typeface="Amasis MT Pro Black"/>
                <a:cs typeface="Amasis MT Pro Black"/>
                <a:sym typeface="Amasis MT Pro Black"/>
              </a:defRPr>
            </a:lvl1pPr>
          </a:lstStyle>
          <a:p>
            <a:r>
              <a:rPr sz="5800" dirty="0"/>
              <a:t>6.4) BONTA’ DEL MODELLO (1/3)</a:t>
            </a:r>
          </a:p>
        </p:txBody>
      </p:sp>
      <p:sp>
        <p:nvSpPr>
          <p:cNvPr id="671" name="CasellaDiTesto 1"/>
          <p:cNvSpPr txBox="1"/>
          <p:nvPr/>
        </p:nvSpPr>
        <p:spPr>
          <a:xfrm>
            <a:off x="832976" y="2470934"/>
            <a:ext cx="10526047" cy="3139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just">
              <a:defRPr sz="2000">
                <a:latin typeface="ABeeZee"/>
                <a:ea typeface="ABeeZee"/>
                <a:cs typeface="ABeeZee"/>
                <a:sym typeface="ABeeZee"/>
              </a:defRPr>
            </a:pPr>
            <a:r>
              <a:rPr dirty="0">
                <a:latin typeface="ABeeZee"/>
              </a:rPr>
              <a:t>La </a:t>
            </a:r>
            <a:r>
              <a:rPr b="1" dirty="0" err="1">
                <a:latin typeface="ABeeZee"/>
              </a:rPr>
              <a:t>bontà</a:t>
            </a:r>
            <a:r>
              <a:rPr b="1" dirty="0">
                <a:latin typeface="ABeeZee"/>
              </a:rPr>
              <a:t> del </a:t>
            </a:r>
            <a:r>
              <a:rPr b="1" dirty="0" err="1">
                <a:latin typeface="ABeeZee"/>
              </a:rPr>
              <a:t>modello</a:t>
            </a:r>
            <a:r>
              <a:rPr b="1" dirty="0">
                <a:latin typeface="ABeeZee"/>
              </a:rPr>
              <a:t> </a:t>
            </a:r>
            <a:r>
              <a:rPr dirty="0" err="1">
                <a:latin typeface="ABeeZee"/>
              </a:rPr>
              <a:t>ottenuto</a:t>
            </a:r>
            <a:r>
              <a:rPr dirty="0">
                <a:latin typeface="ABeeZee"/>
              </a:rPr>
              <a:t> è </a:t>
            </a:r>
            <a:r>
              <a:rPr dirty="0" err="1">
                <a:latin typeface="ABeeZee"/>
              </a:rPr>
              <a:t>stata</a:t>
            </a:r>
            <a:r>
              <a:rPr dirty="0">
                <a:latin typeface="ABeeZee"/>
              </a:rPr>
              <a:t> </a:t>
            </a:r>
            <a:r>
              <a:rPr dirty="0" err="1">
                <a:latin typeface="ABeeZee"/>
              </a:rPr>
              <a:t>valutata</a:t>
            </a:r>
            <a:r>
              <a:rPr dirty="0">
                <a:latin typeface="ABeeZee"/>
              </a:rPr>
              <a:t> </a:t>
            </a:r>
            <a:r>
              <a:rPr dirty="0" err="1">
                <a:latin typeface="ABeeZee"/>
              </a:rPr>
              <a:t>tramite</a:t>
            </a:r>
            <a:r>
              <a:rPr dirty="0">
                <a:latin typeface="ABeeZee"/>
              </a:rPr>
              <a:t> </a:t>
            </a:r>
            <a:r>
              <a:rPr b="1" dirty="0" err="1">
                <a:latin typeface="ABeeZee"/>
              </a:rPr>
              <a:t>tre</a:t>
            </a:r>
            <a:r>
              <a:rPr b="1" dirty="0">
                <a:latin typeface="ABeeZee"/>
              </a:rPr>
              <a:t> </a:t>
            </a:r>
            <a:r>
              <a:rPr b="1" dirty="0" err="1">
                <a:latin typeface="ABeeZee"/>
              </a:rPr>
              <a:t>metodologie</a:t>
            </a:r>
            <a:r>
              <a:rPr b="1" dirty="0">
                <a:latin typeface="ABeeZee"/>
              </a:rPr>
              <a:t> </a:t>
            </a:r>
            <a:r>
              <a:rPr b="1" dirty="0" err="1">
                <a:latin typeface="ABeeZee"/>
              </a:rPr>
              <a:t>differenti</a:t>
            </a:r>
            <a:r>
              <a:rPr dirty="0">
                <a:latin typeface="ABeeZee"/>
              </a:rPr>
              <a:t>:</a:t>
            </a:r>
          </a:p>
          <a:p>
            <a:pPr algn="just">
              <a:defRPr sz="2000">
                <a:latin typeface="+mn-lt"/>
                <a:ea typeface="+mn-ea"/>
                <a:cs typeface="+mn-cs"/>
                <a:sym typeface="Calibri"/>
              </a:defRPr>
            </a:pPr>
            <a:endParaRPr dirty="0">
              <a:latin typeface="ABeeZee"/>
            </a:endParaRPr>
          </a:p>
          <a:p>
            <a:pPr marL="285750" indent="-285750" algn="just">
              <a:buSzPct val="100000"/>
              <a:buFont typeface="Arial"/>
              <a:buChar char="•"/>
              <a:defRPr sz="2000" b="1">
                <a:latin typeface="ABeeZee"/>
                <a:ea typeface="ABeeZee"/>
                <a:cs typeface="ABeeZee"/>
                <a:sym typeface="ABeeZee"/>
              </a:defRPr>
            </a:pPr>
            <a:r>
              <a:rPr dirty="0" err="1">
                <a:latin typeface="ABeeZee"/>
              </a:rPr>
              <a:t>Percentuale</a:t>
            </a:r>
            <a:r>
              <a:rPr dirty="0">
                <a:latin typeface="ABeeZee"/>
              </a:rPr>
              <a:t> di </a:t>
            </a:r>
            <a:r>
              <a:rPr dirty="0" err="1">
                <a:latin typeface="ABeeZee"/>
              </a:rPr>
              <a:t>Corcondant</a:t>
            </a:r>
            <a:r>
              <a:rPr dirty="0">
                <a:latin typeface="ABeeZee"/>
              </a:rPr>
              <a:t>: </a:t>
            </a:r>
            <a:r>
              <a:rPr b="0" dirty="0">
                <a:latin typeface="ABeeZee"/>
              </a:rPr>
              <a:t>per </a:t>
            </a:r>
            <a:r>
              <a:rPr b="0" dirty="0" err="1">
                <a:latin typeface="ABeeZee"/>
              </a:rPr>
              <a:t>valutare</a:t>
            </a:r>
            <a:r>
              <a:rPr b="0" dirty="0">
                <a:latin typeface="ABeeZee"/>
              </a:rPr>
              <a:t> la </a:t>
            </a:r>
            <a:r>
              <a:rPr b="0" dirty="0" err="1">
                <a:latin typeface="ABeeZee"/>
              </a:rPr>
              <a:t>capacità</a:t>
            </a:r>
            <a:r>
              <a:rPr b="0" dirty="0">
                <a:latin typeface="ABeeZee"/>
              </a:rPr>
              <a:t> del </a:t>
            </a:r>
            <a:r>
              <a:rPr b="0" dirty="0" err="1">
                <a:latin typeface="ABeeZee"/>
              </a:rPr>
              <a:t>modello</a:t>
            </a:r>
            <a:r>
              <a:rPr b="0" dirty="0">
                <a:latin typeface="ABeeZee"/>
              </a:rPr>
              <a:t> </a:t>
            </a:r>
            <a:r>
              <a:rPr b="0" dirty="0" err="1">
                <a:latin typeface="ABeeZee"/>
              </a:rPr>
              <a:t>nel</a:t>
            </a:r>
            <a:r>
              <a:rPr b="0" dirty="0">
                <a:latin typeface="ABeeZee"/>
              </a:rPr>
              <a:t> </a:t>
            </a:r>
            <a:r>
              <a:rPr b="0" dirty="0" err="1">
                <a:latin typeface="ABeeZee"/>
              </a:rPr>
              <a:t>suo</a:t>
            </a:r>
            <a:r>
              <a:rPr b="0" dirty="0">
                <a:latin typeface="ABeeZee"/>
              </a:rPr>
              <a:t> </a:t>
            </a:r>
            <a:r>
              <a:rPr b="0" dirty="0" err="1">
                <a:latin typeface="ABeeZee"/>
              </a:rPr>
              <a:t>complesso</a:t>
            </a:r>
            <a:r>
              <a:rPr b="0" dirty="0">
                <a:latin typeface="ABeeZee"/>
              </a:rPr>
              <a:t> di </a:t>
            </a:r>
            <a:r>
              <a:rPr b="0" dirty="0" err="1">
                <a:latin typeface="ABeeZee"/>
              </a:rPr>
              <a:t>stimare</a:t>
            </a:r>
            <a:r>
              <a:rPr b="0" dirty="0">
                <a:latin typeface="ABeeZee"/>
              </a:rPr>
              <a:t> la </a:t>
            </a:r>
            <a:r>
              <a:rPr b="0" dirty="0" err="1">
                <a:latin typeface="ABeeZee"/>
              </a:rPr>
              <a:t>probabilità</a:t>
            </a:r>
            <a:r>
              <a:rPr b="0" dirty="0">
                <a:latin typeface="ABeeZee"/>
              </a:rPr>
              <a:t> </a:t>
            </a:r>
            <a:r>
              <a:rPr b="0" dirty="0" err="1">
                <a:latin typeface="ABeeZee"/>
              </a:rPr>
              <a:t>che</a:t>
            </a:r>
            <a:r>
              <a:rPr b="0" dirty="0">
                <a:latin typeface="ABeeZee"/>
              </a:rPr>
              <a:t> un </a:t>
            </a:r>
            <a:r>
              <a:rPr b="0" dirty="0" err="1">
                <a:latin typeface="ABeeZee"/>
              </a:rPr>
              <a:t>certo</a:t>
            </a:r>
            <a:r>
              <a:rPr b="0" dirty="0">
                <a:latin typeface="ABeeZee"/>
              </a:rPr>
              <a:t> </a:t>
            </a:r>
            <a:r>
              <a:rPr b="0" dirty="0" err="1">
                <a:latin typeface="ABeeZee"/>
              </a:rPr>
              <a:t>fenomeno</a:t>
            </a:r>
            <a:r>
              <a:rPr b="0" dirty="0">
                <a:latin typeface="ABeeZee"/>
              </a:rPr>
              <a:t> </a:t>
            </a:r>
            <a:r>
              <a:rPr b="0" dirty="0" err="1">
                <a:latin typeface="ABeeZee"/>
              </a:rPr>
              <a:t>si</a:t>
            </a:r>
            <a:r>
              <a:rPr b="0" dirty="0">
                <a:latin typeface="ABeeZee"/>
              </a:rPr>
              <a:t> </a:t>
            </a:r>
            <a:r>
              <a:rPr b="0" dirty="0" err="1">
                <a:latin typeface="ABeeZee"/>
              </a:rPr>
              <a:t>verifichi</a:t>
            </a:r>
            <a:r>
              <a:rPr b="0" dirty="0">
                <a:latin typeface="ABeeZee"/>
              </a:rPr>
              <a:t>.</a:t>
            </a:r>
            <a:endParaRPr dirty="0">
              <a:latin typeface="ABeeZee"/>
              <a:ea typeface="+mn-ea"/>
              <a:cs typeface="+mn-cs"/>
              <a:sym typeface="Calibri"/>
            </a:endParaRPr>
          </a:p>
          <a:p>
            <a:pPr marL="285750" indent="-285750" algn="just">
              <a:buSzPct val="100000"/>
              <a:buFont typeface="Arial"/>
              <a:buChar char="•"/>
              <a:defRPr sz="2000">
                <a:latin typeface="+mn-lt"/>
                <a:ea typeface="+mn-ea"/>
                <a:cs typeface="+mn-cs"/>
                <a:sym typeface="Calibri"/>
              </a:defRPr>
            </a:pPr>
            <a:endParaRPr dirty="0">
              <a:latin typeface="ABeeZee"/>
              <a:ea typeface="+mn-ea"/>
              <a:cs typeface="+mn-cs"/>
              <a:sym typeface="Calibri"/>
            </a:endParaRPr>
          </a:p>
          <a:p>
            <a:pPr marL="285750" indent="-285750" algn="just">
              <a:buSzPct val="100000"/>
              <a:buFont typeface="Arial"/>
              <a:buChar char="•"/>
              <a:defRPr sz="2000" b="1">
                <a:latin typeface="ABeeZee"/>
                <a:ea typeface="ABeeZee"/>
                <a:cs typeface="ABeeZee"/>
                <a:sym typeface="ABeeZee"/>
              </a:defRPr>
            </a:pPr>
            <a:r>
              <a:rPr dirty="0">
                <a:latin typeface="ABeeZee"/>
              </a:rPr>
              <a:t>Wald Test</a:t>
            </a:r>
            <a:r>
              <a:rPr b="0" dirty="0">
                <a:latin typeface="ABeeZee"/>
              </a:rPr>
              <a:t>, per  </a:t>
            </a:r>
            <a:r>
              <a:rPr b="0" dirty="0" err="1">
                <a:latin typeface="ABeeZee"/>
              </a:rPr>
              <a:t>valutare</a:t>
            </a:r>
            <a:r>
              <a:rPr b="0" dirty="0">
                <a:latin typeface="ABeeZee"/>
              </a:rPr>
              <a:t> la </a:t>
            </a:r>
            <a:r>
              <a:rPr b="0" dirty="0" err="1">
                <a:latin typeface="ABeeZee"/>
              </a:rPr>
              <a:t>capacità</a:t>
            </a:r>
            <a:r>
              <a:rPr b="0" dirty="0">
                <a:latin typeface="ABeeZee"/>
              </a:rPr>
              <a:t> </a:t>
            </a:r>
            <a:r>
              <a:rPr b="0" dirty="0" err="1">
                <a:latin typeface="ABeeZee"/>
              </a:rPr>
              <a:t>esplicativa</a:t>
            </a:r>
            <a:r>
              <a:rPr b="0" dirty="0">
                <a:latin typeface="ABeeZee"/>
              </a:rPr>
              <a:t> </a:t>
            </a:r>
            <a:r>
              <a:rPr b="0" dirty="0" err="1">
                <a:latin typeface="ABeeZee"/>
              </a:rPr>
              <a:t>generale</a:t>
            </a:r>
            <a:r>
              <a:rPr b="0" dirty="0">
                <a:latin typeface="ABeeZee"/>
              </a:rPr>
              <a:t> del </a:t>
            </a:r>
            <a:r>
              <a:rPr b="0" dirty="0" err="1">
                <a:latin typeface="ABeeZee"/>
              </a:rPr>
              <a:t>modello</a:t>
            </a:r>
            <a:r>
              <a:rPr b="0" dirty="0">
                <a:latin typeface="ABeeZee"/>
              </a:rPr>
              <a:t> e </a:t>
            </a:r>
            <a:r>
              <a:rPr b="0" dirty="0" err="1">
                <a:latin typeface="ABeeZee"/>
              </a:rPr>
              <a:t>verificare</a:t>
            </a:r>
            <a:r>
              <a:rPr b="0" dirty="0">
                <a:latin typeface="ABeeZee"/>
              </a:rPr>
              <a:t> la </a:t>
            </a:r>
            <a:r>
              <a:rPr b="0" dirty="0" err="1">
                <a:latin typeface="ABeeZee"/>
              </a:rPr>
              <a:t>significatività</a:t>
            </a:r>
            <a:r>
              <a:rPr b="0" dirty="0">
                <a:latin typeface="ABeeZee"/>
              </a:rPr>
              <a:t> </a:t>
            </a:r>
            <a:r>
              <a:rPr b="0" dirty="0" err="1">
                <a:latin typeface="ABeeZee"/>
              </a:rPr>
              <a:t>congiunta</a:t>
            </a:r>
            <a:r>
              <a:rPr b="0" dirty="0">
                <a:latin typeface="ABeeZee"/>
              </a:rPr>
              <a:t> </a:t>
            </a:r>
            <a:r>
              <a:rPr b="0" dirty="0" err="1">
                <a:latin typeface="ABeeZee"/>
              </a:rPr>
              <a:t>dei</a:t>
            </a:r>
            <a:r>
              <a:rPr b="0" dirty="0">
                <a:latin typeface="ABeeZee"/>
              </a:rPr>
              <a:t> </a:t>
            </a:r>
            <a:r>
              <a:rPr b="0" dirty="0" err="1">
                <a:latin typeface="ABeeZee"/>
              </a:rPr>
              <a:t>suoi</a:t>
            </a:r>
            <a:r>
              <a:rPr b="0" dirty="0">
                <a:latin typeface="ABeeZee"/>
              </a:rPr>
              <a:t> </a:t>
            </a:r>
            <a:r>
              <a:rPr b="0" dirty="0" err="1">
                <a:latin typeface="ABeeZee"/>
              </a:rPr>
              <a:t>coefficienti</a:t>
            </a:r>
            <a:r>
              <a:rPr b="0" dirty="0">
                <a:latin typeface="ABeeZee"/>
              </a:rPr>
              <a:t> (</a:t>
            </a:r>
            <a:r>
              <a:rPr b="0" dirty="0" err="1">
                <a:latin typeface="ABeeZee"/>
              </a:rPr>
              <a:t>livello</a:t>
            </a:r>
            <a:r>
              <a:rPr b="0" dirty="0">
                <a:latin typeface="ABeeZee"/>
              </a:rPr>
              <a:t> di </a:t>
            </a:r>
            <a:r>
              <a:rPr b="0" dirty="0" err="1">
                <a:latin typeface="ABeeZee"/>
              </a:rPr>
              <a:t>significatività</a:t>
            </a:r>
            <a:r>
              <a:rPr b="0" dirty="0">
                <a:latin typeface="ABeeZee"/>
              </a:rPr>
              <a:t> </a:t>
            </a:r>
            <a:r>
              <a:rPr b="0" dirty="0">
                <a:solidFill>
                  <a:srgbClr val="202122"/>
                </a:solidFill>
                <a:latin typeface="ABeeZee"/>
              </a:rPr>
              <a:t>α </a:t>
            </a:r>
            <a:r>
              <a:rPr b="0" dirty="0" err="1">
                <a:solidFill>
                  <a:srgbClr val="202122"/>
                </a:solidFill>
                <a:latin typeface="ABeeZee"/>
              </a:rPr>
              <a:t>fissato</a:t>
            </a:r>
            <a:r>
              <a:rPr b="0" dirty="0">
                <a:solidFill>
                  <a:srgbClr val="202122"/>
                </a:solidFill>
                <a:latin typeface="ABeeZee"/>
              </a:rPr>
              <a:t> = 0.05</a:t>
            </a:r>
            <a:r>
              <a:rPr b="0" dirty="0">
                <a:latin typeface="ABeeZee"/>
              </a:rPr>
              <a:t>).</a:t>
            </a:r>
            <a:endParaRPr dirty="0">
              <a:latin typeface="ABeeZee"/>
              <a:ea typeface="+mn-ea"/>
              <a:cs typeface="+mn-cs"/>
              <a:sym typeface="Calibri"/>
            </a:endParaRPr>
          </a:p>
          <a:p>
            <a:pPr marL="285750" indent="-285750" algn="just">
              <a:buSzPct val="100000"/>
              <a:buFont typeface="Arial"/>
              <a:buChar char="•"/>
              <a:defRPr sz="2000">
                <a:latin typeface="+mn-lt"/>
                <a:ea typeface="+mn-ea"/>
                <a:cs typeface="+mn-cs"/>
                <a:sym typeface="Calibri"/>
              </a:defRPr>
            </a:pPr>
            <a:endParaRPr dirty="0">
              <a:latin typeface="ABeeZee"/>
              <a:ea typeface="+mn-ea"/>
              <a:cs typeface="+mn-cs"/>
              <a:sym typeface="Calibri"/>
            </a:endParaRPr>
          </a:p>
          <a:p>
            <a:pPr marL="285750" indent="-285750" algn="just">
              <a:buSzPct val="100000"/>
              <a:buFont typeface="Arial"/>
              <a:buChar char="•"/>
              <a:defRPr sz="2000" b="1">
                <a:latin typeface="ABeeZee"/>
                <a:ea typeface="ABeeZee"/>
                <a:cs typeface="ABeeZee"/>
                <a:sym typeface="ABeeZee"/>
              </a:defRPr>
            </a:pPr>
            <a:r>
              <a:rPr dirty="0">
                <a:latin typeface="ABeeZee"/>
              </a:rPr>
              <a:t>Wald Chi Squared Test</a:t>
            </a:r>
            <a:r>
              <a:rPr b="0" dirty="0">
                <a:latin typeface="ABeeZee"/>
              </a:rPr>
              <a:t>, per </a:t>
            </a:r>
            <a:r>
              <a:rPr b="0" dirty="0" err="1">
                <a:latin typeface="ABeeZee"/>
              </a:rPr>
              <a:t>valutare</a:t>
            </a:r>
            <a:r>
              <a:rPr b="0" dirty="0">
                <a:latin typeface="ABeeZee"/>
              </a:rPr>
              <a:t> la </a:t>
            </a:r>
            <a:r>
              <a:rPr b="0" dirty="0" err="1">
                <a:latin typeface="ABeeZee"/>
              </a:rPr>
              <a:t>significatività</a:t>
            </a:r>
            <a:r>
              <a:rPr b="0" dirty="0">
                <a:latin typeface="ABeeZee"/>
              </a:rPr>
              <a:t> di </a:t>
            </a:r>
            <a:r>
              <a:rPr b="0" dirty="0" err="1">
                <a:latin typeface="ABeeZee"/>
              </a:rPr>
              <a:t>ciascun</a:t>
            </a:r>
            <a:r>
              <a:rPr b="0" dirty="0">
                <a:latin typeface="ABeeZee"/>
              </a:rPr>
              <a:t> </a:t>
            </a:r>
            <a:r>
              <a:rPr b="0" dirty="0" err="1">
                <a:latin typeface="ABeeZee"/>
              </a:rPr>
              <a:t>coefficiente</a:t>
            </a:r>
            <a:r>
              <a:rPr b="0" dirty="0">
                <a:latin typeface="ABeeZee"/>
              </a:rPr>
              <a:t> </a:t>
            </a:r>
            <a:r>
              <a:rPr b="0" dirty="0" err="1">
                <a:latin typeface="ABeeZee"/>
              </a:rPr>
              <a:t>preso</a:t>
            </a:r>
            <a:r>
              <a:rPr b="0" dirty="0">
                <a:latin typeface="ABeeZee"/>
              </a:rPr>
              <a:t> </a:t>
            </a:r>
            <a:r>
              <a:rPr b="0" dirty="0" err="1">
                <a:latin typeface="ABeeZee"/>
              </a:rPr>
              <a:t>singolarmente</a:t>
            </a:r>
            <a:r>
              <a:rPr b="0" dirty="0">
                <a:latin typeface="ABeeZee"/>
              </a:rPr>
              <a:t> (</a:t>
            </a:r>
            <a:r>
              <a:rPr b="0" dirty="0" err="1">
                <a:latin typeface="ABeeZee"/>
              </a:rPr>
              <a:t>livello</a:t>
            </a:r>
            <a:r>
              <a:rPr b="0" dirty="0">
                <a:latin typeface="ABeeZee"/>
              </a:rPr>
              <a:t> di </a:t>
            </a:r>
            <a:r>
              <a:rPr b="0" dirty="0" err="1">
                <a:latin typeface="ABeeZee"/>
              </a:rPr>
              <a:t>significatività</a:t>
            </a:r>
            <a:r>
              <a:rPr b="0" dirty="0">
                <a:latin typeface="ABeeZee"/>
              </a:rPr>
              <a:t> </a:t>
            </a:r>
            <a:r>
              <a:rPr b="0" dirty="0">
                <a:solidFill>
                  <a:srgbClr val="202122"/>
                </a:solidFill>
                <a:latin typeface="ABeeZee"/>
              </a:rPr>
              <a:t>α </a:t>
            </a:r>
            <a:r>
              <a:rPr b="0" dirty="0" err="1">
                <a:solidFill>
                  <a:srgbClr val="202122"/>
                </a:solidFill>
                <a:latin typeface="ABeeZee"/>
              </a:rPr>
              <a:t>fissato</a:t>
            </a:r>
            <a:r>
              <a:rPr b="0" dirty="0">
                <a:solidFill>
                  <a:srgbClr val="202122"/>
                </a:solidFill>
                <a:latin typeface="ABeeZee"/>
              </a:rPr>
              <a:t> = 0.05</a:t>
            </a:r>
            <a:r>
              <a:rPr b="0" dirty="0">
                <a:latin typeface="ABeeZee"/>
              </a:rPr>
              <a:t>) </a:t>
            </a: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4" name="Immagine 2" descr="Immagine 2"/>
          <p:cNvPicPr>
            <a:picLocks noChangeAspect="1"/>
          </p:cNvPicPr>
          <p:nvPr/>
        </p:nvPicPr>
        <p:blipFill>
          <a:blip r:embed="rId2"/>
          <a:stretch>
            <a:fillRect/>
          </a:stretch>
        </p:blipFill>
        <p:spPr>
          <a:xfrm>
            <a:off x="7759072" y="2036165"/>
            <a:ext cx="2600328" cy="2267265"/>
          </a:xfrm>
          <a:prstGeom prst="rect">
            <a:avLst/>
          </a:prstGeom>
          <a:ln w="25400">
            <a:solidFill>
              <a:srgbClr val="000000"/>
            </a:solidFill>
          </a:ln>
        </p:spPr>
      </p:pic>
      <p:pic>
        <p:nvPicPr>
          <p:cNvPr id="675" name="Immagine 4" descr="Immagine 4"/>
          <p:cNvPicPr>
            <a:picLocks noChangeAspect="1"/>
          </p:cNvPicPr>
          <p:nvPr/>
        </p:nvPicPr>
        <p:blipFill>
          <a:blip r:embed="rId3"/>
          <a:stretch>
            <a:fillRect/>
          </a:stretch>
        </p:blipFill>
        <p:spPr>
          <a:xfrm>
            <a:off x="6301747" y="4606038"/>
            <a:ext cx="5514978" cy="1971678"/>
          </a:xfrm>
          <a:prstGeom prst="rect">
            <a:avLst/>
          </a:prstGeom>
          <a:ln w="25400">
            <a:solidFill>
              <a:srgbClr val="000000"/>
            </a:solidFill>
          </a:ln>
        </p:spPr>
      </p:pic>
      <p:sp>
        <p:nvSpPr>
          <p:cNvPr id="676" name="CasellaDiTesto 1"/>
          <p:cNvSpPr txBox="1"/>
          <p:nvPr/>
        </p:nvSpPr>
        <p:spPr>
          <a:xfrm>
            <a:off x="874490" y="2124112"/>
            <a:ext cx="4337691" cy="43586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just">
              <a:defRPr sz="2000">
                <a:latin typeface="ABeeZee"/>
                <a:ea typeface="ABeeZee"/>
                <a:cs typeface="ABeeZee"/>
                <a:sym typeface="ABeeZee"/>
              </a:defRPr>
            </a:pPr>
            <a:r>
              <a:rPr dirty="0">
                <a:latin typeface="ABeeZee"/>
              </a:rPr>
              <a:t>La </a:t>
            </a:r>
            <a:r>
              <a:rPr b="1" dirty="0" err="1">
                <a:latin typeface="ABeeZee"/>
              </a:rPr>
              <a:t>percentuale</a:t>
            </a:r>
            <a:r>
              <a:rPr b="1" dirty="0">
                <a:latin typeface="ABeeZee"/>
              </a:rPr>
              <a:t> di Concordant </a:t>
            </a:r>
            <a:r>
              <a:rPr dirty="0">
                <a:latin typeface="ABeeZee"/>
              </a:rPr>
              <a:t>è </a:t>
            </a:r>
            <a:r>
              <a:rPr dirty="0" err="1">
                <a:latin typeface="ABeeZee"/>
              </a:rPr>
              <a:t>pari</a:t>
            </a:r>
            <a:r>
              <a:rPr dirty="0">
                <a:latin typeface="ABeeZee"/>
              </a:rPr>
              <a:t> al 79.23% e di </a:t>
            </a:r>
            <a:r>
              <a:rPr dirty="0" err="1">
                <a:latin typeface="ABeeZee"/>
              </a:rPr>
              <a:t>conseguenza</a:t>
            </a:r>
            <a:r>
              <a:rPr dirty="0">
                <a:latin typeface="ABeeZee"/>
              </a:rPr>
              <a:t> </a:t>
            </a:r>
            <a:r>
              <a:rPr dirty="0" err="1">
                <a:latin typeface="ABeeZee"/>
              </a:rPr>
              <a:t>si</a:t>
            </a:r>
            <a:r>
              <a:rPr dirty="0">
                <a:latin typeface="ABeeZee"/>
              </a:rPr>
              <a:t> </a:t>
            </a:r>
            <a:r>
              <a:rPr dirty="0" err="1">
                <a:latin typeface="ABeeZee"/>
              </a:rPr>
              <a:t>può</a:t>
            </a:r>
            <a:r>
              <a:rPr dirty="0">
                <a:latin typeface="ABeeZee"/>
              </a:rPr>
              <a:t> </a:t>
            </a:r>
            <a:r>
              <a:rPr dirty="0" err="1">
                <a:latin typeface="ABeeZee"/>
              </a:rPr>
              <a:t>concludere</a:t>
            </a:r>
            <a:r>
              <a:rPr dirty="0">
                <a:latin typeface="ABeeZee"/>
              </a:rPr>
              <a:t> </a:t>
            </a:r>
            <a:r>
              <a:rPr dirty="0" err="1">
                <a:latin typeface="ABeeZee"/>
              </a:rPr>
              <a:t>che</a:t>
            </a:r>
            <a:r>
              <a:rPr dirty="0">
                <a:latin typeface="ABeeZee"/>
              </a:rPr>
              <a:t> il </a:t>
            </a:r>
            <a:r>
              <a:rPr dirty="0" err="1">
                <a:latin typeface="ABeeZee"/>
              </a:rPr>
              <a:t>modello</a:t>
            </a:r>
            <a:r>
              <a:rPr dirty="0">
                <a:latin typeface="ABeeZee"/>
              </a:rPr>
              <a:t> </a:t>
            </a:r>
            <a:r>
              <a:rPr dirty="0" err="1">
                <a:latin typeface="ABeeZee"/>
              </a:rPr>
              <a:t>stimi</a:t>
            </a:r>
            <a:r>
              <a:rPr dirty="0">
                <a:latin typeface="ABeeZee"/>
              </a:rPr>
              <a:t> in modo </a:t>
            </a:r>
            <a:r>
              <a:rPr dirty="0" err="1">
                <a:latin typeface="ABeeZee"/>
              </a:rPr>
              <a:t>attendibile</a:t>
            </a:r>
            <a:r>
              <a:rPr dirty="0">
                <a:latin typeface="ABeeZee"/>
              </a:rPr>
              <a:t> la </a:t>
            </a:r>
            <a:r>
              <a:rPr dirty="0" err="1">
                <a:latin typeface="ABeeZee"/>
              </a:rPr>
              <a:t>probabilità</a:t>
            </a:r>
            <a:r>
              <a:rPr dirty="0">
                <a:latin typeface="ABeeZee"/>
              </a:rPr>
              <a:t> </a:t>
            </a:r>
            <a:r>
              <a:rPr dirty="0" err="1">
                <a:latin typeface="ABeeZee"/>
              </a:rPr>
              <a:t>che</a:t>
            </a:r>
            <a:r>
              <a:rPr dirty="0">
                <a:latin typeface="ABeeZee"/>
              </a:rPr>
              <a:t> il </a:t>
            </a:r>
            <a:r>
              <a:rPr dirty="0" err="1">
                <a:latin typeface="ABeeZee"/>
              </a:rPr>
              <a:t>fenomeno</a:t>
            </a:r>
            <a:r>
              <a:rPr dirty="0">
                <a:latin typeface="ABeeZee"/>
              </a:rPr>
              <a:t> in </a:t>
            </a:r>
            <a:r>
              <a:rPr dirty="0" err="1">
                <a:latin typeface="ABeeZee"/>
              </a:rPr>
              <a:t>questione</a:t>
            </a:r>
            <a:r>
              <a:rPr dirty="0">
                <a:latin typeface="ABeeZee"/>
              </a:rPr>
              <a:t> </a:t>
            </a:r>
            <a:r>
              <a:rPr dirty="0" err="1">
                <a:latin typeface="ABeeZee"/>
              </a:rPr>
              <a:t>si</a:t>
            </a:r>
            <a:r>
              <a:rPr dirty="0">
                <a:latin typeface="ABeeZee"/>
              </a:rPr>
              <a:t> </a:t>
            </a:r>
            <a:r>
              <a:rPr dirty="0" err="1">
                <a:latin typeface="ABeeZee"/>
              </a:rPr>
              <a:t>verifichi</a:t>
            </a:r>
            <a:r>
              <a:rPr dirty="0">
                <a:latin typeface="ABeeZee"/>
              </a:rPr>
              <a:t>.</a:t>
            </a:r>
          </a:p>
          <a:p>
            <a:pPr algn="just">
              <a:defRPr sz="2000">
                <a:latin typeface="+mn-lt"/>
                <a:ea typeface="+mn-ea"/>
                <a:cs typeface="+mn-cs"/>
                <a:sym typeface="Calibri"/>
              </a:defRPr>
            </a:pPr>
            <a:endParaRPr dirty="0">
              <a:latin typeface="ABeeZee"/>
            </a:endParaRPr>
          </a:p>
          <a:p>
            <a:pPr algn="just">
              <a:defRPr sz="2000">
                <a:latin typeface="ABeeZee"/>
                <a:ea typeface="ABeeZee"/>
                <a:cs typeface="ABeeZee"/>
                <a:sym typeface="ABeeZee"/>
              </a:defRPr>
            </a:pPr>
            <a:r>
              <a:rPr dirty="0">
                <a:latin typeface="ABeeZee"/>
              </a:rPr>
              <a:t>Il p-value </a:t>
            </a:r>
            <a:r>
              <a:rPr dirty="0" err="1">
                <a:latin typeface="ABeeZee"/>
              </a:rPr>
              <a:t>risultante</a:t>
            </a:r>
            <a:r>
              <a:rPr dirty="0">
                <a:latin typeface="ABeeZee"/>
              </a:rPr>
              <a:t> </a:t>
            </a:r>
            <a:r>
              <a:rPr dirty="0" err="1">
                <a:latin typeface="ABeeZee"/>
              </a:rPr>
              <a:t>dallo</a:t>
            </a:r>
            <a:r>
              <a:rPr dirty="0">
                <a:latin typeface="ABeeZee"/>
              </a:rPr>
              <a:t> </a:t>
            </a:r>
            <a:r>
              <a:rPr dirty="0" err="1">
                <a:latin typeface="ABeeZee"/>
              </a:rPr>
              <a:t>svolgimento</a:t>
            </a:r>
            <a:r>
              <a:rPr dirty="0">
                <a:latin typeface="ABeeZee"/>
              </a:rPr>
              <a:t> di un </a:t>
            </a:r>
            <a:r>
              <a:rPr b="1" dirty="0">
                <a:latin typeface="ABeeZee"/>
              </a:rPr>
              <a:t>Wald Test</a:t>
            </a:r>
            <a:r>
              <a:rPr dirty="0">
                <a:latin typeface="ABeeZee"/>
              </a:rPr>
              <a:t> </a:t>
            </a:r>
            <a:r>
              <a:rPr dirty="0" err="1">
                <a:latin typeface="ABeeZee"/>
              </a:rPr>
              <a:t>sul</a:t>
            </a:r>
            <a:r>
              <a:rPr dirty="0">
                <a:latin typeface="ABeeZee"/>
              </a:rPr>
              <a:t> </a:t>
            </a:r>
            <a:r>
              <a:rPr dirty="0" err="1">
                <a:latin typeface="ABeeZee"/>
              </a:rPr>
              <a:t>modello</a:t>
            </a:r>
            <a:r>
              <a:rPr dirty="0">
                <a:latin typeface="ABeeZee"/>
              </a:rPr>
              <a:t> è molto </a:t>
            </a:r>
            <a:r>
              <a:rPr dirty="0" err="1">
                <a:latin typeface="ABeeZee"/>
              </a:rPr>
              <a:t>minore</a:t>
            </a:r>
            <a:r>
              <a:rPr dirty="0">
                <a:latin typeface="ABeeZee"/>
              </a:rPr>
              <a:t> del </a:t>
            </a:r>
            <a:r>
              <a:rPr dirty="0" err="1">
                <a:latin typeface="ABeeZee"/>
              </a:rPr>
              <a:t>livello</a:t>
            </a:r>
            <a:r>
              <a:rPr dirty="0">
                <a:latin typeface="ABeeZee"/>
              </a:rPr>
              <a:t> di </a:t>
            </a:r>
            <a:r>
              <a:rPr dirty="0" err="1">
                <a:latin typeface="ABeeZee"/>
              </a:rPr>
              <a:t>significatività</a:t>
            </a:r>
            <a:r>
              <a:rPr dirty="0">
                <a:latin typeface="ABeeZee"/>
              </a:rPr>
              <a:t> </a:t>
            </a:r>
            <a:r>
              <a:rPr dirty="0">
                <a:solidFill>
                  <a:srgbClr val="202122"/>
                </a:solidFill>
                <a:latin typeface="ABeeZee"/>
              </a:rPr>
              <a:t>α (0.05). </a:t>
            </a:r>
            <a:r>
              <a:rPr dirty="0" err="1">
                <a:solidFill>
                  <a:srgbClr val="202122"/>
                </a:solidFill>
                <a:latin typeface="ABeeZee"/>
              </a:rPr>
              <a:t>Ciò</a:t>
            </a:r>
            <a:r>
              <a:rPr dirty="0">
                <a:solidFill>
                  <a:srgbClr val="202122"/>
                </a:solidFill>
                <a:latin typeface="ABeeZee"/>
              </a:rPr>
              <a:t> è un </a:t>
            </a:r>
            <a:r>
              <a:rPr dirty="0" err="1">
                <a:solidFill>
                  <a:srgbClr val="202122"/>
                </a:solidFill>
                <a:latin typeface="ABeeZee"/>
              </a:rPr>
              <a:t>ulteriore</a:t>
            </a:r>
            <a:r>
              <a:rPr dirty="0">
                <a:solidFill>
                  <a:srgbClr val="202122"/>
                </a:solidFill>
                <a:latin typeface="ABeeZee"/>
              </a:rPr>
              <a:t> </a:t>
            </a:r>
            <a:r>
              <a:rPr dirty="0" err="1">
                <a:solidFill>
                  <a:srgbClr val="202122"/>
                </a:solidFill>
                <a:latin typeface="ABeeZee"/>
              </a:rPr>
              <a:t>conferma</a:t>
            </a:r>
            <a:r>
              <a:rPr dirty="0">
                <a:solidFill>
                  <a:srgbClr val="202122"/>
                </a:solidFill>
                <a:latin typeface="ABeeZee"/>
              </a:rPr>
              <a:t> </a:t>
            </a:r>
            <a:r>
              <a:rPr dirty="0" err="1">
                <a:solidFill>
                  <a:srgbClr val="202122"/>
                </a:solidFill>
                <a:latin typeface="ABeeZee"/>
              </a:rPr>
              <a:t>della</a:t>
            </a:r>
            <a:r>
              <a:rPr dirty="0">
                <a:solidFill>
                  <a:srgbClr val="202122"/>
                </a:solidFill>
                <a:latin typeface="ABeeZee"/>
              </a:rPr>
              <a:t> </a:t>
            </a:r>
            <a:r>
              <a:rPr dirty="0" err="1">
                <a:solidFill>
                  <a:srgbClr val="202122"/>
                </a:solidFill>
                <a:latin typeface="ABeeZee"/>
              </a:rPr>
              <a:t>buona</a:t>
            </a:r>
            <a:r>
              <a:rPr dirty="0">
                <a:solidFill>
                  <a:srgbClr val="202122"/>
                </a:solidFill>
                <a:latin typeface="ABeeZee"/>
              </a:rPr>
              <a:t> </a:t>
            </a:r>
            <a:r>
              <a:rPr dirty="0" err="1">
                <a:solidFill>
                  <a:srgbClr val="202122"/>
                </a:solidFill>
                <a:latin typeface="ABeeZee"/>
              </a:rPr>
              <a:t>capacità</a:t>
            </a:r>
            <a:r>
              <a:rPr dirty="0">
                <a:solidFill>
                  <a:srgbClr val="202122"/>
                </a:solidFill>
                <a:latin typeface="ABeeZee"/>
              </a:rPr>
              <a:t> </a:t>
            </a:r>
            <a:r>
              <a:rPr dirty="0" err="1">
                <a:solidFill>
                  <a:srgbClr val="202122"/>
                </a:solidFill>
                <a:latin typeface="ABeeZee"/>
              </a:rPr>
              <a:t>esplicativa</a:t>
            </a:r>
            <a:r>
              <a:rPr dirty="0">
                <a:solidFill>
                  <a:srgbClr val="202122"/>
                </a:solidFill>
                <a:latin typeface="ABeeZee"/>
              </a:rPr>
              <a:t> del </a:t>
            </a:r>
            <a:r>
              <a:rPr dirty="0" err="1">
                <a:solidFill>
                  <a:srgbClr val="202122"/>
                </a:solidFill>
                <a:latin typeface="ABeeZee"/>
              </a:rPr>
              <a:t>modello</a:t>
            </a:r>
            <a:r>
              <a:rPr dirty="0">
                <a:solidFill>
                  <a:srgbClr val="202122"/>
                </a:solidFill>
                <a:latin typeface="ABeeZee"/>
              </a:rPr>
              <a:t>. </a:t>
            </a:r>
            <a:r>
              <a:rPr dirty="0" err="1">
                <a:solidFill>
                  <a:srgbClr val="202122"/>
                </a:solidFill>
                <a:latin typeface="ABeeZee"/>
              </a:rPr>
              <a:t>L’ipotesi</a:t>
            </a:r>
            <a:r>
              <a:rPr dirty="0">
                <a:solidFill>
                  <a:srgbClr val="202122"/>
                </a:solidFill>
                <a:latin typeface="ABeeZee"/>
              </a:rPr>
              <a:t> H0 del </a:t>
            </a:r>
            <a:r>
              <a:rPr dirty="0" err="1">
                <a:solidFill>
                  <a:srgbClr val="202122"/>
                </a:solidFill>
                <a:latin typeface="ABeeZee"/>
              </a:rPr>
              <a:t>modello</a:t>
            </a:r>
            <a:r>
              <a:rPr dirty="0">
                <a:solidFill>
                  <a:srgbClr val="202122"/>
                </a:solidFill>
                <a:latin typeface="ABeeZee"/>
              </a:rPr>
              <a:t> è </a:t>
            </a:r>
            <a:r>
              <a:rPr dirty="0" err="1">
                <a:solidFill>
                  <a:srgbClr val="202122"/>
                </a:solidFill>
                <a:latin typeface="ABeeZee"/>
              </a:rPr>
              <a:t>rifiutata</a:t>
            </a:r>
            <a:r>
              <a:rPr dirty="0">
                <a:solidFill>
                  <a:srgbClr val="202122"/>
                </a:solidFill>
                <a:latin typeface="ABeeZee"/>
              </a:rPr>
              <a:t> e </a:t>
            </a:r>
            <a:r>
              <a:rPr dirty="0" err="1">
                <a:solidFill>
                  <a:srgbClr val="202122"/>
                </a:solidFill>
                <a:latin typeface="ABeeZee"/>
              </a:rPr>
              <a:t>si</a:t>
            </a:r>
            <a:r>
              <a:rPr dirty="0">
                <a:solidFill>
                  <a:srgbClr val="202122"/>
                </a:solidFill>
                <a:latin typeface="ABeeZee"/>
              </a:rPr>
              <a:t> </a:t>
            </a:r>
            <a:r>
              <a:rPr dirty="0" err="1">
                <a:solidFill>
                  <a:srgbClr val="202122"/>
                </a:solidFill>
                <a:latin typeface="ABeeZee"/>
              </a:rPr>
              <a:t>può</a:t>
            </a:r>
            <a:r>
              <a:rPr dirty="0">
                <a:solidFill>
                  <a:srgbClr val="202122"/>
                </a:solidFill>
                <a:latin typeface="ABeeZee"/>
              </a:rPr>
              <a:t> </a:t>
            </a:r>
            <a:r>
              <a:rPr dirty="0" err="1">
                <a:solidFill>
                  <a:srgbClr val="202122"/>
                </a:solidFill>
                <a:latin typeface="ABeeZee"/>
              </a:rPr>
              <a:t>affermare</a:t>
            </a:r>
            <a:r>
              <a:rPr dirty="0">
                <a:solidFill>
                  <a:srgbClr val="202122"/>
                </a:solidFill>
                <a:latin typeface="ABeeZee"/>
              </a:rPr>
              <a:t> </a:t>
            </a:r>
            <a:r>
              <a:rPr dirty="0" err="1">
                <a:solidFill>
                  <a:srgbClr val="202122"/>
                </a:solidFill>
                <a:latin typeface="ABeeZee"/>
              </a:rPr>
              <a:t>che</a:t>
            </a:r>
            <a:r>
              <a:rPr dirty="0">
                <a:solidFill>
                  <a:srgbClr val="202122"/>
                </a:solidFill>
                <a:latin typeface="ABeeZee"/>
              </a:rPr>
              <a:t> </a:t>
            </a:r>
            <a:r>
              <a:rPr dirty="0" err="1">
                <a:solidFill>
                  <a:srgbClr val="202122"/>
                </a:solidFill>
                <a:latin typeface="ABeeZee"/>
              </a:rPr>
              <a:t>esiste</a:t>
            </a:r>
            <a:r>
              <a:rPr dirty="0">
                <a:solidFill>
                  <a:srgbClr val="202122"/>
                </a:solidFill>
                <a:latin typeface="ABeeZee"/>
              </a:rPr>
              <a:t> </a:t>
            </a:r>
            <a:r>
              <a:rPr dirty="0" err="1">
                <a:solidFill>
                  <a:srgbClr val="202122"/>
                </a:solidFill>
                <a:latin typeface="ABeeZee"/>
              </a:rPr>
              <a:t>almeno</a:t>
            </a:r>
            <a:r>
              <a:rPr dirty="0">
                <a:solidFill>
                  <a:srgbClr val="202122"/>
                </a:solidFill>
                <a:latin typeface="ABeeZee"/>
              </a:rPr>
              <a:t> un </a:t>
            </a:r>
            <a:r>
              <a:rPr dirty="0" err="1">
                <a:solidFill>
                  <a:srgbClr val="202122"/>
                </a:solidFill>
                <a:latin typeface="ABeeZee"/>
              </a:rPr>
              <a:t>coefficiente</a:t>
            </a:r>
            <a:r>
              <a:rPr dirty="0">
                <a:solidFill>
                  <a:srgbClr val="202122"/>
                </a:solidFill>
                <a:latin typeface="ABeeZee"/>
              </a:rPr>
              <a:t> non </a:t>
            </a:r>
            <a:r>
              <a:rPr dirty="0" err="1">
                <a:solidFill>
                  <a:srgbClr val="202122"/>
                </a:solidFill>
                <a:latin typeface="ABeeZee"/>
              </a:rPr>
              <a:t>nullo</a:t>
            </a:r>
            <a:r>
              <a:rPr dirty="0">
                <a:solidFill>
                  <a:srgbClr val="202122"/>
                </a:solidFill>
                <a:latin typeface="ABeeZee"/>
              </a:rPr>
              <a:t>.</a:t>
            </a:r>
          </a:p>
        </p:txBody>
      </p:sp>
      <p:sp>
        <p:nvSpPr>
          <p:cNvPr id="8" name="Google Shape;571;g10a60743e3c_0_71">
            <a:extLst>
              <a:ext uri="{FF2B5EF4-FFF2-40B4-BE49-F238E27FC236}">
                <a16:creationId xmlns:a16="http://schemas.microsoft.com/office/drawing/2014/main" id="{EA0BDB23-375C-408D-AF88-01E1F6F2F811}"/>
              </a:ext>
            </a:extLst>
          </p:cNvPr>
          <p:cNvSpPr txBox="1">
            <a:spLocks noGrp="1"/>
          </p:cNvSpPr>
          <p:nvPr>
            <p:ph type="title"/>
          </p:nvPr>
        </p:nvSpPr>
        <p:spPr>
          <a:xfrm>
            <a:off x="0" y="280284"/>
            <a:ext cx="12192005" cy="1325700"/>
          </a:xfrm>
          <a:prstGeom prst="rect">
            <a:avLst/>
          </a:prstGeom>
          <a:effectLst>
            <a:outerShdw blurRad="50800" dist="38100" dir="2700000" algn="tl" rotWithShape="0">
              <a:prstClr val="black">
                <a:alpha val="40000"/>
              </a:prstClr>
            </a:outerShdw>
          </a:effectLst>
        </p:spPr>
        <p:txBody>
          <a:bodyPr lIns="45699" tIns="45699" rIns="45699" bIns="45699">
            <a:noAutofit/>
          </a:bodyPr>
          <a:lstStyle>
            <a:lvl1pPr algn="ctr">
              <a:defRPr sz="5200" b="1">
                <a:latin typeface="Amasis MT Pro Black"/>
                <a:ea typeface="Amasis MT Pro Black"/>
                <a:cs typeface="Amasis MT Pro Black"/>
                <a:sym typeface="Amasis MT Pro Black"/>
              </a:defRPr>
            </a:lvl1pPr>
          </a:lstStyle>
          <a:p>
            <a:r>
              <a:rPr sz="5800" dirty="0"/>
              <a:t>6.4) BONTA’ DEL MODELLO (</a:t>
            </a:r>
            <a:r>
              <a:rPr lang="it-IT" sz="5800" dirty="0"/>
              <a:t>2</a:t>
            </a:r>
            <a:r>
              <a:rPr sz="5800" dirty="0"/>
              <a:t>/3)</a:t>
            </a: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9" name="Immagine 2" descr="Immagine 2"/>
          <p:cNvPicPr>
            <a:picLocks noChangeAspect="1"/>
          </p:cNvPicPr>
          <p:nvPr/>
        </p:nvPicPr>
        <p:blipFill>
          <a:blip r:embed="rId2"/>
          <a:srcRect l="519" t="37527" r="30886" b="42789"/>
          <a:stretch>
            <a:fillRect/>
          </a:stretch>
        </p:blipFill>
        <p:spPr>
          <a:xfrm>
            <a:off x="3450741" y="3255827"/>
            <a:ext cx="5290511" cy="1133319"/>
          </a:xfrm>
          <a:prstGeom prst="rect">
            <a:avLst/>
          </a:prstGeom>
          <a:ln w="25400">
            <a:solidFill>
              <a:srgbClr val="000000"/>
            </a:solidFill>
          </a:ln>
        </p:spPr>
      </p:pic>
      <p:sp>
        <p:nvSpPr>
          <p:cNvPr id="680" name="CasellaDiTesto 3"/>
          <p:cNvSpPr txBox="1"/>
          <p:nvPr/>
        </p:nvSpPr>
        <p:spPr>
          <a:xfrm>
            <a:off x="641029" y="1805046"/>
            <a:ext cx="10909936" cy="13106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just">
              <a:defRPr sz="2000">
                <a:latin typeface="ABeeZee"/>
                <a:ea typeface="ABeeZee"/>
                <a:cs typeface="ABeeZee"/>
                <a:sym typeface="ABeeZee"/>
              </a:defRPr>
            </a:pPr>
            <a:r>
              <a:rPr dirty="0"/>
              <a:t>È </a:t>
            </a:r>
            <a:r>
              <a:rPr dirty="0" err="1"/>
              <a:t>possibile</a:t>
            </a:r>
            <a:r>
              <a:rPr dirty="0"/>
              <a:t> </a:t>
            </a:r>
            <a:r>
              <a:rPr dirty="0" err="1"/>
              <a:t>analizzare</a:t>
            </a:r>
            <a:r>
              <a:rPr dirty="0"/>
              <a:t>, </a:t>
            </a:r>
            <a:r>
              <a:rPr dirty="0" err="1"/>
              <a:t>tramite</a:t>
            </a:r>
            <a:r>
              <a:rPr dirty="0"/>
              <a:t> </a:t>
            </a:r>
            <a:r>
              <a:rPr dirty="0" err="1"/>
              <a:t>dei</a:t>
            </a:r>
            <a:r>
              <a:rPr dirty="0"/>
              <a:t> </a:t>
            </a:r>
            <a:r>
              <a:rPr b="1" dirty="0"/>
              <a:t>Wald Chi Squared Test</a:t>
            </a:r>
            <a:r>
              <a:rPr dirty="0"/>
              <a:t>, la </a:t>
            </a:r>
            <a:r>
              <a:rPr dirty="0" err="1"/>
              <a:t>significatività</a:t>
            </a:r>
            <a:r>
              <a:rPr dirty="0"/>
              <a:t> di tutti </a:t>
            </a:r>
            <a:r>
              <a:rPr dirty="0" err="1"/>
              <a:t>i</a:t>
            </a:r>
            <a:r>
              <a:rPr dirty="0"/>
              <a:t> </a:t>
            </a:r>
            <a:r>
              <a:rPr dirty="0" err="1"/>
              <a:t>singoli</a:t>
            </a:r>
            <a:r>
              <a:rPr dirty="0"/>
              <a:t> </a:t>
            </a:r>
            <a:r>
              <a:rPr dirty="0" err="1"/>
              <a:t>coefficienti</a:t>
            </a:r>
            <a:r>
              <a:rPr dirty="0"/>
              <a:t>. Come </a:t>
            </a:r>
            <a:r>
              <a:rPr dirty="0" err="1"/>
              <a:t>si</a:t>
            </a:r>
            <a:r>
              <a:rPr dirty="0"/>
              <a:t> </a:t>
            </a:r>
            <a:r>
              <a:rPr dirty="0" err="1"/>
              <a:t>può</a:t>
            </a:r>
            <a:r>
              <a:rPr dirty="0"/>
              <a:t> </a:t>
            </a:r>
            <a:r>
              <a:rPr dirty="0" err="1"/>
              <a:t>notare</a:t>
            </a:r>
            <a:r>
              <a:rPr dirty="0"/>
              <a:t> </a:t>
            </a:r>
            <a:r>
              <a:rPr dirty="0" err="1"/>
              <a:t>dalla</a:t>
            </a:r>
            <a:r>
              <a:rPr dirty="0"/>
              <a:t> </a:t>
            </a:r>
            <a:r>
              <a:rPr dirty="0" err="1"/>
              <a:t>tabella</a:t>
            </a:r>
            <a:r>
              <a:rPr dirty="0"/>
              <a:t> </a:t>
            </a:r>
            <a:r>
              <a:rPr dirty="0" err="1"/>
              <a:t>riportata</a:t>
            </a:r>
            <a:r>
              <a:rPr dirty="0"/>
              <a:t>, tutti e </a:t>
            </a:r>
            <a:r>
              <a:rPr dirty="0" err="1"/>
              <a:t>tre</a:t>
            </a:r>
            <a:r>
              <a:rPr dirty="0"/>
              <a:t> </a:t>
            </a:r>
            <a:r>
              <a:rPr dirty="0" err="1"/>
              <a:t>i</a:t>
            </a:r>
            <a:r>
              <a:rPr dirty="0"/>
              <a:t> p-value in </a:t>
            </a:r>
            <a:r>
              <a:rPr dirty="0" err="1"/>
              <a:t>questione</a:t>
            </a:r>
            <a:r>
              <a:rPr dirty="0"/>
              <a:t> </a:t>
            </a:r>
            <a:r>
              <a:rPr dirty="0" err="1"/>
              <a:t>sono</a:t>
            </a:r>
            <a:r>
              <a:rPr dirty="0"/>
              <a:t> </a:t>
            </a:r>
            <a:r>
              <a:rPr dirty="0" err="1"/>
              <a:t>inferiori</a:t>
            </a:r>
            <a:r>
              <a:rPr dirty="0"/>
              <a:t> a</a:t>
            </a:r>
            <a:r>
              <a:rPr dirty="0">
                <a:solidFill>
                  <a:srgbClr val="202122"/>
                </a:solidFill>
              </a:rPr>
              <a:t> α (0.05). In tutti </a:t>
            </a:r>
            <a:r>
              <a:rPr dirty="0" err="1">
                <a:solidFill>
                  <a:srgbClr val="202122"/>
                </a:solidFill>
              </a:rPr>
              <a:t>i</a:t>
            </a:r>
            <a:r>
              <a:rPr dirty="0">
                <a:solidFill>
                  <a:srgbClr val="202122"/>
                </a:solidFill>
              </a:rPr>
              <a:t> </a:t>
            </a:r>
            <a:r>
              <a:rPr dirty="0" err="1">
                <a:solidFill>
                  <a:srgbClr val="202122"/>
                </a:solidFill>
              </a:rPr>
              <a:t>singoli</a:t>
            </a:r>
            <a:r>
              <a:rPr dirty="0">
                <a:solidFill>
                  <a:srgbClr val="202122"/>
                </a:solidFill>
              </a:rPr>
              <a:t> test </a:t>
            </a:r>
            <a:r>
              <a:rPr dirty="0" err="1">
                <a:solidFill>
                  <a:srgbClr val="202122"/>
                </a:solidFill>
              </a:rPr>
              <a:t>l’ipotesi</a:t>
            </a:r>
            <a:r>
              <a:rPr dirty="0">
                <a:solidFill>
                  <a:srgbClr val="202122"/>
                </a:solidFill>
              </a:rPr>
              <a:t> </a:t>
            </a:r>
            <a:r>
              <a:rPr dirty="0" err="1">
                <a:solidFill>
                  <a:srgbClr val="202122"/>
                </a:solidFill>
              </a:rPr>
              <a:t>nulla</a:t>
            </a:r>
            <a:r>
              <a:rPr dirty="0">
                <a:solidFill>
                  <a:srgbClr val="202122"/>
                </a:solidFill>
              </a:rPr>
              <a:t> è </a:t>
            </a:r>
            <a:r>
              <a:rPr dirty="0" err="1">
                <a:solidFill>
                  <a:srgbClr val="202122"/>
                </a:solidFill>
              </a:rPr>
              <a:t>rifiutata</a:t>
            </a:r>
            <a:r>
              <a:rPr dirty="0">
                <a:solidFill>
                  <a:srgbClr val="202122"/>
                </a:solidFill>
              </a:rPr>
              <a:t> e </a:t>
            </a:r>
            <a:r>
              <a:rPr dirty="0" err="1">
                <a:solidFill>
                  <a:srgbClr val="202122"/>
                </a:solidFill>
              </a:rPr>
              <a:t>pertanto</a:t>
            </a:r>
            <a:r>
              <a:rPr dirty="0">
                <a:solidFill>
                  <a:srgbClr val="202122"/>
                </a:solidFill>
              </a:rPr>
              <a:t> tutti e </a:t>
            </a:r>
            <a:r>
              <a:rPr dirty="0" err="1">
                <a:solidFill>
                  <a:srgbClr val="202122"/>
                </a:solidFill>
              </a:rPr>
              <a:t>tre</a:t>
            </a:r>
            <a:r>
              <a:rPr dirty="0">
                <a:solidFill>
                  <a:srgbClr val="202122"/>
                </a:solidFill>
              </a:rPr>
              <a:t> </a:t>
            </a:r>
            <a:r>
              <a:rPr dirty="0" err="1">
                <a:solidFill>
                  <a:srgbClr val="202122"/>
                </a:solidFill>
              </a:rPr>
              <a:t>i</a:t>
            </a:r>
            <a:r>
              <a:rPr dirty="0">
                <a:solidFill>
                  <a:srgbClr val="202122"/>
                </a:solidFill>
              </a:rPr>
              <a:t> </a:t>
            </a:r>
            <a:r>
              <a:rPr dirty="0" err="1">
                <a:solidFill>
                  <a:srgbClr val="202122"/>
                </a:solidFill>
              </a:rPr>
              <a:t>coefficienti</a:t>
            </a:r>
            <a:r>
              <a:rPr dirty="0">
                <a:solidFill>
                  <a:srgbClr val="202122"/>
                </a:solidFill>
              </a:rPr>
              <a:t> del </a:t>
            </a:r>
            <a:r>
              <a:rPr dirty="0" err="1">
                <a:solidFill>
                  <a:srgbClr val="202122"/>
                </a:solidFill>
              </a:rPr>
              <a:t>modello</a:t>
            </a:r>
            <a:r>
              <a:rPr dirty="0">
                <a:solidFill>
                  <a:srgbClr val="202122"/>
                </a:solidFill>
              </a:rPr>
              <a:t> </a:t>
            </a:r>
            <a:r>
              <a:rPr dirty="0" err="1">
                <a:solidFill>
                  <a:srgbClr val="202122"/>
                </a:solidFill>
              </a:rPr>
              <a:t>sono</a:t>
            </a:r>
            <a:r>
              <a:rPr dirty="0">
                <a:solidFill>
                  <a:srgbClr val="202122"/>
                </a:solidFill>
              </a:rPr>
              <a:t> </a:t>
            </a:r>
            <a:r>
              <a:rPr dirty="0" err="1">
                <a:solidFill>
                  <a:srgbClr val="202122"/>
                </a:solidFill>
              </a:rPr>
              <a:t>utili</a:t>
            </a:r>
            <a:r>
              <a:rPr dirty="0">
                <a:solidFill>
                  <a:srgbClr val="202122"/>
                </a:solidFill>
              </a:rPr>
              <a:t> </a:t>
            </a:r>
            <a:r>
              <a:rPr dirty="0" err="1">
                <a:solidFill>
                  <a:srgbClr val="202122"/>
                </a:solidFill>
              </a:rPr>
              <a:t>alla</a:t>
            </a:r>
            <a:r>
              <a:rPr dirty="0">
                <a:solidFill>
                  <a:srgbClr val="202122"/>
                </a:solidFill>
              </a:rPr>
              <a:t> </a:t>
            </a:r>
            <a:r>
              <a:rPr dirty="0" err="1">
                <a:solidFill>
                  <a:srgbClr val="202122"/>
                </a:solidFill>
              </a:rPr>
              <a:t>spiegazione</a:t>
            </a:r>
            <a:r>
              <a:rPr dirty="0">
                <a:solidFill>
                  <a:srgbClr val="202122"/>
                </a:solidFill>
              </a:rPr>
              <a:t> </a:t>
            </a:r>
            <a:r>
              <a:rPr dirty="0" err="1">
                <a:solidFill>
                  <a:srgbClr val="202122"/>
                </a:solidFill>
              </a:rPr>
              <a:t>della</a:t>
            </a:r>
            <a:r>
              <a:rPr dirty="0">
                <a:solidFill>
                  <a:srgbClr val="202122"/>
                </a:solidFill>
              </a:rPr>
              <a:t> </a:t>
            </a:r>
            <a:r>
              <a:rPr dirty="0" err="1">
                <a:solidFill>
                  <a:srgbClr val="202122"/>
                </a:solidFill>
              </a:rPr>
              <a:t>variabile</a:t>
            </a:r>
            <a:r>
              <a:rPr dirty="0">
                <a:solidFill>
                  <a:srgbClr val="202122"/>
                </a:solidFill>
              </a:rPr>
              <a:t> target «</a:t>
            </a:r>
            <a:r>
              <a:rPr dirty="0"/>
              <a:t>ALLOG_CAPS</a:t>
            </a:r>
            <a:r>
              <a:rPr dirty="0">
                <a:solidFill>
                  <a:srgbClr val="202122"/>
                </a:solidFill>
              </a:rPr>
              <a:t>».</a:t>
            </a:r>
          </a:p>
        </p:txBody>
      </p:sp>
      <p:sp>
        <p:nvSpPr>
          <p:cNvPr id="681" name="CasellaDiTesto 5"/>
          <p:cNvSpPr txBox="1"/>
          <p:nvPr/>
        </p:nvSpPr>
        <p:spPr>
          <a:xfrm>
            <a:off x="641029" y="4659479"/>
            <a:ext cx="10909936" cy="10058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just">
              <a:defRPr sz="2000">
                <a:latin typeface="ABeeZee"/>
                <a:ea typeface="ABeeZee"/>
                <a:cs typeface="ABeeZee"/>
                <a:sym typeface="ABeeZee"/>
              </a:defRPr>
            </a:pPr>
            <a:r>
              <a:rPr dirty="0"/>
              <a:t>Per </a:t>
            </a:r>
            <a:r>
              <a:rPr dirty="0" err="1"/>
              <a:t>ordinare</a:t>
            </a:r>
            <a:r>
              <a:rPr dirty="0"/>
              <a:t> </a:t>
            </a:r>
            <a:r>
              <a:rPr dirty="0" err="1"/>
              <a:t>i</a:t>
            </a:r>
            <a:r>
              <a:rPr dirty="0"/>
              <a:t> </a:t>
            </a:r>
            <a:r>
              <a:rPr dirty="0" err="1"/>
              <a:t>coefficienti</a:t>
            </a:r>
            <a:r>
              <a:rPr dirty="0"/>
              <a:t> in base </a:t>
            </a:r>
            <a:r>
              <a:rPr dirty="0" err="1"/>
              <a:t>alla</a:t>
            </a:r>
            <a:r>
              <a:rPr dirty="0"/>
              <a:t> </a:t>
            </a:r>
            <a:r>
              <a:rPr dirty="0" err="1"/>
              <a:t>loro</a:t>
            </a:r>
            <a:r>
              <a:rPr dirty="0"/>
              <a:t> </a:t>
            </a:r>
            <a:r>
              <a:rPr b="1" dirty="0" err="1"/>
              <a:t>importanza</a:t>
            </a:r>
            <a:r>
              <a:rPr b="1" dirty="0"/>
              <a:t> </a:t>
            </a:r>
            <a:r>
              <a:rPr dirty="0" err="1"/>
              <a:t>sono</a:t>
            </a:r>
            <a:r>
              <a:rPr dirty="0"/>
              <a:t> </a:t>
            </a:r>
            <a:r>
              <a:rPr dirty="0" err="1"/>
              <a:t>stati</a:t>
            </a:r>
            <a:r>
              <a:rPr dirty="0"/>
              <a:t> </a:t>
            </a:r>
            <a:r>
              <a:rPr dirty="0" err="1"/>
              <a:t>calcolati</a:t>
            </a:r>
            <a:r>
              <a:rPr dirty="0"/>
              <a:t> </a:t>
            </a:r>
            <a:r>
              <a:rPr dirty="0" err="1"/>
              <a:t>i</a:t>
            </a:r>
            <a:r>
              <a:rPr dirty="0"/>
              <a:t> </a:t>
            </a:r>
            <a:r>
              <a:rPr b="1" dirty="0" err="1"/>
              <a:t>coefficienti</a:t>
            </a:r>
            <a:r>
              <a:rPr b="1" dirty="0"/>
              <a:t> </a:t>
            </a:r>
            <a:r>
              <a:rPr b="1" dirty="0" err="1"/>
              <a:t>standardizzati</a:t>
            </a:r>
            <a:r>
              <a:rPr dirty="0"/>
              <a:t>. Il </a:t>
            </a:r>
            <a:r>
              <a:rPr dirty="0" err="1"/>
              <a:t>coefficiente</a:t>
            </a:r>
            <a:r>
              <a:rPr dirty="0"/>
              <a:t> </a:t>
            </a:r>
            <a:r>
              <a:rPr dirty="0" err="1"/>
              <a:t>più</a:t>
            </a:r>
            <a:r>
              <a:rPr dirty="0"/>
              <a:t> </a:t>
            </a:r>
            <a:r>
              <a:rPr dirty="0" err="1"/>
              <a:t>importante</a:t>
            </a:r>
            <a:r>
              <a:rPr dirty="0"/>
              <a:t> è il </a:t>
            </a:r>
            <a:r>
              <a:rPr dirty="0" err="1"/>
              <a:t>fattore</a:t>
            </a:r>
            <a:r>
              <a:rPr dirty="0"/>
              <a:t> «QUANTITA», </a:t>
            </a:r>
            <a:r>
              <a:rPr dirty="0" err="1"/>
              <a:t>seguito</a:t>
            </a:r>
            <a:r>
              <a:rPr dirty="0"/>
              <a:t> da «DEBOLE» e «CLASSICO».</a:t>
            </a:r>
          </a:p>
        </p:txBody>
      </p:sp>
      <p:pic>
        <p:nvPicPr>
          <p:cNvPr id="682" name="Immagine 6" descr="Immagine 6"/>
          <p:cNvPicPr>
            <a:picLocks noChangeAspect="1"/>
          </p:cNvPicPr>
          <p:nvPr/>
        </p:nvPicPr>
        <p:blipFill>
          <a:blip r:embed="rId3"/>
          <a:srcRect b="5170"/>
          <a:stretch>
            <a:fillRect/>
          </a:stretch>
        </p:blipFill>
        <p:spPr>
          <a:xfrm>
            <a:off x="3911157" y="5665316"/>
            <a:ext cx="4369678" cy="826518"/>
          </a:xfrm>
          <a:prstGeom prst="rect">
            <a:avLst/>
          </a:prstGeom>
          <a:ln w="25400">
            <a:solidFill>
              <a:srgbClr val="000000"/>
            </a:solidFill>
          </a:ln>
        </p:spPr>
      </p:pic>
      <p:sp>
        <p:nvSpPr>
          <p:cNvPr id="9" name="Google Shape;571;g10a60743e3c_0_71">
            <a:extLst>
              <a:ext uri="{FF2B5EF4-FFF2-40B4-BE49-F238E27FC236}">
                <a16:creationId xmlns:a16="http://schemas.microsoft.com/office/drawing/2014/main" id="{2B3256D1-CAE1-4B47-8BD5-1313E0EB68C7}"/>
              </a:ext>
            </a:extLst>
          </p:cNvPr>
          <p:cNvSpPr txBox="1">
            <a:spLocks noGrp="1"/>
          </p:cNvSpPr>
          <p:nvPr>
            <p:ph type="title"/>
          </p:nvPr>
        </p:nvSpPr>
        <p:spPr>
          <a:xfrm>
            <a:off x="0" y="280284"/>
            <a:ext cx="12192005" cy="1325700"/>
          </a:xfrm>
          <a:prstGeom prst="rect">
            <a:avLst/>
          </a:prstGeom>
          <a:effectLst>
            <a:outerShdw blurRad="50800" dist="38100" dir="2700000" algn="tl" rotWithShape="0">
              <a:prstClr val="black">
                <a:alpha val="40000"/>
              </a:prstClr>
            </a:outerShdw>
          </a:effectLst>
        </p:spPr>
        <p:txBody>
          <a:bodyPr lIns="45699" tIns="45699" rIns="45699" bIns="45699">
            <a:noAutofit/>
          </a:bodyPr>
          <a:lstStyle>
            <a:lvl1pPr algn="ctr">
              <a:defRPr sz="5200" b="1">
                <a:latin typeface="Amasis MT Pro Black"/>
                <a:ea typeface="Amasis MT Pro Black"/>
                <a:cs typeface="Amasis MT Pro Black"/>
                <a:sym typeface="Amasis MT Pro Black"/>
              </a:defRPr>
            </a:lvl1pPr>
          </a:lstStyle>
          <a:p>
            <a:r>
              <a:rPr sz="5800" dirty="0"/>
              <a:t>6.4) BONTA’ DEL MODELLO (</a:t>
            </a:r>
            <a:r>
              <a:rPr lang="it-IT" sz="5800" dirty="0"/>
              <a:t>3</a:t>
            </a:r>
            <a:r>
              <a:rPr sz="5800" dirty="0"/>
              <a:t>/3)</a:t>
            </a: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 name="Google Shape;596;g10a60743e3c_0_91"/>
          <p:cNvSpPr txBox="1">
            <a:spLocks noGrp="1"/>
          </p:cNvSpPr>
          <p:nvPr>
            <p:ph type="title"/>
          </p:nvPr>
        </p:nvSpPr>
        <p:spPr>
          <a:xfrm>
            <a:off x="838200" y="365125"/>
            <a:ext cx="10515600" cy="1325700"/>
          </a:xfrm>
          <a:prstGeom prst="rect">
            <a:avLst/>
          </a:prstGeom>
          <a:effectLst>
            <a:outerShdw blurRad="50800" dist="38100" dir="2700000" algn="tl" rotWithShape="0">
              <a:prstClr val="black">
                <a:alpha val="40000"/>
              </a:prstClr>
            </a:outerShdw>
          </a:effectLst>
        </p:spPr>
        <p:txBody>
          <a:bodyPr lIns="45699" tIns="45699" rIns="45699" bIns="45699">
            <a:noAutofit/>
          </a:bodyPr>
          <a:lstStyle>
            <a:lvl1pPr algn="ctr" defTabSz="658368">
              <a:defRPr sz="4100" b="1">
                <a:latin typeface="Amasis MT Pro Black"/>
                <a:ea typeface="Amasis MT Pro Black"/>
                <a:cs typeface="Amasis MT Pro Black"/>
                <a:sym typeface="Amasis MT Pro Black"/>
              </a:defRPr>
            </a:lvl1pPr>
          </a:lstStyle>
          <a:p>
            <a:r>
              <a:rPr sz="5800" dirty="0"/>
              <a:t>6.5) INTERPRETAZIONE DEI COEFFICIENTI</a:t>
            </a:r>
          </a:p>
        </p:txBody>
      </p:sp>
      <p:pic>
        <p:nvPicPr>
          <p:cNvPr id="685" name="Immagine 4" descr="Immagine 4"/>
          <p:cNvPicPr>
            <a:picLocks noChangeAspect="1"/>
          </p:cNvPicPr>
          <p:nvPr/>
        </p:nvPicPr>
        <p:blipFill>
          <a:blip r:embed="rId2"/>
          <a:stretch>
            <a:fillRect/>
          </a:stretch>
        </p:blipFill>
        <p:spPr>
          <a:xfrm>
            <a:off x="3407135" y="5077889"/>
            <a:ext cx="5377725" cy="768249"/>
          </a:xfrm>
          <a:prstGeom prst="rect">
            <a:avLst/>
          </a:prstGeom>
          <a:ln w="25400">
            <a:solidFill>
              <a:srgbClr val="000000"/>
            </a:solidFill>
          </a:ln>
        </p:spPr>
      </p:pic>
      <p:sp>
        <p:nvSpPr>
          <p:cNvPr id="686" name="CasellaDiTesto 9"/>
          <p:cNvSpPr txBox="1"/>
          <p:nvPr/>
        </p:nvSpPr>
        <p:spPr>
          <a:xfrm>
            <a:off x="1096678" y="2074091"/>
            <a:ext cx="9998641" cy="2554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just">
              <a:defRPr sz="2000">
                <a:latin typeface="ABeeZee"/>
                <a:ea typeface="ABeeZee"/>
                <a:cs typeface="ABeeZee"/>
                <a:sym typeface="ABeeZee"/>
              </a:defRPr>
            </a:pPr>
            <a:r>
              <a:rPr dirty="0"/>
              <a:t>Per </a:t>
            </a:r>
            <a:r>
              <a:rPr dirty="0" err="1"/>
              <a:t>quantificare</a:t>
            </a:r>
            <a:r>
              <a:rPr dirty="0"/>
              <a:t> </a:t>
            </a:r>
            <a:r>
              <a:rPr dirty="0" err="1"/>
              <a:t>l’impatto</a:t>
            </a:r>
            <a:r>
              <a:rPr dirty="0"/>
              <a:t> </a:t>
            </a:r>
            <a:r>
              <a:rPr dirty="0" err="1"/>
              <a:t>che</a:t>
            </a:r>
            <a:r>
              <a:rPr dirty="0"/>
              <a:t> </a:t>
            </a:r>
            <a:r>
              <a:rPr dirty="0" err="1"/>
              <a:t>hanno</a:t>
            </a:r>
            <a:r>
              <a:rPr dirty="0"/>
              <a:t> </a:t>
            </a:r>
            <a:r>
              <a:rPr dirty="0" err="1"/>
              <a:t>i</a:t>
            </a:r>
            <a:r>
              <a:rPr dirty="0"/>
              <a:t> </a:t>
            </a:r>
            <a:r>
              <a:rPr dirty="0" err="1"/>
              <a:t>coefficenti</a:t>
            </a:r>
            <a:r>
              <a:rPr dirty="0"/>
              <a:t> </a:t>
            </a:r>
            <a:r>
              <a:rPr dirty="0" err="1"/>
              <a:t>sulla</a:t>
            </a:r>
            <a:r>
              <a:rPr dirty="0"/>
              <a:t> </a:t>
            </a:r>
            <a:r>
              <a:rPr dirty="0" err="1"/>
              <a:t>probabilità</a:t>
            </a:r>
            <a:r>
              <a:rPr dirty="0"/>
              <a:t> </a:t>
            </a:r>
            <a:r>
              <a:rPr dirty="0" err="1"/>
              <a:t>che</a:t>
            </a:r>
            <a:r>
              <a:rPr dirty="0"/>
              <a:t> </a:t>
            </a:r>
            <a:r>
              <a:rPr dirty="0" err="1"/>
              <a:t>si</a:t>
            </a:r>
            <a:r>
              <a:rPr dirty="0"/>
              <a:t> </a:t>
            </a:r>
            <a:r>
              <a:rPr dirty="0" err="1"/>
              <a:t>verifichi</a:t>
            </a:r>
            <a:r>
              <a:rPr dirty="0"/>
              <a:t> </a:t>
            </a:r>
            <a:r>
              <a:rPr dirty="0" err="1"/>
              <a:t>l’evento</a:t>
            </a:r>
            <a:r>
              <a:rPr dirty="0"/>
              <a:t> </a:t>
            </a:r>
            <a:r>
              <a:rPr dirty="0" err="1"/>
              <a:t>preso</a:t>
            </a:r>
            <a:r>
              <a:rPr dirty="0"/>
              <a:t> in </a:t>
            </a:r>
            <a:r>
              <a:rPr dirty="0" err="1"/>
              <a:t>esame</a:t>
            </a:r>
            <a:r>
              <a:rPr dirty="0"/>
              <a:t> </a:t>
            </a:r>
            <a:r>
              <a:rPr dirty="0" err="1"/>
              <a:t>si</a:t>
            </a:r>
            <a:r>
              <a:rPr dirty="0"/>
              <a:t> </a:t>
            </a:r>
            <a:r>
              <a:rPr dirty="0" err="1"/>
              <a:t>calcolano</a:t>
            </a:r>
            <a:r>
              <a:rPr dirty="0"/>
              <a:t> </a:t>
            </a:r>
            <a:r>
              <a:rPr dirty="0" err="1"/>
              <a:t>gli</a:t>
            </a:r>
            <a:r>
              <a:rPr dirty="0"/>
              <a:t> Odds ratio ad </a:t>
            </a:r>
            <a:r>
              <a:rPr dirty="0" err="1"/>
              <a:t>essi</a:t>
            </a:r>
            <a:r>
              <a:rPr dirty="0"/>
              <a:t> </a:t>
            </a:r>
            <a:r>
              <a:rPr dirty="0" err="1"/>
              <a:t>associati</a:t>
            </a:r>
            <a:r>
              <a:rPr dirty="0"/>
              <a:t>. Una volta </a:t>
            </a:r>
            <a:r>
              <a:rPr dirty="0" err="1"/>
              <a:t>estrapolati</a:t>
            </a:r>
            <a:r>
              <a:rPr dirty="0"/>
              <a:t>, ai </a:t>
            </a:r>
            <a:r>
              <a:rPr dirty="0" err="1"/>
              <a:t>fini</a:t>
            </a:r>
            <a:r>
              <a:rPr dirty="0"/>
              <a:t> </a:t>
            </a:r>
            <a:r>
              <a:rPr dirty="0" err="1"/>
              <a:t>della</a:t>
            </a:r>
            <a:r>
              <a:rPr dirty="0"/>
              <a:t> </a:t>
            </a:r>
            <a:r>
              <a:rPr dirty="0" err="1"/>
              <a:t>valutazione</a:t>
            </a:r>
            <a:r>
              <a:rPr dirty="0"/>
              <a:t> </a:t>
            </a:r>
            <a:r>
              <a:rPr dirty="0" err="1"/>
              <a:t>si</a:t>
            </a:r>
            <a:r>
              <a:rPr dirty="0"/>
              <a:t> fa la </a:t>
            </a:r>
            <a:r>
              <a:rPr dirty="0" err="1"/>
              <a:t>differenza</a:t>
            </a:r>
            <a:r>
              <a:rPr dirty="0"/>
              <a:t> </a:t>
            </a:r>
            <a:r>
              <a:rPr dirty="0" err="1"/>
              <a:t>tra</a:t>
            </a:r>
            <a:r>
              <a:rPr dirty="0"/>
              <a:t> la </a:t>
            </a:r>
            <a:r>
              <a:rPr dirty="0" err="1"/>
              <a:t>stima</a:t>
            </a:r>
            <a:r>
              <a:rPr dirty="0"/>
              <a:t> </a:t>
            </a:r>
            <a:r>
              <a:rPr dirty="0" err="1"/>
              <a:t>degli</a:t>
            </a:r>
            <a:r>
              <a:rPr dirty="0"/>
              <a:t> </a:t>
            </a:r>
            <a:r>
              <a:rPr b="1" dirty="0"/>
              <a:t>Odds ratio </a:t>
            </a:r>
            <a:r>
              <a:rPr dirty="0"/>
              <a:t>e la </a:t>
            </a:r>
            <a:r>
              <a:rPr dirty="0" err="1"/>
              <a:t>soglia</a:t>
            </a:r>
            <a:r>
              <a:rPr dirty="0"/>
              <a:t> </a:t>
            </a:r>
            <a:r>
              <a:rPr dirty="0" err="1"/>
              <a:t>fissata</a:t>
            </a:r>
            <a:r>
              <a:rPr dirty="0"/>
              <a:t>, </a:t>
            </a:r>
            <a:r>
              <a:rPr dirty="0" err="1"/>
              <a:t>pari</a:t>
            </a:r>
            <a:r>
              <a:rPr dirty="0"/>
              <a:t> a 1. Dai </a:t>
            </a:r>
            <a:r>
              <a:rPr dirty="0" err="1"/>
              <a:t>seguenti</a:t>
            </a:r>
            <a:r>
              <a:rPr dirty="0"/>
              <a:t> </a:t>
            </a:r>
            <a:r>
              <a:rPr dirty="0" err="1"/>
              <a:t>valori</a:t>
            </a:r>
            <a:r>
              <a:rPr dirty="0"/>
              <a:t> </a:t>
            </a:r>
            <a:r>
              <a:rPr dirty="0" err="1"/>
              <a:t>ottenuti</a:t>
            </a:r>
            <a:r>
              <a:rPr dirty="0"/>
              <a:t> </a:t>
            </a:r>
            <a:r>
              <a:rPr dirty="0" err="1"/>
              <a:t>si</a:t>
            </a:r>
            <a:r>
              <a:rPr dirty="0"/>
              <a:t> evince </a:t>
            </a:r>
            <a:r>
              <a:rPr dirty="0" err="1"/>
              <a:t>che</a:t>
            </a:r>
            <a:r>
              <a:rPr dirty="0"/>
              <a:t>: </a:t>
            </a:r>
            <a:r>
              <a:rPr dirty="0" err="1"/>
              <a:t>all’aumentare</a:t>
            </a:r>
            <a:r>
              <a:rPr dirty="0"/>
              <a:t> di </a:t>
            </a:r>
            <a:r>
              <a:rPr dirty="0" err="1"/>
              <a:t>un’unità</a:t>
            </a:r>
            <a:r>
              <a:rPr dirty="0"/>
              <a:t> del </a:t>
            </a:r>
            <a:r>
              <a:rPr dirty="0" err="1"/>
              <a:t>coefficiente</a:t>
            </a:r>
            <a:r>
              <a:rPr dirty="0"/>
              <a:t> «QUANTITA» la </a:t>
            </a:r>
            <a:r>
              <a:rPr dirty="0" err="1"/>
              <a:t>probabilità</a:t>
            </a:r>
            <a:r>
              <a:rPr dirty="0"/>
              <a:t> </a:t>
            </a:r>
            <a:r>
              <a:rPr dirty="0" err="1"/>
              <a:t>che</a:t>
            </a:r>
            <a:r>
              <a:rPr dirty="0"/>
              <a:t> il </a:t>
            </a:r>
            <a:r>
              <a:rPr dirty="0" err="1"/>
              <a:t>cliente</a:t>
            </a:r>
            <a:r>
              <a:rPr dirty="0"/>
              <a:t> </a:t>
            </a:r>
            <a:r>
              <a:rPr dirty="0" err="1"/>
              <a:t>voglia</a:t>
            </a:r>
            <a:r>
              <a:rPr dirty="0"/>
              <a:t> </a:t>
            </a:r>
            <a:r>
              <a:rPr dirty="0" err="1"/>
              <a:t>alloggiare</a:t>
            </a:r>
            <a:r>
              <a:rPr dirty="0"/>
              <a:t> in un Capsule Hotel </a:t>
            </a:r>
            <a:r>
              <a:rPr dirty="0" err="1"/>
              <a:t>aumenta</a:t>
            </a:r>
            <a:r>
              <a:rPr dirty="0"/>
              <a:t> </a:t>
            </a:r>
            <a:r>
              <a:rPr dirty="0" err="1"/>
              <a:t>addirittura</a:t>
            </a:r>
            <a:r>
              <a:rPr dirty="0"/>
              <a:t> del 425%. </a:t>
            </a:r>
            <a:r>
              <a:rPr dirty="0" err="1"/>
              <a:t>All’aumentare</a:t>
            </a:r>
            <a:r>
              <a:rPr dirty="0"/>
              <a:t> di </a:t>
            </a:r>
            <a:r>
              <a:rPr dirty="0" err="1"/>
              <a:t>un’unità</a:t>
            </a:r>
            <a:r>
              <a:rPr dirty="0"/>
              <a:t> </a:t>
            </a:r>
            <a:r>
              <a:rPr dirty="0" err="1"/>
              <a:t>dei</a:t>
            </a:r>
            <a:r>
              <a:rPr dirty="0"/>
              <a:t> </a:t>
            </a:r>
            <a:r>
              <a:rPr dirty="0" err="1"/>
              <a:t>coefficienti</a:t>
            </a:r>
            <a:r>
              <a:rPr dirty="0"/>
              <a:t> «CLASSICO» e «DEBOLE» tale </a:t>
            </a:r>
            <a:r>
              <a:rPr dirty="0" err="1"/>
              <a:t>probabilità</a:t>
            </a:r>
            <a:r>
              <a:rPr dirty="0"/>
              <a:t> </a:t>
            </a:r>
            <a:r>
              <a:rPr dirty="0" err="1"/>
              <a:t>invece</a:t>
            </a:r>
            <a:r>
              <a:rPr dirty="0"/>
              <a:t> </a:t>
            </a:r>
            <a:r>
              <a:rPr dirty="0" err="1"/>
              <a:t>diminuisce</a:t>
            </a:r>
            <a:r>
              <a:rPr dirty="0"/>
              <a:t>, </a:t>
            </a:r>
            <a:r>
              <a:rPr dirty="0" err="1"/>
              <a:t>rispettivamente</a:t>
            </a:r>
            <a:r>
              <a:rPr dirty="0"/>
              <a:t> del 33% e del 41%. In </a:t>
            </a:r>
            <a:r>
              <a:rPr dirty="0" err="1"/>
              <a:t>seguito</a:t>
            </a:r>
            <a:r>
              <a:rPr dirty="0"/>
              <a:t> </a:t>
            </a:r>
            <a:r>
              <a:rPr dirty="0" err="1"/>
              <a:t>sono</a:t>
            </a:r>
            <a:r>
              <a:rPr dirty="0"/>
              <a:t> state </a:t>
            </a:r>
            <a:r>
              <a:rPr dirty="0" err="1"/>
              <a:t>analizzate</a:t>
            </a:r>
            <a:r>
              <a:rPr dirty="0"/>
              <a:t> le </a:t>
            </a:r>
            <a:r>
              <a:rPr dirty="0" err="1"/>
              <a:t>implicazione</a:t>
            </a:r>
            <a:r>
              <a:rPr dirty="0"/>
              <a:t> a </a:t>
            </a:r>
            <a:r>
              <a:rPr dirty="0" err="1"/>
              <a:t>livello</a:t>
            </a:r>
            <a:r>
              <a:rPr dirty="0"/>
              <a:t> di business </a:t>
            </a:r>
            <a:r>
              <a:rPr dirty="0" err="1"/>
              <a:t>dei</a:t>
            </a:r>
            <a:r>
              <a:rPr dirty="0"/>
              <a:t> </a:t>
            </a:r>
            <a:r>
              <a:rPr dirty="0" err="1"/>
              <a:t>risultati</a:t>
            </a:r>
            <a:r>
              <a:rPr dirty="0"/>
              <a:t> </a:t>
            </a:r>
            <a:r>
              <a:rPr dirty="0" err="1"/>
              <a:t>appena</a:t>
            </a:r>
            <a:r>
              <a:rPr dirty="0"/>
              <a:t> </a:t>
            </a:r>
            <a:r>
              <a:rPr dirty="0" err="1"/>
              <a:t>annunciati</a:t>
            </a:r>
            <a:r>
              <a:rPr dirty="0"/>
              <a:t>.</a:t>
            </a: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 name="Titolo 1"/>
          <p:cNvSpPr txBox="1">
            <a:spLocks noGrp="1"/>
          </p:cNvSpPr>
          <p:nvPr>
            <p:ph type="title"/>
          </p:nvPr>
        </p:nvSpPr>
        <p:spPr>
          <a:xfrm>
            <a:off x="838199" y="0"/>
            <a:ext cx="10515601" cy="1325563"/>
          </a:xfrm>
          <a:prstGeom prst="rect">
            <a:avLst/>
          </a:prstGeom>
          <a:effectLst>
            <a:outerShdw blurRad="50800" dist="38100" dir="2700000" algn="tl" rotWithShape="0">
              <a:prstClr val="black">
                <a:alpha val="40000"/>
              </a:prstClr>
            </a:outerShdw>
          </a:effectLst>
        </p:spPr>
        <p:txBody>
          <a:bodyPr/>
          <a:lstStyle>
            <a:lvl1pPr algn="ctr">
              <a:defRPr sz="5800">
                <a:latin typeface="Amasis MT Pro Black"/>
                <a:ea typeface="Amasis MT Pro Black"/>
                <a:cs typeface="Amasis MT Pro Black"/>
                <a:sym typeface="Amasis MT Pro Black"/>
              </a:defRPr>
            </a:lvl1pPr>
          </a:lstStyle>
          <a:p>
            <a:r>
              <a:rPr b="1" dirty="0"/>
              <a:t>6.6) CONCLUSIONI</a:t>
            </a:r>
          </a:p>
        </p:txBody>
      </p:sp>
      <p:sp>
        <p:nvSpPr>
          <p:cNvPr id="689" name="CasellaDiTesto 3"/>
          <p:cNvSpPr txBox="1"/>
          <p:nvPr/>
        </p:nvSpPr>
        <p:spPr>
          <a:xfrm>
            <a:off x="621981" y="1280163"/>
            <a:ext cx="10948036" cy="53245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just">
              <a:defRPr sz="2000">
                <a:latin typeface="ABeeZee"/>
                <a:ea typeface="ABeeZee"/>
                <a:cs typeface="ABeeZee"/>
                <a:sym typeface="ABeeZee"/>
              </a:defRPr>
            </a:pPr>
            <a:r>
              <a:rPr dirty="0" err="1">
                <a:latin typeface="ABeeZee"/>
              </a:rPr>
              <a:t>Alla</a:t>
            </a:r>
            <a:r>
              <a:rPr dirty="0">
                <a:latin typeface="ABeeZee"/>
              </a:rPr>
              <a:t> fine </a:t>
            </a:r>
            <a:r>
              <a:rPr dirty="0" err="1">
                <a:latin typeface="ABeeZee"/>
              </a:rPr>
              <a:t>della</a:t>
            </a:r>
            <a:r>
              <a:rPr dirty="0">
                <a:latin typeface="ABeeZee"/>
              </a:rPr>
              <a:t> </a:t>
            </a:r>
            <a:r>
              <a:rPr dirty="0" err="1">
                <a:latin typeface="ABeeZee"/>
              </a:rPr>
              <a:t>regressione</a:t>
            </a:r>
            <a:r>
              <a:rPr dirty="0">
                <a:latin typeface="ABeeZee"/>
              </a:rPr>
              <a:t> </a:t>
            </a:r>
            <a:r>
              <a:rPr dirty="0" err="1">
                <a:latin typeface="ABeeZee"/>
              </a:rPr>
              <a:t>logistica</a:t>
            </a:r>
            <a:r>
              <a:rPr dirty="0">
                <a:latin typeface="ABeeZee"/>
              </a:rPr>
              <a:t> </a:t>
            </a:r>
            <a:r>
              <a:rPr dirty="0" err="1">
                <a:latin typeface="ABeeZee"/>
              </a:rPr>
              <a:t>possiamo</a:t>
            </a:r>
            <a:r>
              <a:rPr dirty="0">
                <a:latin typeface="ABeeZee"/>
              </a:rPr>
              <a:t>  </a:t>
            </a:r>
            <a:r>
              <a:rPr dirty="0" err="1">
                <a:latin typeface="ABeeZee"/>
              </a:rPr>
              <a:t>procedere</a:t>
            </a:r>
            <a:r>
              <a:rPr dirty="0">
                <a:latin typeface="ABeeZee"/>
              </a:rPr>
              <a:t> con </a:t>
            </a:r>
            <a:r>
              <a:rPr dirty="0" err="1">
                <a:latin typeface="ABeeZee"/>
              </a:rPr>
              <a:t>alcune</a:t>
            </a:r>
            <a:r>
              <a:rPr dirty="0">
                <a:latin typeface="ABeeZee"/>
              </a:rPr>
              <a:t> </a:t>
            </a:r>
            <a:r>
              <a:rPr b="1" dirty="0" err="1">
                <a:latin typeface="ABeeZee"/>
              </a:rPr>
              <a:t>conclusioni</a:t>
            </a:r>
            <a:r>
              <a:rPr dirty="0">
                <a:latin typeface="ABeeZee"/>
              </a:rPr>
              <a:t>:</a:t>
            </a:r>
          </a:p>
          <a:p>
            <a:pPr algn="just">
              <a:defRPr sz="2000">
                <a:latin typeface="+mn-lt"/>
                <a:ea typeface="+mn-ea"/>
                <a:cs typeface="+mn-cs"/>
                <a:sym typeface="Calibri"/>
              </a:defRPr>
            </a:pPr>
            <a:endParaRPr dirty="0">
              <a:latin typeface="ABeeZee"/>
            </a:endParaRPr>
          </a:p>
          <a:p>
            <a:pPr marL="285750" indent="-285750" algn="just">
              <a:buSzPct val="100000"/>
              <a:buFont typeface="Arial"/>
              <a:buChar char="•"/>
              <a:defRPr sz="2000">
                <a:latin typeface="ABeeZee"/>
                <a:ea typeface="ABeeZee"/>
                <a:cs typeface="ABeeZee"/>
                <a:sym typeface="ABeeZee"/>
              </a:defRPr>
            </a:pPr>
            <a:r>
              <a:rPr dirty="0">
                <a:latin typeface="ABeeZee"/>
              </a:rPr>
              <a:t>Il </a:t>
            </a:r>
            <a:r>
              <a:rPr dirty="0" err="1">
                <a:latin typeface="ABeeZee"/>
              </a:rPr>
              <a:t>coefficiente</a:t>
            </a:r>
            <a:r>
              <a:rPr dirty="0">
                <a:latin typeface="ABeeZee"/>
              </a:rPr>
              <a:t> con la </a:t>
            </a:r>
            <a:r>
              <a:rPr dirty="0" err="1">
                <a:latin typeface="ABeeZee"/>
              </a:rPr>
              <a:t>maggiormente</a:t>
            </a:r>
            <a:r>
              <a:rPr dirty="0">
                <a:latin typeface="ABeeZee"/>
              </a:rPr>
              <a:t> </a:t>
            </a:r>
            <a:r>
              <a:rPr dirty="0" err="1">
                <a:latin typeface="ABeeZee"/>
              </a:rPr>
              <a:t>capacità</a:t>
            </a:r>
            <a:r>
              <a:rPr dirty="0">
                <a:latin typeface="ABeeZee"/>
              </a:rPr>
              <a:t> </a:t>
            </a:r>
            <a:r>
              <a:rPr dirty="0" err="1">
                <a:latin typeface="ABeeZee"/>
              </a:rPr>
              <a:t>predittiva</a:t>
            </a:r>
            <a:r>
              <a:rPr dirty="0">
                <a:latin typeface="ABeeZee"/>
              </a:rPr>
              <a:t> e la </a:t>
            </a:r>
            <a:r>
              <a:rPr dirty="0" err="1">
                <a:latin typeface="ABeeZee"/>
              </a:rPr>
              <a:t>maggior</a:t>
            </a:r>
            <a:r>
              <a:rPr dirty="0">
                <a:latin typeface="ABeeZee"/>
              </a:rPr>
              <a:t> influenza </a:t>
            </a:r>
            <a:r>
              <a:rPr dirty="0" err="1">
                <a:latin typeface="ABeeZee"/>
              </a:rPr>
              <a:t>sulla</a:t>
            </a:r>
            <a:r>
              <a:rPr dirty="0">
                <a:latin typeface="ABeeZee"/>
              </a:rPr>
              <a:t> </a:t>
            </a:r>
            <a:r>
              <a:rPr dirty="0" err="1">
                <a:latin typeface="ABeeZee"/>
              </a:rPr>
              <a:t>variabile</a:t>
            </a:r>
            <a:r>
              <a:rPr dirty="0">
                <a:latin typeface="ABeeZee"/>
              </a:rPr>
              <a:t> «ALLOGG_CAPS» </a:t>
            </a:r>
            <a:r>
              <a:rPr dirty="0" err="1">
                <a:latin typeface="ABeeZee"/>
              </a:rPr>
              <a:t>sia</a:t>
            </a:r>
            <a:r>
              <a:rPr dirty="0">
                <a:latin typeface="ABeeZee"/>
              </a:rPr>
              <a:t> </a:t>
            </a:r>
            <a:r>
              <a:rPr dirty="0" err="1">
                <a:latin typeface="ABeeZee"/>
              </a:rPr>
              <a:t>ancora</a:t>
            </a:r>
            <a:r>
              <a:rPr dirty="0">
                <a:latin typeface="ABeeZee"/>
              </a:rPr>
              <a:t> una volta </a:t>
            </a:r>
            <a:r>
              <a:rPr dirty="0" err="1">
                <a:latin typeface="ABeeZee"/>
              </a:rPr>
              <a:t>quello</a:t>
            </a:r>
            <a:r>
              <a:rPr dirty="0">
                <a:latin typeface="ABeeZee"/>
              </a:rPr>
              <a:t> «QUANTITA». Si </a:t>
            </a:r>
            <a:r>
              <a:rPr dirty="0" err="1">
                <a:latin typeface="ABeeZee"/>
              </a:rPr>
              <a:t>evidenzia</a:t>
            </a:r>
            <a:r>
              <a:rPr dirty="0">
                <a:latin typeface="ABeeZee"/>
              </a:rPr>
              <a:t> </a:t>
            </a:r>
            <a:r>
              <a:rPr dirty="0" err="1">
                <a:latin typeface="ABeeZee"/>
              </a:rPr>
              <a:t>quindi</a:t>
            </a:r>
            <a:r>
              <a:rPr dirty="0">
                <a:latin typeface="ABeeZee"/>
              </a:rPr>
              <a:t> la </a:t>
            </a:r>
            <a:r>
              <a:rPr dirty="0" err="1">
                <a:latin typeface="ABeeZee"/>
              </a:rPr>
              <a:t>necessità</a:t>
            </a:r>
            <a:r>
              <a:rPr dirty="0">
                <a:latin typeface="ABeeZee"/>
              </a:rPr>
              <a:t> di </a:t>
            </a:r>
            <a:r>
              <a:rPr dirty="0" err="1">
                <a:latin typeface="ABeeZee"/>
              </a:rPr>
              <a:t>incentrare</a:t>
            </a:r>
            <a:r>
              <a:rPr dirty="0">
                <a:latin typeface="ABeeZee"/>
              </a:rPr>
              <a:t> il </a:t>
            </a:r>
            <a:r>
              <a:rPr dirty="0" err="1">
                <a:latin typeface="ABeeZee"/>
              </a:rPr>
              <a:t>pacchetto</a:t>
            </a:r>
            <a:r>
              <a:rPr dirty="0">
                <a:latin typeface="ABeeZee"/>
              </a:rPr>
              <a:t> sui </a:t>
            </a:r>
            <a:r>
              <a:rPr dirty="0" err="1">
                <a:latin typeface="ABeeZee"/>
              </a:rPr>
              <a:t>viaggiatori</a:t>
            </a:r>
            <a:r>
              <a:rPr dirty="0">
                <a:latin typeface="ABeeZee"/>
              </a:rPr>
              <a:t> </a:t>
            </a:r>
            <a:r>
              <a:rPr dirty="0" err="1">
                <a:latin typeface="ABeeZee"/>
              </a:rPr>
              <a:t>abitudinari</a:t>
            </a:r>
            <a:r>
              <a:rPr dirty="0">
                <a:latin typeface="ABeeZee"/>
              </a:rPr>
              <a:t>. </a:t>
            </a:r>
          </a:p>
          <a:p>
            <a:pPr marL="285750" indent="-285750" algn="just">
              <a:buSzPct val="100000"/>
              <a:buFont typeface="Arial"/>
              <a:buChar char="•"/>
              <a:defRPr sz="2000">
                <a:latin typeface="ABeeZee"/>
                <a:ea typeface="ABeeZee"/>
                <a:cs typeface="ABeeZee"/>
                <a:sym typeface="ABeeZee"/>
              </a:defRPr>
            </a:pPr>
            <a:r>
              <a:rPr dirty="0">
                <a:latin typeface="ABeeZee"/>
              </a:rPr>
              <a:t>Il secondo </a:t>
            </a:r>
            <a:r>
              <a:rPr dirty="0" err="1">
                <a:latin typeface="ABeeZee"/>
              </a:rPr>
              <a:t>dato</a:t>
            </a:r>
            <a:r>
              <a:rPr dirty="0">
                <a:latin typeface="ABeeZee"/>
              </a:rPr>
              <a:t> </a:t>
            </a:r>
            <a:r>
              <a:rPr dirty="0" err="1">
                <a:latin typeface="ABeeZee"/>
              </a:rPr>
              <a:t>importante</a:t>
            </a:r>
            <a:r>
              <a:rPr dirty="0">
                <a:latin typeface="ABeeZee"/>
              </a:rPr>
              <a:t> è </a:t>
            </a:r>
            <a:r>
              <a:rPr dirty="0" err="1">
                <a:latin typeface="ABeeZee"/>
              </a:rPr>
              <a:t>quello</a:t>
            </a:r>
            <a:r>
              <a:rPr dirty="0">
                <a:latin typeface="ABeeZee"/>
              </a:rPr>
              <a:t> </a:t>
            </a:r>
            <a:r>
              <a:rPr dirty="0" err="1">
                <a:latin typeface="ABeeZee"/>
              </a:rPr>
              <a:t>relativo</a:t>
            </a:r>
            <a:r>
              <a:rPr dirty="0">
                <a:latin typeface="ABeeZee"/>
              </a:rPr>
              <a:t> ai </a:t>
            </a:r>
            <a:r>
              <a:rPr dirty="0" err="1">
                <a:latin typeface="ABeeZee"/>
              </a:rPr>
              <a:t>punti</a:t>
            </a:r>
            <a:r>
              <a:rPr dirty="0">
                <a:latin typeface="ABeeZee"/>
              </a:rPr>
              <a:t> di </a:t>
            </a:r>
            <a:r>
              <a:rPr dirty="0" err="1">
                <a:latin typeface="ABeeZee"/>
              </a:rPr>
              <a:t>debolezza</a:t>
            </a:r>
            <a:r>
              <a:rPr dirty="0">
                <a:latin typeface="ABeeZee"/>
              </a:rPr>
              <a:t> </a:t>
            </a:r>
            <a:r>
              <a:rPr dirty="0" err="1">
                <a:latin typeface="ABeeZee"/>
              </a:rPr>
              <a:t>della</a:t>
            </a:r>
            <a:r>
              <a:rPr dirty="0">
                <a:latin typeface="ABeeZee"/>
              </a:rPr>
              <a:t> formula: </a:t>
            </a:r>
            <a:r>
              <a:rPr dirty="0" err="1">
                <a:latin typeface="ABeeZee"/>
              </a:rPr>
              <a:t>quest’ultimi</a:t>
            </a:r>
            <a:r>
              <a:rPr dirty="0">
                <a:latin typeface="ABeeZee"/>
              </a:rPr>
              <a:t> </a:t>
            </a:r>
            <a:r>
              <a:rPr dirty="0" err="1">
                <a:latin typeface="ABeeZee"/>
              </a:rPr>
              <a:t>disincentivino</a:t>
            </a:r>
            <a:r>
              <a:rPr dirty="0">
                <a:latin typeface="ABeeZee"/>
              </a:rPr>
              <a:t> in modo </a:t>
            </a:r>
            <a:r>
              <a:rPr dirty="0" err="1">
                <a:latin typeface="ABeeZee"/>
              </a:rPr>
              <a:t>significativo</a:t>
            </a:r>
            <a:r>
              <a:rPr dirty="0">
                <a:latin typeface="ABeeZee"/>
              </a:rPr>
              <a:t> la </a:t>
            </a:r>
            <a:r>
              <a:rPr dirty="0" err="1">
                <a:latin typeface="ABeeZee"/>
              </a:rPr>
              <a:t>possibilità</a:t>
            </a:r>
            <a:r>
              <a:rPr dirty="0">
                <a:latin typeface="ABeeZee"/>
              </a:rPr>
              <a:t> di un primo </a:t>
            </a:r>
            <a:r>
              <a:rPr dirty="0" err="1">
                <a:latin typeface="ABeeZee"/>
              </a:rPr>
              <a:t>alloggio</a:t>
            </a:r>
            <a:r>
              <a:rPr dirty="0">
                <a:latin typeface="ABeeZee"/>
              </a:rPr>
              <a:t> in un capsule hotel (</a:t>
            </a:r>
            <a:r>
              <a:rPr dirty="0" err="1">
                <a:latin typeface="ABeeZee"/>
              </a:rPr>
              <a:t>all’aumentare</a:t>
            </a:r>
            <a:r>
              <a:rPr dirty="0">
                <a:latin typeface="ABeeZee"/>
              </a:rPr>
              <a:t> di un </a:t>
            </a:r>
            <a:r>
              <a:rPr dirty="0" err="1">
                <a:latin typeface="ABeeZee"/>
              </a:rPr>
              <a:t>unità</a:t>
            </a:r>
            <a:r>
              <a:rPr dirty="0">
                <a:latin typeface="ABeeZee"/>
              </a:rPr>
              <a:t> la </a:t>
            </a:r>
            <a:r>
              <a:rPr dirty="0" err="1">
                <a:latin typeface="ABeeZee"/>
              </a:rPr>
              <a:t>probabilità</a:t>
            </a:r>
            <a:r>
              <a:rPr dirty="0">
                <a:latin typeface="ABeeZee"/>
              </a:rPr>
              <a:t> </a:t>
            </a:r>
            <a:r>
              <a:rPr dirty="0" err="1">
                <a:latin typeface="ABeeZee"/>
              </a:rPr>
              <a:t>diminuisce</a:t>
            </a:r>
            <a:r>
              <a:rPr dirty="0">
                <a:latin typeface="ABeeZee"/>
              </a:rPr>
              <a:t> del 41%). La </a:t>
            </a:r>
            <a:r>
              <a:rPr dirty="0" err="1">
                <a:latin typeface="ABeeZee"/>
              </a:rPr>
              <a:t>variabile</a:t>
            </a:r>
            <a:r>
              <a:rPr dirty="0">
                <a:latin typeface="ABeeZee"/>
              </a:rPr>
              <a:t> </a:t>
            </a:r>
            <a:r>
              <a:rPr dirty="0" err="1">
                <a:latin typeface="ABeeZee"/>
              </a:rPr>
              <a:t>principale</a:t>
            </a:r>
            <a:r>
              <a:rPr dirty="0">
                <a:latin typeface="ABeeZee"/>
              </a:rPr>
              <a:t> </a:t>
            </a:r>
            <a:r>
              <a:rPr dirty="0" err="1">
                <a:latin typeface="ABeeZee"/>
              </a:rPr>
              <a:t>che</a:t>
            </a:r>
            <a:r>
              <a:rPr dirty="0">
                <a:latin typeface="ABeeZee"/>
              </a:rPr>
              <a:t> </a:t>
            </a:r>
            <a:r>
              <a:rPr dirty="0" err="1">
                <a:latin typeface="ABeeZee"/>
              </a:rPr>
              <a:t>appesantiva</a:t>
            </a:r>
            <a:r>
              <a:rPr dirty="0">
                <a:latin typeface="ABeeZee"/>
              </a:rPr>
              <a:t> il </a:t>
            </a:r>
            <a:r>
              <a:rPr dirty="0" err="1">
                <a:latin typeface="ABeeZee"/>
              </a:rPr>
              <a:t>fattore</a:t>
            </a:r>
            <a:r>
              <a:rPr dirty="0">
                <a:latin typeface="ABeeZee"/>
              </a:rPr>
              <a:t> «DEBOLE» era </a:t>
            </a:r>
            <a:r>
              <a:rPr dirty="0" err="1">
                <a:latin typeface="ABeeZee"/>
              </a:rPr>
              <a:t>sicuramente</a:t>
            </a:r>
            <a:r>
              <a:rPr dirty="0">
                <a:latin typeface="ABeeZee"/>
              </a:rPr>
              <a:t> </a:t>
            </a:r>
            <a:r>
              <a:rPr dirty="0" err="1">
                <a:latin typeface="ABeeZee"/>
              </a:rPr>
              <a:t>quella</a:t>
            </a:r>
            <a:r>
              <a:rPr dirty="0">
                <a:latin typeface="ABeeZee"/>
              </a:rPr>
              <a:t> </a:t>
            </a:r>
            <a:r>
              <a:rPr dirty="0" err="1">
                <a:latin typeface="ABeeZee"/>
              </a:rPr>
              <a:t>della</a:t>
            </a:r>
            <a:r>
              <a:rPr dirty="0">
                <a:latin typeface="ABeeZee"/>
              </a:rPr>
              <a:t> </a:t>
            </a:r>
            <a:r>
              <a:rPr dirty="0" err="1">
                <a:latin typeface="ABeeZee"/>
              </a:rPr>
              <a:t>dimensione</a:t>
            </a:r>
            <a:r>
              <a:rPr dirty="0">
                <a:latin typeface="ABeeZee"/>
              </a:rPr>
              <a:t>, è </a:t>
            </a:r>
            <a:r>
              <a:rPr dirty="0" err="1">
                <a:latin typeface="ABeeZee"/>
              </a:rPr>
              <a:t>infatti</a:t>
            </a:r>
            <a:r>
              <a:rPr dirty="0">
                <a:latin typeface="ABeeZee"/>
              </a:rPr>
              <a:t> fortemente </a:t>
            </a:r>
            <a:r>
              <a:rPr dirty="0" err="1">
                <a:latin typeface="ABeeZee"/>
              </a:rPr>
              <a:t>prevedibile</a:t>
            </a:r>
            <a:r>
              <a:rPr dirty="0">
                <a:latin typeface="ABeeZee"/>
              </a:rPr>
              <a:t> </a:t>
            </a:r>
            <a:r>
              <a:rPr dirty="0" err="1">
                <a:latin typeface="ABeeZee"/>
              </a:rPr>
              <a:t>che</a:t>
            </a:r>
            <a:r>
              <a:rPr dirty="0">
                <a:latin typeface="ABeeZee"/>
              </a:rPr>
              <a:t> </a:t>
            </a:r>
            <a:r>
              <a:rPr dirty="0" err="1">
                <a:latin typeface="ABeeZee"/>
              </a:rPr>
              <a:t>quest’ultima</a:t>
            </a:r>
            <a:r>
              <a:rPr dirty="0">
                <a:latin typeface="ABeeZee"/>
              </a:rPr>
              <a:t> </a:t>
            </a:r>
            <a:r>
              <a:rPr dirty="0" err="1">
                <a:latin typeface="ABeeZee"/>
              </a:rPr>
              <a:t>abbia</a:t>
            </a:r>
            <a:r>
              <a:rPr dirty="0">
                <a:latin typeface="ABeeZee"/>
              </a:rPr>
              <a:t> </a:t>
            </a:r>
            <a:r>
              <a:rPr dirty="0" err="1">
                <a:latin typeface="ABeeZee"/>
              </a:rPr>
              <a:t>allontanato</a:t>
            </a:r>
            <a:r>
              <a:rPr dirty="0">
                <a:latin typeface="ABeeZee"/>
              </a:rPr>
              <a:t> </a:t>
            </a:r>
            <a:r>
              <a:rPr dirty="0" err="1">
                <a:latin typeface="ABeeZee"/>
              </a:rPr>
              <a:t>molti</a:t>
            </a:r>
            <a:r>
              <a:rPr dirty="0">
                <a:latin typeface="ABeeZee"/>
              </a:rPr>
              <a:t> </a:t>
            </a:r>
            <a:r>
              <a:rPr dirty="0" err="1">
                <a:latin typeface="ABeeZee"/>
              </a:rPr>
              <a:t>rispondenti</a:t>
            </a:r>
            <a:r>
              <a:rPr dirty="0">
                <a:latin typeface="ABeeZee"/>
              </a:rPr>
              <a:t> </a:t>
            </a:r>
            <a:r>
              <a:rPr dirty="0" err="1">
                <a:latin typeface="ABeeZee"/>
              </a:rPr>
              <a:t>dall’idea</a:t>
            </a:r>
            <a:r>
              <a:rPr dirty="0">
                <a:latin typeface="ABeeZee"/>
              </a:rPr>
              <a:t> di una prima </a:t>
            </a:r>
            <a:r>
              <a:rPr dirty="0" err="1">
                <a:latin typeface="ABeeZee"/>
              </a:rPr>
              <a:t>possibile</a:t>
            </a:r>
            <a:r>
              <a:rPr dirty="0">
                <a:latin typeface="ABeeZee"/>
              </a:rPr>
              <a:t> </a:t>
            </a:r>
            <a:r>
              <a:rPr dirty="0" err="1">
                <a:latin typeface="ABeeZee"/>
              </a:rPr>
              <a:t>prova</a:t>
            </a:r>
            <a:r>
              <a:rPr dirty="0">
                <a:latin typeface="ABeeZee"/>
              </a:rPr>
              <a:t>. Ma </a:t>
            </a:r>
            <a:r>
              <a:rPr dirty="0" err="1">
                <a:latin typeface="ABeeZee"/>
              </a:rPr>
              <a:t>d’altronde</a:t>
            </a:r>
            <a:r>
              <a:rPr dirty="0">
                <a:latin typeface="ABeeZee"/>
              </a:rPr>
              <a:t> </a:t>
            </a:r>
            <a:r>
              <a:rPr dirty="0" err="1">
                <a:latin typeface="ABeeZee"/>
              </a:rPr>
              <a:t>questa</a:t>
            </a:r>
            <a:r>
              <a:rPr dirty="0">
                <a:latin typeface="ABeeZee"/>
              </a:rPr>
              <a:t> </a:t>
            </a:r>
            <a:r>
              <a:rPr dirty="0" err="1">
                <a:latin typeface="ABeeZee"/>
              </a:rPr>
              <a:t>caratteristica</a:t>
            </a:r>
            <a:r>
              <a:rPr dirty="0">
                <a:latin typeface="ABeeZee"/>
              </a:rPr>
              <a:t> è </a:t>
            </a:r>
            <a:r>
              <a:rPr dirty="0" err="1">
                <a:latin typeface="ABeeZee"/>
              </a:rPr>
              <a:t>emblematica</a:t>
            </a:r>
            <a:r>
              <a:rPr dirty="0">
                <a:latin typeface="ABeeZee"/>
              </a:rPr>
              <a:t> di </a:t>
            </a:r>
            <a:r>
              <a:rPr dirty="0" err="1">
                <a:latin typeface="ABeeZee"/>
              </a:rPr>
              <a:t>questa</a:t>
            </a:r>
            <a:r>
              <a:rPr dirty="0">
                <a:latin typeface="ABeeZee"/>
              </a:rPr>
              <a:t> </a:t>
            </a:r>
            <a:r>
              <a:rPr dirty="0" err="1">
                <a:latin typeface="ABeeZee"/>
              </a:rPr>
              <a:t>tipologia</a:t>
            </a:r>
            <a:r>
              <a:rPr dirty="0">
                <a:latin typeface="ABeeZee"/>
              </a:rPr>
              <a:t> di </a:t>
            </a:r>
            <a:r>
              <a:rPr dirty="0" err="1">
                <a:latin typeface="ABeeZee"/>
              </a:rPr>
              <a:t>struttura</a:t>
            </a:r>
            <a:r>
              <a:rPr dirty="0">
                <a:latin typeface="ABeeZee"/>
              </a:rPr>
              <a:t> e </a:t>
            </a:r>
            <a:r>
              <a:rPr dirty="0" err="1">
                <a:latin typeface="ABeeZee"/>
              </a:rPr>
              <a:t>su</a:t>
            </a:r>
            <a:r>
              <a:rPr dirty="0">
                <a:latin typeface="ABeeZee"/>
              </a:rPr>
              <a:t> </a:t>
            </a:r>
            <a:r>
              <a:rPr dirty="0" err="1">
                <a:latin typeface="ABeeZee"/>
              </a:rPr>
              <a:t>essa</a:t>
            </a:r>
            <a:r>
              <a:rPr dirty="0">
                <a:latin typeface="ABeeZee"/>
              </a:rPr>
              <a:t> </a:t>
            </a:r>
            <a:r>
              <a:rPr dirty="0" err="1">
                <a:latin typeface="ABeeZee"/>
              </a:rPr>
              <a:t>si</a:t>
            </a:r>
            <a:r>
              <a:rPr dirty="0">
                <a:latin typeface="ABeeZee"/>
              </a:rPr>
              <a:t> </a:t>
            </a:r>
            <a:r>
              <a:rPr dirty="0" err="1">
                <a:latin typeface="ABeeZee"/>
              </a:rPr>
              <a:t>basano</a:t>
            </a:r>
            <a:r>
              <a:rPr dirty="0">
                <a:latin typeface="ABeeZee"/>
              </a:rPr>
              <a:t> </a:t>
            </a:r>
            <a:r>
              <a:rPr dirty="0" err="1">
                <a:latin typeface="ABeeZee"/>
              </a:rPr>
              <a:t>molti</a:t>
            </a:r>
            <a:r>
              <a:rPr dirty="0">
                <a:latin typeface="ABeeZee"/>
              </a:rPr>
              <a:t> </a:t>
            </a:r>
            <a:r>
              <a:rPr dirty="0" err="1">
                <a:latin typeface="ABeeZee"/>
              </a:rPr>
              <a:t>dei</a:t>
            </a:r>
            <a:r>
              <a:rPr dirty="0">
                <a:latin typeface="ABeeZee"/>
              </a:rPr>
              <a:t> </a:t>
            </a:r>
            <a:r>
              <a:rPr dirty="0" err="1">
                <a:latin typeface="ABeeZee"/>
              </a:rPr>
              <a:t>punti</a:t>
            </a:r>
            <a:r>
              <a:rPr dirty="0">
                <a:latin typeface="ABeeZee"/>
              </a:rPr>
              <a:t> </a:t>
            </a:r>
            <a:r>
              <a:rPr dirty="0" err="1">
                <a:latin typeface="ABeeZee"/>
              </a:rPr>
              <a:t>forti</a:t>
            </a:r>
            <a:r>
              <a:rPr dirty="0">
                <a:latin typeface="ABeeZee"/>
              </a:rPr>
              <a:t> </a:t>
            </a:r>
            <a:r>
              <a:rPr dirty="0" err="1">
                <a:latin typeface="ABeeZee"/>
              </a:rPr>
              <a:t>che</a:t>
            </a:r>
            <a:r>
              <a:rPr dirty="0">
                <a:latin typeface="ABeeZee"/>
              </a:rPr>
              <a:t> </a:t>
            </a:r>
            <a:r>
              <a:rPr dirty="0" err="1">
                <a:latin typeface="ABeeZee"/>
              </a:rPr>
              <a:t>essa</a:t>
            </a:r>
            <a:r>
              <a:rPr dirty="0">
                <a:latin typeface="ABeeZee"/>
              </a:rPr>
              <a:t> </a:t>
            </a:r>
            <a:r>
              <a:rPr dirty="0" err="1">
                <a:latin typeface="ABeeZee"/>
              </a:rPr>
              <a:t>rappresenta</a:t>
            </a:r>
            <a:r>
              <a:rPr dirty="0">
                <a:latin typeface="ABeeZee"/>
              </a:rPr>
              <a:t>. Non </a:t>
            </a:r>
            <a:r>
              <a:rPr dirty="0" err="1">
                <a:latin typeface="ABeeZee"/>
              </a:rPr>
              <a:t>ostante</a:t>
            </a:r>
            <a:r>
              <a:rPr dirty="0">
                <a:latin typeface="ABeeZee"/>
              </a:rPr>
              <a:t> </a:t>
            </a:r>
            <a:r>
              <a:rPr dirty="0" err="1">
                <a:latin typeface="ABeeZee"/>
              </a:rPr>
              <a:t>ciò</a:t>
            </a:r>
            <a:r>
              <a:rPr dirty="0">
                <a:latin typeface="ABeeZee"/>
              </a:rPr>
              <a:t>, come </a:t>
            </a:r>
            <a:r>
              <a:rPr dirty="0" err="1">
                <a:latin typeface="ABeeZee"/>
              </a:rPr>
              <a:t>già</a:t>
            </a:r>
            <a:r>
              <a:rPr dirty="0">
                <a:latin typeface="ABeeZee"/>
              </a:rPr>
              <a:t> </a:t>
            </a:r>
            <a:r>
              <a:rPr dirty="0" err="1">
                <a:latin typeface="ABeeZee"/>
              </a:rPr>
              <a:t>accennato</a:t>
            </a:r>
            <a:r>
              <a:rPr dirty="0">
                <a:latin typeface="ABeeZee"/>
              </a:rPr>
              <a:t> </a:t>
            </a:r>
            <a:r>
              <a:rPr dirty="0" err="1">
                <a:latin typeface="ABeeZee"/>
              </a:rPr>
              <a:t>nelle</a:t>
            </a:r>
            <a:r>
              <a:rPr dirty="0">
                <a:latin typeface="ABeeZee"/>
              </a:rPr>
              <a:t> </a:t>
            </a:r>
            <a:r>
              <a:rPr dirty="0" err="1">
                <a:latin typeface="ABeeZee"/>
              </a:rPr>
              <a:t>conclusioni</a:t>
            </a:r>
            <a:r>
              <a:rPr dirty="0">
                <a:latin typeface="ABeeZee"/>
              </a:rPr>
              <a:t> </a:t>
            </a:r>
            <a:r>
              <a:rPr dirty="0" err="1">
                <a:latin typeface="ABeeZee"/>
              </a:rPr>
              <a:t>dell’analisi</a:t>
            </a:r>
            <a:r>
              <a:rPr dirty="0">
                <a:latin typeface="ABeeZee"/>
              </a:rPr>
              <a:t> </a:t>
            </a:r>
            <a:r>
              <a:rPr dirty="0" err="1">
                <a:latin typeface="ABeeZee"/>
              </a:rPr>
              <a:t>lineare</a:t>
            </a:r>
            <a:r>
              <a:rPr dirty="0">
                <a:latin typeface="ABeeZee"/>
              </a:rPr>
              <a:t>, </a:t>
            </a:r>
            <a:r>
              <a:rPr dirty="0" err="1">
                <a:latin typeface="ABeeZee"/>
              </a:rPr>
              <a:t>si</a:t>
            </a:r>
            <a:r>
              <a:rPr dirty="0">
                <a:latin typeface="ABeeZee"/>
              </a:rPr>
              <a:t> </a:t>
            </a:r>
            <a:r>
              <a:rPr dirty="0" err="1">
                <a:latin typeface="ABeeZee"/>
              </a:rPr>
              <a:t>potrebbe</a:t>
            </a:r>
            <a:r>
              <a:rPr dirty="0">
                <a:latin typeface="ABeeZee"/>
              </a:rPr>
              <a:t> </a:t>
            </a:r>
            <a:r>
              <a:rPr dirty="0" err="1">
                <a:latin typeface="ABeeZee"/>
              </a:rPr>
              <a:t>pensare</a:t>
            </a:r>
            <a:r>
              <a:rPr dirty="0">
                <a:latin typeface="ABeeZee"/>
              </a:rPr>
              <a:t> di </a:t>
            </a:r>
            <a:r>
              <a:rPr dirty="0" err="1">
                <a:latin typeface="ABeeZee"/>
              </a:rPr>
              <a:t>ammorbidire</a:t>
            </a:r>
            <a:r>
              <a:rPr dirty="0">
                <a:latin typeface="ABeeZee"/>
              </a:rPr>
              <a:t> la nostra </a:t>
            </a:r>
            <a:r>
              <a:rPr dirty="0" err="1">
                <a:latin typeface="ABeeZee"/>
              </a:rPr>
              <a:t>proposta</a:t>
            </a:r>
            <a:r>
              <a:rPr dirty="0">
                <a:latin typeface="ABeeZee"/>
              </a:rPr>
              <a:t> </a:t>
            </a:r>
            <a:r>
              <a:rPr dirty="0" err="1">
                <a:latin typeface="ABeeZee"/>
              </a:rPr>
              <a:t>offrendo</a:t>
            </a:r>
            <a:r>
              <a:rPr dirty="0">
                <a:latin typeface="ABeeZee"/>
              </a:rPr>
              <a:t> </a:t>
            </a:r>
            <a:r>
              <a:rPr dirty="0" err="1">
                <a:latin typeface="ABeeZee"/>
              </a:rPr>
              <a:t>strutture</a:t>
            </a:r>
            <a:r>
              <a:rPr dirty="0">
                <a:latin typeface="ABeeZee"/>
              </a:rPr>
              <a:t> </a:t>
            </a:r>
            <a:r>
              <a:rPr dirty="0" err="1">
                <a:latin typeface="ABeeZee"/>
              </a:rPr>
              <a:t>ibride</a:t>
            </a:r>
            <a:r>
              <a:rPr dirty="0">
                <a:latin typeface="ABeeZee"/>
              </a:rPr>
              <a:t> o </a:t>
            </a:r>
            <a:r>
              <a:rPr dirty="0" err="1">
                <a:latin typeface="ABeeZee"/>
              </a:rPr>
              <a:t>simili</a:t>
            </a:r>
            <a:r>
              <a:rPr dirty="0">
                <a:latin typeface="ABeeZee"/>
              </a:rPr>
              <a:t> (</a:t>
            </a:r>
            <a:r>
              <a:rPr dirty="0" err="1">
                <a:latin typeface="ABeeZee"/>
              </a:rPr>
              <a:t>che</a:t>
            </a:r>
            <a:r>
              <a:rPr dirty="0">
                <a:latin typeface="ABeeZee"/>
              </a:rPr>
              <a:t> in Europa </a:t>
            </a:r>
            <a:r>
              <a:rPr dirty="0" err="1">
                <a:latin typeface="ABeeZee"/>
              </a:rPr>
              <a:t>stanno</a:t>
            </a:r>
            <a:r>
              <a:rPr dirty="0">
                <a:latin typeface="ABeeZee"/>
              </a:rPr>
              <a:t> </a:t>
            </a:r>
            <a:r>
              <a:rPr dirty="0" err="1">
                <a:latin typeface="ABeeZee"/>
              </a:rPr>
              <a:t>già</a:t>
            </a:r>
            <a:r>
              <a:rPr dirty="0">
                <a:latin typeface="ABeeZee"/>
              </a:rPr>
              <a:t> </a:t>
            </a:r>
            <a:r>
              <a:rPr dirty="0" err="1">
                <a:latin typeface="ABeeZee"/>
              </a:rPr>
              <a:t>effettivamente</a:t>
            </a:r>
            <a:r>
              <a:rPr dirty="0">
                <a:latin typeface="ABeeZee"/>
              </a:rPr>
              <a:t> </a:t>
            </a:r>
            <a:r>
              <a:rPr dirty="0" err="1">
                <a:latin typeface="ABeeZee"/>
              </a:rPr>
              <a:t>nascendo</a:t>
            </a:r>
            <a:r>
              <a:rPr dirty="0">
                <a:latin typeface="ABeeZee"/>
              </a:rPr>
              <a:t>) e non le </a:t>
            </a:r>
            <a:r>
              <a:rPr dirty="0" err="1">
                <a:latin typeface="ABeeZee"/>
              </a:rPr>
              <a:t>più</a:t>
            </a:r>
            <a:r>
              <a:rPr dirty="0">
                <a:latin typeface="ABeeZee"/>
              </a:rPr>
              <a:t> </a:t>
            </a:r>
            <a:r>
              <a:rPr dirty="0" err="1">
                <a:latin typeface="ABeeZee"/>
              </a:rPr>
              <a:t>tradizionali</a:t>
            </a:r>
            <a:r>
              <a:rPr dirty="0">
                <a:latin typeface="ABeeZee"/>
              </a:rPr>
              <a:t> </a:t>
            </a:r>
            <a:r>
              <a:rPr dirty="0" err="1">
                <a:latin typeface="ABeeZee"/>
              </a:rPr>
              <a:t>nei</a:t>
            </a:r>
            <a:r>
              <a:rPr dirty="0">
                <a:latin typeface="ABeeZee"/>
              </a:rPr>
              <a:t> </a:t>
            </a:r>
            <a:r>
              <a:rPr dirty="0" err="1">
                <a:latin typeface="ABeeZee"/>
              </a:rPr>
              <a:t>nostri</a:t>
            </a:r>
            <a:r>
              <a:rPr dirty="0">
                <a:latin typeface="ABeeZee"/>
              </a:rPr>
              <a:t> </a:t>
            </a:r>
            <a:r>
              <a:rPr dirty="0" err="1">
                <a:latin typeface="ABeeZee"/>
              </a:rPr>
              <a:t>pacchetti</a:t>
            </a:r>
            <a:r>
              <a:rPr dirty="0">
                <a:latin typeface="ABeeZee"/>
              </a:rPr>
              <a:t>. </a:t>
            </a:r>
          </a:p>
          <a:p>
            <a:pPr marL="285750" indent="-285750" algn="just">
              <a:buSzPct val="100000"/>
              <a:buFont typeface="Arial"/>
              <a:buChar char="•"/>
              <a:defRPr sz="2000">
                <a:latin typeface="ABeeZee"/>
                <a:ea typeface="ABeeZee"/>
                <a:cs typeface="ABeeZee"/>
                <a:sym typeface="ABeeZee"/>
              </a:defRPr>
            </a:pPr>
            <a:r>
              <a:rPr dirty="0">
                <a:latin typeface="ABeeZee"/>
              </a:rPr>
              <a:t>In fine </a:t>
            </a:r>
            <a:r>
              <a:rPr dirty="0" err="1">
                <a:latin typeface="ABeeZee"/>
              </a:rPr>
              <a:t>si</a:t>
            </a:r>
            <a:r>
              <a:rPr dirty="0">
                <a:latin typeface="ABeeZee"/>
              </a:rPr>
              <a:t> nota come un </a:t>
            </a:r>
            <a:r>
              <a:rPr dirty="0" err="1">
                <a:latin typeface="ABeeZee"/>
              </a:rPr>
              <a:t>aumento</a:t>
            </a:r>
            <a:r>
              <a:rPr dirty="0">
                <a:latin typeface="ABeeZee"/>
              </a:rPr>
              <a:t> di </a:t>
            </a:r>
            <a:r>
              <a:rPr dirty="0" err="1">
                <a:latin typeface="ABeeZee"/>
              </a:rPr>
              <a:t>un’unità</a:t>
            </a:r>
            <a:r>
              <a:rPr dirty="0">
                <a:latin typeface="ABeeZee"/>
              </a:rPr>
              <a:t> del </a:t>
            </a:r>
            <a:r>
              <a:rPr dirty="0" err="1">
                <a:latin typeface="ABeeZee"/>
              </a:rPr>
              <a:t>coefficiente</a:t>
            </a:r>
            <a:r>
              <a:rPr dirty="0">
                <a:latin typeface="ABeeZee"/>
              </a:rPr>
              <a:t> «CLASSICO» </a:t>
            </a:r>
            <a:r>
              <a:rPr dirty="0" err="1">
                <a:latin typeface="ABeeZee"/>
              </a:rPr>
              <a:t>faccia</a:t>
            </a:r>
            <a:r>
              <a:rPr dirty="0">
                <a:latin typeface="ABeeZee"/>
              </a:rPr>
              <a:t> </a:t>
            </a:r>
            <a:r>
              <a:rPr dirty="0" err="1">
                <a:latin typeface="ABeeZee"/>
              </a:rPr>
              <a:t>diminuire</a:t>
            </a:r>
            <a:r>
              <a:rPr dirty="0">
                <a:latin typeface="ABeeZee"/>
              </a:rPr>
              <a:t> del 33% la </a:t>
            </a:r>
            <a:r>
              <a:rPr dirty="0" err="1">
                <a:latin typeface="ABeeZee"/>
              </a:rPr>
              <a:t>probabilità</a:t>
            </a:r>
            <a:r>
              <a:rPr dirty="0">
                <a:latin typeface="ABeeZee"/>
              </a:rPr>
              <a:t> </a:t>
            </a:r>
            <a:r>
              <a:rPr dirty="0" err="1">
                <a:latin typeface="ABeeZee"/>
              </a:rPr>
              <a:t>che</a:t>
            </a:r>
            <a:r>
              <a:rPr dirty="0">
                <a:latin typeface="ABeeZee"/>
              </a:rPr>
              <a:t> un </a:t>
            </a:r>
            <a:r>
              <a:rPr dirty="0" err="1">
                <a:latin typeface="ABeeZee"/>
              </a:rPr>
              <a:t>rispondente</a:t>
            </a:r>
            <a:r>
              <a:rPr dirty="0">
                <a:latin typeface="ABeeZee"/>
              </a:rPr>
              <a:t> </a:t>
            </a:r>
            <a:r>
              <a:rPr dirty="0" err="1">
                <a:latin typeface="ABeeZee"/>
              </a:rPr>
              <a:t>soggiorni</a:t>
            </a:r>
            <a:r>
              <a:rPr dirty="0">
                <a:latin typeface="ABeeZee"/>
              </a:rPr>
              <a:t> in un capsule hotel e come </a:t>
            </a:r>
            <a:r>
              <a:rPr dirty="0" err="1">
                <a:latin typeface="ABeeZee"/>
              </a:rPr>
              <a:t>quest’ultimo</a:t>
            </a:r>
            <a:r>
              <a:rPr dirty="0">
                <a:latin typeface="ABeeZee"/>
              </a:rPr>
              <a:t> </a:t>
            </a:r>
            <a:r>
              <a:rPr dirty="0" err="1">
                <a:latin typeface="ABeeZee"/>
              </a:rPr>
              <a:t>fattore</a:t>
            </a:r>
            <a:r>
              <a:rPr dirty="0">
                <a:latin typeface="ABeeZee"/>
              </a:rPr>
              <a:t> </a:t>
            </a:r>
            <a:r>
              <a:rPr dirty="0" err="1">
                <a:latin typeface="ABeeZee"/>
              </a:rPr>
              <a:t>sia</a:t>
            </a:r>
            <a:r>
              <a:rPr dirty="0">
                <a:latin typeface="ABeeZee"/>
              </a:rPr>
              <a:t> </a:t>
            </a:r>
            <a:r>
              <a:rPr dirty="0" err="1">
                <a:latin typeface="ABeeZee"/>
              </a:rPr>
              <a:t>quello</a:t>
            </a:r>
            <a:r>
              <a:rPr dirty="0">
                <a:latin typeface="ABeeZee"/>
              </a:rPr>
              <a:t> </a:t>
            </a:r>
            <a:r>
              <a:rPr dirty="0" err="1">
                <a:latin typeface="ABeeZee"/>
              </a:rPr>
              <a:t>meno</a:t>
            </a:r>
            <a:r>
              <a:rPr dirty="0">
                <a:latin typeface="ABeeZee"/>
              </a:rPr>
              <a:t> </a:t>
            </a:r>
            <a:r>
              <a:rPr dirty="0" err="1">
                <a:latin typeface="ABeeZee"/>
              </a:rPr>
              <a:t>rilevante</a:t>
            </a:r>
            <a:r>
              <a:rPr dirty="0">
                <a:latin typeface="ABeeZee"/>
              </a:rPr>
              <a:t> se </a:t>
            </a:r>
            <a:r>
              <a:rPr dirty="0" err="1">
                <a:latin typeface="ABeeZee"/>
              </a:rPr>
              <a:t>analizzato</a:t>
            </a:r>
            <a:r>
              <a:rPr dirty="0">
                <a:latin typeface="ABeeZee"/>
              </a:rPr>
              <a:t> </a:t>
            </a:r>
            <a:r>
              <a:rPr dirty="0" err="1">
                <a:latin typeface="ABeeZee"/>
              </a:rPr>
              <a:t>tramite</a:t>
            </a:r>
            <a:r>
              <a:rPr dirty="0">
                <a:latin typeface="ABeeZee"/>
              </a:rPr>
              <a:t> il proprio </a:t>
            </a:r>
            <a:r>
              <a:rPr dirty="0" err="1">
                <a:latin typeface="ABeeZee"/>
              </a:rPr>
              <a:t>coefficiente</a:t>
            </a:r>
            <a:r>
              <a:rPr dirty="0">
                <a:latin typeface="ABeeZee"/>
              </a:rPr>
              <a:t> </a:t>
            </a:r>
            <a:r>
              <a:rPr dirty="0" err="1">
                <a:latin typeface="ABeeZee"/>
              </a:rPr>
              <a:t>standardizzato</a:t>
            </a:r>
            <a:r>
              <a:rPr dirty="0">
                <a:latin typeface="ABeeZee"/>
              </a:rPr>
              <a:t>.</a:t>
            </a:r>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brightnessContrast bright="-18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57" name="6) REGRESSIONE LOGISTICA…"/>
          <p:cNvSpPr txBox="1"/>
          <p:nvPr/>
        </p:nvSpPr>
        <p:spPr>
          <a:xfrm>
            <a:off x="-188728" y="0"/>
            <a:ext cx="8144008" cy="21236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lvl1pPr>
              <a:defRPr sz="6000" b="1">
                <a:latin typeface="ABeeZee"/>
                <a:ea typeface="ABeeZee"/>
                <a:cs typeface="ABeeZee"/>
                <a:sym typeface="ABeeZee"/>
              </a:defRPr>
            </a:lvl1pPr>
          </a:lstStyle>
          <a:p>
            <a:pPr algn="ctr"/>
            <a:r>
              <a:rPr lang="it-IT" sz="6600" dirty="0">
                <a:solidFill>
                  <a:schemeClr val="bg1"/>
                </a:solidFill>
                <a:latin typeface="Amasis MT Pro Black" panose="02040A04050005020304" pitchFamily="18" charset="0"/>
              </a:rPr>
              <a:t>GRAZIE PER L’ATTENZIONE</a:t>
            </a:r>
            <a:endParaRPr sz="6600" dirty="0">
              <a:solidFill>
                <a:schemeClr val="bg1"/>
              </a:solidFill>
              <a:latin typeface="Amasis MT Pro Black" panose="02040A04050005020304" pitchFamily="18" charset="0"/>
            </a:endParaRPr>
          </a:p>
        </p:txBody>
      </p:sp>
    </p:spTree>
    <p:extLst>
      <p:ext uri="{BB962C8B-B14F-4D97-AF65-F5344CB8AC3E}">
        <p14:creationId xmlns:p14="http://schemas.microsoft.com/office/powerpoint/2010/main" val="231915556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CasellaDiTesto 6"/>
          <p:cNvSpPr txBox="1"/>
          <p:nvPr/>
        </p:nvSpPr>
        <p:spPr>
          <a:xfrm>
            <a:off x="513138" y="31899"/>
            <a:ext cx="11165724" cy="980441"/>
          </a:xfrm>
          <a:prstGeom prst="rect">
            <a:avLst/>
          </a:prstGeom>
          <a:ln w="12700">
            <a:miter lim="400000"/>
          </a:ln>
          <a:effectLst>
            <a:outerShdw blurRad="50800" dist="38100" dir="2700000" algn="tl"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5800" b="1">
                <a:latin typeface="Amasis MT Pro Black"/>
                <a:ea typeface="Amasis MT Pro Black"/>
                <a:cs typeface="Amasis MT Pro Black"/>
                <a:sym typeface="Amasis MT Pro Black"/>
              </a:defRPr>
            </a:lvl1pPr>
          </a:lstStyle>
          <a:p>
            <a:r>
              <a:rPr dirty="0"/>
              <a:t>1.2) I CAPSULE HOTEL (2/4)</a:t>
            </a:r>
          </a:p>
        </p:txBody>
      </p:sp>
      <p:sp>
        <p:nvSpPr>
          <p:cNvPr id="5" name="Segnaposto testo 4">
            <a:extLst>
              <a:ext uri="{FF2B5EF4-FFF2-40B4-BE49-F238E27FC236}">
                <a16:creationId xmlns:a16="http://schemas.microsoft.com/office/drawing/2014/main" id="{B2E2EFC7-5BD3-F043-AF4C-4B14DE3A3459}"/>
              </a:ext>
            </a:extLst>
          </p:cNvPr>
          <p:cNvSpPr>
            <a:spLocks noGrp="1"/>
          </p:cNvSpPr>
          <p:nvPr>
            <p:ph type="body" sz="quarter" idx="1"/>
          </p:nvPr>
        </p:nvSpPr>
        <p:spPr>
          <a:xfrm>
            <a:off x="513139" y="1012340"/>
            <a:ext cx="6344862" cy="5686172"/>
          </a:xfrm>
        </p:spPr>
        <p:txBody>
          <a:bodyPr>
            <a:noAutofit/>
          </a:bodyPr>
          <a:lstStyle/>
          <a:p>
            <a:pPr algn="l"/>
            <a:r>
              <a:rPr lang="it-IT" sz="2000" dirty="0"/>
              <a:t>A fronte di questa forte efficienza si deve però considerare, come i Capsule Hotel, vadano a fornire un servizio drasticamente diverso da quello tradizionale a cui siamo abituati. Essi sono infatti ispirati dalla cultura/life style giapponese: particolarmente incentrati sulla singolarità dell’individuo e su una forte produttività collettiva. Nascono, infatti, per soddisfare le esigenze dei </a:t>
            </a:r>
            <a:r>
              <a:rPr lang="it-IT" sz="2000" b="1" dirty="0" err="1"/>
              <a:t>salarymen</a:t>
            </a:r>
            <a:r>
              <a:rPr lang="it-IT" sz="2000" dirty="0"/>
              <a:t>: impiegati pendolari delle grandi aziende giapponesi che spesso sono costretti a lavorare fino a tardi in trasferta e perciò perdono la possibilità di fare ritorno a casa. Elenchiamo quindi alcuni dei punti maggiormente caratteristici dei Capsule Hotel, partendo da quelli definibili come negativi.</a:t>
            </a:r>
          </a:p>
          <a:p>
            <a:pPr algn="l"/>
            <a:r>
              <a:rPr lang="it-IT" sz="2000" dirty="0"/>
              <a:t>Nelle capsule (solitamente) non è presente spazio per i </a:t>
            </a:r>
            <a:r>
              <a:rPr lang="it-IT" sz="2000" b="1" dirty="0"/>
              <a:t>bagagli</a:t>
            </a:r>
            <a:r>
              <a:rPr lang="it-IT" sz="2000" dirty="0"/>
              <a:t>, quest’ultimi vanno quindi lasciati nei </a:t>
            </a:r>
            <a:r>
              <a:rPr lang="it-IT" sz="2000" b="1" dirty="0"/>
              <a:t>depositi bagaglio</a:t>
            </a:r>
            <a:r>
              <a:rPr lang="it-IT" sz="2000" dirty="0"/>
              <a:t> comuni: armadietti sorvegliati 24 ore su 24. Il </a:t>
            </a:r>
            <a:r>
              <a:rPr lang="it-IT" sz="2000" b="1" dirty="0"/>
              <a:t>check-in e il check-out</a:t>
            </a:r>
            <a:r>
              <a:rPr lang="it-IT" sz="2000" dirty="0"/>
              <a:t> vengono effettuati giornalmente; quindi, se si alloggia per più di un giorno, queste operazioni dovranno ripetersi ogni mattina. I </a:t>
            </a:r>
            <a:r>
              <a:rPr lang="it-IT" sz="2000" b="1" dirty="0"/>
              <a:t>bagni della struttura sono in comune</a:t>
            </a:r>
            <a:r>
              <a:rPr lang="it-IT" sz="2000" dirty="0"/>
              <a:t> per tutti i clienti.</a:t>
            </a:r>
          </a:p>
          <a:p>
            <a:pPr algn="l"/>
            <a:r>
              <a:rPr lang="it-IT" sz="2000" dirty="0"/>
              <a:t> </a:t>
            </a:r>
          </a:p>
          <a:p>
            <a:pPr algn="l"/>
            <a:endParaRPr lang="it-IT" sz="2000" dirty="0"/>
          </a:p>
        </p:txBody>
      </p:sp>
      <p:pic>
        <p:nvPicPr>
          <p:cNvPr id="9" name="Immagine 8" descr="Immagine che contiene testo, edificio, via, notte&#10;&#10;Descrizione generata automaticamente">
            <a:extLst>
              <a:ext uri="{FF2B5EF4-FFF2-40B4-BE49-F238E27FC236}">
                <a16:creationId xmlns:a16="http://schemas.microsoft.com/office/drawing/2014/main" id="{1475F786-43F9-F04E-A428-83198EC467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1" y="1786242"/>
            <a:ext cx="4914585" cy="3285516"/>
          </a:xfrm>
          <a:prstGeom prst="rect">
            <a:avLst/>
          </a:prstGeom>
          <a:ln>
            <a:solidFill>
              <a:schemeClr val="tx1"/>
            </a:solidFill>
          </a:ln>
          <a:effectLst>
            <a:glow rad="228600">
              <a:schemeClr val="accent3">
                <a:satMod val="175000"/>
                <a:alpha val="40000"/>
              </a:schemeClr>
            </a:glow>
            <a:outerShdw blurRad="50800" dist="38100" dir="2700000" algn="tl" rotWithShape="0">
              <a:prstClr val="black">
                <a:alpha val="40000"/>
              </a:prstClr>
            </a:outerShdw>
            <a:reflection blurRad="6350" stA="52000" endA="300" endPos="35000" dir="5400000" sy="-100000" algn="bl" rotWithShape="0"/>
          </a:effectLst>
        </p:spPr>
      </p:pic>
    </p:spTree>
  </p:cSld>
  <p:clrMapOvr>
    <a:masterClrMapping/>
  </p:clrMapOvr>
  <p:transition spd="med"/>
</p:sld>
</file>

<file path=ppt/theme/theme1.xml><?xml version="1.0" encoding="utf-8"?>
<a:theme xmlns:a="http://schemas.openxmlformats.org/drawingml/2006/main" name="1_Tema di Office">
  <a:themeElements>
    <a:clrScheme name="1_Tema di Offic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1_Tema di Office">
      <a:majorFont>
        <a:latin typeface="Helvetica"/>
        <a:ea typeface="Helvetica"/>
        <a:cs typeface="Helvetica"/>
      </a:majorFont>
      <a:minorFont>
        <a:latin typeface="Calibri"/>
        <a:ea typeface="Calibri"/>
        <a:cs typeface="Calibri"/>
      </a:minorFont>
    </a:fontScheme>
    <a:fmtScheme name="1_Tema di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Tema di Office">
  <a:themeElements>
    <a:clrScheme name="1_Tema di Offic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1_Tema di Office">
      <a:majorFont>
        <a:latin typeface="Helvetica"/>
        <a:ea typeface="Helvetica"/>
        <a:cs typeface="Helvetica"/>
      </a:majorFont>
      <a:minorFont>
        <a:latin typeface="Calibri"/>
        <a:ea typeface="Calibri"/>
        <a:cs typeface="Calibri"/>
      </a:minorFont>
    </a:fontScheme>
    <a:fmtScheme name="1_Tema di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339</TotalTime>
  <Words>10383</Words>
  <Application>Microsoft Macintosh PowerPoint</Application>
  <PresentationFormat>Widescreen</PresentationFormat>
  <Paragraphs>761</Paragraphs>
  <Slides>87</Slides>
  <Notes>1</Notes>
  <HiddenSlides>0</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87</vt:i4>
      </vt:variant>
    </vt:vector>
  </HeadingPairs>
  <TitlesOfParts>
    <vt:vector size="96" baseType="lpstr">
      <vt:lpstr>ABeeZee</vt:lpstr>
      <vt:lpstr>Amasis MT Pro Black</vt:lpstr>
      <vt:lpstr>Arial</vt:lpstr>
      <vt:lpstr>Arial Nova Cond</vt:lpstr>
      <vt:lpstr>Calibri</vt:lpstr>
      <vt:lpstr>Calibri Light</vt:lpstr>
      <vt:lpstr>Helvetica</vt:lpstr>
      <vt:lpstr>Wingdings</vt:lpstr>
      <vt:lpstr>1_Tema di Office</vt:lpstr>
      <vt:lpstr>Presentazione standard di PowerPoint</vt:lpstr>
      <vt:lpstr>INDICE (1/2)</vt:lpstr>
      <vt:lpstr>INDICE (2/2)</vt:lpstr>
      <vt:lpstr>EXECUTIVE SUMMARY (1/2)</vt:lpstr>
      <vt:lpstr>EXECUTIVE SUMMARY (2/2)</vt:lpstr>
      <vt:lpstr>1) INTRODUZIONE</vt:lpstr>
      <vt:lpstr>1.1) CHI SIAMO</vt:lpstr>
      <vt:lpstr>1.2) I CAPSULE HOTEL (1/4)</vt:lpstr>
      <vt:lpstr>Presentazione standard di PowerPoint</vt:lpstr>
      <vt:lpstr>Presentazione standard di PowerPoint</vt:lpstr>
      <vt:lpstr>Presentazione standard di PowerPoint</vt:lpstr>
      <vt:lpstr>1.3) ANALISI SWOT</vt:lpstr>
      <vt:lpstr>Presentazione standard di PowerPoint</vt:lpstr>
      <vt:lpstr>1.5)IL SETTORE TURISTICO</vt:lpstr>
      <vt:lpstr>1.5.1) L’ITALIA (1/2)</vt:lpstr>
      <vt:lpstr>Presentazione standard di PowerPoint</vt:lpstr>
      <vt:lpstr>1.6) MERCATO CAPSULE HOTEL</vt:lpstr>
      <vt:lpstr>1.7) OBIETTIVO DELLA RICERCA</vt:lpstr>
      <vt:lpstr>1.8) POPOLAZIONE TARGET (1/2)</vt:lpstr>
      <vt:lpstr>1.8) POPOLAZIONE TARGET (2/2)</vt:lpstr>
      <vt:lpstr>1.9) IL QUESTIONARIO</vt:lpstr>
      <vt:lpstr>1.9.1) STRUTTURA DEL QUESTIONARIO</vt:lpstr>
      <vt:lpstr>1.9.2) SOMMINISTRAZIONE DEL QUESTIONARIO</vt:lpstr>
      <vt:lpstr>1.9.3) AGGIUSTAMENTO DEL QUESTIONARIO</vt:lpstr>
      <vt:lpstr>1.10) SAMPLE DESCRIPTION (1/2)</vt:lpstr>
      <vt:lpstr>1.10) SAMPLE DESCRIPTION (2/2)</vt:lpstr>
      <vt:lpstr>1.11) CONFRONTO TRA CAMPIONE E POPOLAZIONE</vt:lpstr>
      <vt:lpstr>1.12) LE VARIABILI RILEVATE (1/3)</vt:lpstr>
      <vt:lpstr>1.12) LE VARIABILI RILEVATE (2/3)</vt:lpstr>
      <vt:lpstr>1.12) LE VARIABILI RILEVATE (3/3)</vt:lpstr>
      <vt:lpstr>1.13) INCIDENZA DEL COVID-19 SULLA RICERCA</vt:lpstr>
      <vt:lpstr>2) ANALISI UNIVARIATA</vt:lpstr>
      <vt:lpstr>2.1) CONOSCENZA DEI CAPSULE HOTEL</vt:lpstr>
      <vt:lpstr>2.2) VOLONTA’ DI ALLOGGIARE IN UN CAPSULE HOTEL</vt:lpstr>
      <vt:lpstr>2.3) BUDGET PER CAPSULE HOTEL (1/5)</vt:lpstr>
      <vt:lpstr>2.3) BUDGET PER CAPSULE HOTEL (2/5)</vt:lpstr>
      <vt:lpstr>2.3) BUDGET PER CAPSULE HOTEL (3/5)</vt:lpstr>
      <vt:lpstr>2.3) BUDGET PER CAPSULE HOTEL (4/5)</vt:lpstr>
      <vt:lpstr>2.3) BUDGET PER CAPSULE HOTEL (5/5)</vt:lpstr>
      <vt:lpstr>2.4) FINALITA’ DI VIAGGIO</vt:lpstr>
      <vt:lpstr>2.5) CONCLUSIONI</vt:lpstr>
      <vt:lpstr>3) ANALISI BIVARIATA</vt:lpstr>
      <vt:lpstr>3) ANALISI BIVARIATA</vt:lpstr>
      <vt:lpstr>3.1) ANALISI DI CONNESSIONE (1/6)</vt:lpstr>
      <vt:lpstr>3.1) ANALISI DI CONNESSIONE (2/6)</vt:lpstr>
      <vt:lpstr>3.1) ANALISI DI CONNESSIONE (3/6)</vt:lpstr>
      <vt:lpstr>3.1) ANALISI DI CONNESSIONE (4/6)</vt:lpstr>
      <vt:lpstr>3.1) ANALISI DI CONNESSIONE (5/6)</vt:lpstr>
      <vt:lpstr>3.1) ANALISI DI CONNESSIONE (6/6)</vt:lpstr>
      <vt:lpstr>3.2) ANALISI DI CORRELAZIONE LINEARE (1/5)</vt:lpstr>
      <vt:lpstr>3.2) ANALISI DI CORRELAZIONE LINEARE (2/5)</vt:lpstr>
      <vt:lpstr>3.2) ANALISI DI CORRELAZIONE LINEARE (3/5)</vt:lpstr>
      <vt:lpstr>3.2) ANALISI DI CORRELAZIONE LINEARE (4/5)</vt:lpstr>
      <vt:lpstr>3.2) ANALISI DI CORRELAZIONE LINEARE (5/5)</vt:lpstr>
      <vt:lpstr>3.3) ANALISI DI ANOVA (1/3)</vt:lpstr>
      <vt:lpstr>3.3) ANALISI DI ANOVA (2/3)</vt:lpstr>
      <vt:lpstr>3.3) ANALISI DI ANOVA (3/3)</vt:lpstr>
      <vt:lpstr>3.4) CONCLUSIONI (1/2)</vt:lpstr>
      <vt:lpstr>3.4) CONCLUSIONI (2/2)</vt:lpstr>
      <vt:lpstr>4) ANALISI FATTORIALE</vt:lpstr>
      <vt:lpstr>4.1) OBIETTIVI DELL’ANALISI FATTORIALE</vt:lpstr>
      <vt:lpstr>4.2) LE VARIABILI SCELTE</vt:lpstr>
      <vt:lpstr>4.3) CORRELAZIONE TRA LE VARIABILI</vt:lpstr>
      <vt:lpstr>4.4) RICERCA DELLE POSSIBILI SOLUZIONI (1/3)</vt:lpstr>
      <vt:lpstr>4.4) RICERCA DELLE POSSIBILI SOLUZIONI (2/3)</vt:lpstr>
      <vt:lpstr>4.4) RICERCA DELLE POSSIBILI SOLUZIONI (3/3)</vt:lpstr>
      <vt:lpstr>4.5) CONFRONTO TRA LE VARIE SOLUZIONI</vt:lpstr>
      <vt:lpstr>4.6) INTERPRETAZIONE E CONCLUSIONI</vt:lpstr>
      <vt:lpstr>5) REGRESSIONE LINEARE</vt:lpstr>
      <vt:lpstr>5.1) OBIETTIVI DELLA REGRESSIONE LINEARE</vt:lpstr>
      <vt:lpstr>5.2) MULTICOLLINEARITA’</vt:lpstr>
      <vt:lpstr>5.3) BONTA’ DEL MODELLO(1/2)</vt:lpstr>
      <vt:lpstr>5.3) BONTA’ DEL MODELLO(2/2)</vt:lpstr>
      <vt:lpstr>5.4) METODO STEPWISE E SUA VALUTAZIONE</vt:lpstr>
      <vt:lpstr>Presentazione standard di PowerPoint</vt:lpstr>
      <vt:lpstr>5.6) INTERPRETAZIONE DEI COEFFICIENTI</vt:lpstr>
      <vt:lpstr>5.7) CONCLUSIONI</vt:lpstr>
      <vt:lpstr>6) REGRESSIONE LOGISTICA</vt:lpstr>
      <vt:lpstr>6.1) OBIETTIVI DELLA REGRESSIONE LOGISTICA</vt:lpstr>
      <vt:lpstr>6.2) STIMA DEL MODELLO</vt:lpstr>
      <vt:lpstr>6.3) APPLICAZIONE DEL METODO STEPWISE</vt:lpstr>
      <vt:lpstr>6.4) BONTA’ DEL MODELLO (1/3)</vt:lpstr>
      <vt:lpstr>6.4) BONTA’ DEL MODELLO (2/3)</vt:lpstr>
      <vt:lpstr>6.4) BONTA’ DEL MODELLO (3/3)</vt:lpstr>
      <vt:lpstr>6.5) INTERPRETAZIONE DEI COEFFICIENTI</vt:lpstr>
      <vt:lpstr>6.6) CONCLUSIONI</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cp:lastModifiedBy>Filippo Vezzani</cp:lastModifiedBy>
  <cp:revision>70</cp:revision>
  <dcterms:modified xsi:type="dcterms:W3CDTF">2022-01-14T13:00:18Z</dcterms:modified>
</cp:coreProperties>
</file>